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1" d="100"/>
          <a:sy n="111" d="100"/>
        </p:scale>
        <p:origin x="552" y="10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766287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8873134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30A822-025D-4DAC-9C18-46AFE7A90168}" type="datetimeFigureOut">
              <a:rPr lang="fr-FR"/>
              <a:t>23/04/2026</a:t>
            </a:fld>
            <a:endParaRPr lang="fr-FR"/>
          </a:p>
        </p:txBody>
      </p:sp>
      <p:sp>
        <p:nvSpPr>
          <p:cNvPr id="368593748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2112826920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72722967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18791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D05B64-8906-462F-80D4-B10F6457C511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3403854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14660296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4420107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rtl="0">
              <a:defRPr/>
            </a:pPr>
            <a:fld id="{8530193B-564F-4854-8A52-728F3FB19C85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29633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949350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33956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63739AE-28A4-0389-5411-D61A00A571F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721860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268968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791516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846C9D-5FFE-3A99-9FA2-40664C504B7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0B288ED-6EEC-CB9C-C499-4B40448BD7E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486528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186516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91802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F45418-52A2-3627-10B1-D899F137CB3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720652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066035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063520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72E510-EFD7-DE33-0E4A-8669175CAA1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52378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353918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540569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ECD827-9F39-310E-6F6A-88D8581F008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19859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291212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46311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921CC0-CB41-21B2-0A4D-0E70926BCF5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2462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6044664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288227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C5D734-28C6-1A98-5F2F-1EEF09BE9A2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452664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164270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060812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32C156-DCDF-F3F9-B96D-21246A57E06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3450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525888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121464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34EBA2-A604-1262-CFAB-0016A1BE967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606422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8547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592295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F2D27F-06C3-2B23-B91E-A70351B4009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65925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72478050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3314533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181335352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3025779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735319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08993469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3928484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157030281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9846259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8180010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52731448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3908722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78076009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9336990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userDrawn="1">
  <p:cSld name="1_Diapositive de titre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1093282" name="Espace réservé d’image 40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9780588" cy="6804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/>
                <a:cs typeface="Times New Roman"/>
              </a:defRPr>
            </a:lvl1pPr>
          </a:lstStyle>
          <a:p>
            <a:pPr rtl="0">
              <a:defRPr/>
            </a:pPr>
            <a:r>
              <a:rPr lang="fr-FR"/>
              <a:t>Insérez ou glissez-déplacez votre photo ici</a:t>
            </a:r>
            <a:endParaRPr/>
          </a:p>
        </p:txBody>
      </p:sp>
      <p:sp>
        <p:nvSpPr>
          <p:cNvPr id="1676108718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3200400" y="2811053"/>
            <a:ext cx="8991600" cy="1261295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/>
            </a:lvl1pPr>
          </a:lstStyle>
          <a:p>
            <a:pPr lvl="0" algn="r" rtl="0">
              <a:defRPr/>
            </a:pPr>
            <a:r>
              <a:rPr lang="fr-FR"/>
              <a:t>Cliquez pour modifier le titre de la présentation</a:t>
            </a:r>
            <a:endParaRPr/>
          </a:p>
        </p:txBody>
      </p:sp>
      <p:sp>
        <p:nvSpPr>
          <p:cNvPr id="49946062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3200400" y="4061039"/>
            <a:ext cx="6580187" cy="58092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>
                <a:solidFill>
                  <a:schemeClr val="bg1"/>
                </a:solidFill>
              </a:defRPr>
            </a:lvl1pPr>
          </a:lstStyle>
          <a:p>
            <a:pPr marL="266700" lvl="0" indent="-266700" algn="ctr" rtl="0"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863299262" name="Rectangle 12"/>
          <p:cNvSpPr/>
          <p:nvPr userDrawn="1"/>
        </p:nvSpPr>
        <p:spPr bwMode="auto"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916167022" name="Rectangle 13"/>
          <p:cNvSpPr/>
          <p:nvPr userDrawn="1"/>
        </p:nvSpPr>
        <p:spPr bwMode="auto"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2081333024" name="Rectangle 14"/>
          <p:cNvSpPr/>
          <p:nvPr userDrawn="1"/>
        </p:nvSpPr>
        <p:spPr bwMode="auto"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922014456" name="Rectangle 7"/>
          <p:cNvSpPr/>
          <p:nvPr userDrawn="1"/>
        </p:nvSpPr>
        <p:spPr bwMode="auto">
          <a:xfrm>
            <a:off x="9780103" y="2696229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69492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8688482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8854316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109290509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6309616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845254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5546610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1507972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86446481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43626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674928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6376755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1959637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6595605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131403117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8698457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0459110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714214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1301681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97550666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32835461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5159313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92306983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5082208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083065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9801703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1349141273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888302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987067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1650017687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5724508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868473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4924665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8471832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9729698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138179418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3625616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482184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82257321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80105246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0975993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61710617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6328803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09608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4477943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08964058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8BD7A6-58E3-40E2-A920-F379B5F43097}" type="datetimeFigureOut">
              <a:rPr lang="fr-FR"/>
              <a:t>23/04/2026</a:t>
            </a:fld>
            <a:endParaRPr lang="fr-FR"/>
          </a:p>
        </p:txBody>
      </p:sp>
      <p:sp>
        <p:nvSpPr>
          <p:cNvPr id="136115272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267769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78767F-ED26-498D-89C2-3B59DA16CECA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65134572" name="Image 8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739739" y="-1"/>
            <a:ext cx="10527523" cy="6807203"/>
          </a:xfrm>
          <a:prstGeom prst="rect">
            <a:avLst/>
          </a:prstGeom>
        </p:spPr>
      </p:pic>
      <p:sp>
        <p:nvSpPr>
          <p:cNvPr id="852360988" name="Titre 2"/>
          <p:cNvSpPr>
            <a:spLocks noGrp="1"/>
          </p:cNvSpPr>
          <p:nvPr>
            <p:ph type="ctrTitle"/>
          </p:nvPr>
        </p:nvSpPr>
        <p:spPr bwMode="auto">
          <a:xfrm>
            <a:off x="3200400" y="2811053"/>
            <a:ext cx="8991600" cy="1261295"/>
          </a:xfrm>
        </p:spPr>
        <p:txBody>
          <a:bodyPr tIns="216000" rtlCol="0"/>
          <a:lstStyle/>
          <a:p>
            <a:pPr algn="ctr" rtl="0">
              <a:defRPr/>
            </a:pPr>
            <a:r>
              <a:rPr lang="fr-FR" sz="6000"/>
              <a:t>Conseil municipal</a:t>
            </a:r>
            <a:endParaRPr/>
          </a:p>
        </p:txBody>
      </p:sp>
      <p:sp>
        <p:nvSpPr>
          <p:cNvPr id="948377452" name="Sous-titre 3"/>
          <p:cNvSpPr>
            <a:spLocks noGrp="1"/>
          </p:cNvSpPr>
          <p:nvPr>
            <p:ph type="subTitle" idx="1"/>
          </p:nvPr>
        </p:nvSpPr>
        <p:spPr bwMode="auto">
          <a:xfrm>
            <a:off x="3200400" y="4061039"/>
            <a:ext cx="6580187" cy="580921"/>
          </a:xfrm>
        </p:spPr>
        <p:txBody>
          <a:bodyPr rtlCol="0"/>
          <a:lstStyle/>
          <a:p>
            <a:pPr rtl="0">
              <a:defRPr/>
            </a:pPr>
            <a:r>
              <a:rPr lang="fr-FR" sz="2400"/>
              <a:t>Jeudi 30 avril 2026</a:t>
            </a:r>
            <a:endParaRPr/>
          </a:p>
        </p:txBody>
      </p:sp>
      <p:pic>
        <p:nvPicPr>
          <p:cNvPr id="124452141" name="Image 12" descr="Rumilly sur fond neutre Q haute def.jpg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0751736" y="2885380"/>
            <a:ext cx="1311938" cy="1655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>
            <a:lumMod val="8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0790332" name="Picture 12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767751" y="963163"/>
            <a:ext cx="7397510" cy="4931673"/>
          </a:xfrm>
          <a:prstGeom prst="rect">
            <a:avLst/>
          </a:prstGeom>
          <a:noFill/>
        </p:spPr>
      </p:pic>
      <p:sp>
        <p:nvSpPr>
          <p:cNvPr id="1218683401" name="ZoneTexte 10"/>
          <p:cNvSpPr txBox="1"/>
          <p:nvPr/>
        </p:nvSpPr>
        <p:spPr bwMode="auto">
          <a:xfrm>
            <a:off x="879895" y="670775"/>
            <a:ext cx="32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>
                <a:highlight>
                  <a:srgbClr val="00FFFF"/>
                </a:highlight>
                <a:latin typeface="+mj-lt"/>
              </a:rPr>
              <a:t>Délibération n° 19</a:t>
            </a:r>
            <a:endParaRPr/>
          </a:p>
        </p:txBody>
      </p:sp>
      <p:sp>
        <p:nvSpPr>
          <p:cNvPr id="750429284" name="ZoneTexte 11"/>
          <p:cNvSpPr txBox="1"/>
          <p:nvPr/>
        </p:nvSpPr>
        <p:spPr bwMode="auto">
          <a:xfrm flipH="0" flipV="0">
            <a:off x="1229486" y="5894835"/>
            <a:ext cx="6474038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000" b="1">
                <a:latin typeface="+mj-lt"/>
                <a:ea typeface="Arial"/>
              </a:rPr>
              <a:t>Subventions aux associations</a:t>
            </a:r>
            <a:endParaRPr lang="fr-FR" sz="40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63140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5486D7-8C5B-4D63-8E1A-6A1209589D7C}" type="slidenum">
              <a:rPr lang="fr-FR"/>
              <a:t>12</a:t>
            </a:fld>
            <a:endParaRPr lang="fr-FR"/>
          </a:p>
        </p:txBody>
      </p:sp>
      <p:pic>
        <p:nvPicPr>
          <p:cNvPr id="100294314" name="Image 5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476738" y="45077"/>
            <a:ext cx="9408975" cy="6812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gradFill>
          <a:gsLst>
            <a:gs pos="0">
              <a:schemeClr val="accent2">
                <a:lumMod val="60000"/>
                <a:lumOff val="40000"/>
              </a:schemeClr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344740" name="Titre 5"/>
          <p:cNvSpPr>
            <a:spLocks noGrp="1"/>
          </p:cNvSpPr>
          <p:nvPr>
            <p:ph type="ctrTitle"/>
          </p:nvPr>
        </p:nvSpPr>
        <p:spPr bwMode="auto">
          <a:xfrm>
            <a:off x="2338639" y="3179982"/>
            <a:ext cx="7286675" cy="147002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Merci de votre attention</a:t>
            </a:r>
            <a:endParaRPr/>
          </a:p>
        </p:txBody>
      </p:sp>
      <p:sp>
        <p:nvSpPr>
          <p:cNvPr id="1068581841" name="Sous-titre 6"/>
          <p:cNvSpPr>
            <a:spLocks noGrp="1"/>
          </p:cNvSpPr>
          <p:nvPr/>
        </p:nvSpPr>
        <p:spPr bwMode="auto">
          <a:xfrm>
            <a:off x="2047986" y="1099543"/>
            <a:ext cx="7367074" cy="151563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  <a:defRPr/>
            </a:pPr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Prochain Conseil municipal</a:t>
            </a:r>
            <a:endParaRPr/>
          </a:p>
          <a:p>
            <a:pPr marL="0" indent="0" algn="r">
              <a:buFont typeface="Arial"/>
              <a:buNone/>
              <a:defRPr/>
            </a:pPr>
            <a:r>
              <a:rPr lang="fr-FR" sz="4000" i="1" u="sng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Arial"/>
              </a:rPr>
              <a:t>Jeudi 04 juin 2026</a:t>
            </a:r>
            <a:endParaRPr lang="fr-FR" i="1" u="sng">
              <a:latin typeface="Arial"/>
              <a:cs typeface="Arial"/>
            </a:endParaRPr>
          </a:p>
        </p:txBody>
      </p:sp>
      <p:pic>
        <p:nvPicPr>
          <p:cNvPr id="1091111401" name="Image 9" descr="Rumilly sur fond neutre Q haute def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373276" y="341723"/>
            <a:ext cx="1372025" cy="1515639"/>
          </a:xfrm>
          <a:prstGeom prst="rect">
            <a:avLst/>
          </a:prstGeom>
        </p:spPr>
      </p:pic>
      <p:sp>
        <p:nvSpPr>
          <p:cNvPr id="93669603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6553199" y="6356349"/>
            <a:ext cx="2133599" cy="365124"/>
          </a:xfrm>
        </p:spPr>
        <p:txBody>
          <a:bodyPr/>
          <a:lstStyle/>
          <a:p>
            <a:pPr>
              <a:defRPr/>
            </a:pPr>
            <a:fld id="{8BE5BECE-DFF9-AC37-BD19-6F2F28F262AE}" type="slidenum">
              <a:rPr lang="fr-FR"/>
              <a:t/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0942558" name="Sous-titre 3"/>
          <p:cNvSpPr>
            <a:spLocks noGrp="1"/>
          </p:cNvSpPr>
          <p:nvPr>
            <p:ph type="subTitle" idx="1"/>
          </p:nvPr>
        </p:nvSpPr>
        <p:spPr bwMode="auto">
          <a:xfrm>
            <a:off x="6457305" y="946902"/>
            <a:ext cx="5165456" cy="916404"/>
          </a:xfrm>
          <a:prstGeom prst="rect">
            <a:avLst/>
          </a:prstGeom>
          <a:solidFill>
            <a:srgbClr val="0066FF">
              <a:alpha val="80000"/>
            </a:srgbClr>
          </a:solidFill>
        </p:spPr>
        <p:txBody>
          <a:bodyPr/>
          <a:lstStyle/>
          <a:p>
            <a:pPr algn="ctr">
              <a:defRPr/>
            </a:pPr>
            <a:r>
              <a:rPr lang="fr-FR" sz="4000" b="1">
                <a:latin typeface="+mj-lt"/>
              </a:rPr>
              <a:t>Délibération n°1</a:t>
            </a:r>
            <a:endParaRPr/>
          </a:p>
        </p:txBody>
      </p:sp>
      <p:pic>
        <p:nvPicPr>
          <p:cNvPr id="611428153" name="Espace réservé pour une image  8"/>
          <p:cNvPicPr>
            <a:picLocks noChangeAspect="1" noGrp="1"/>
          </p:cNvPicPr>
          <p:nvPr>
            <p:ph type="pic" sz="quarter" idx="10"/>
          </p:nvPr>
        </p:nvPicPr>
        <p:blipFill rotWithShape="1">
          <a:blip r:embed="rId3"/>
          <a:srcRect l="24939" t="0" r="24938" b="0"/>
          <a:stretch/>
        </p:blipFill>
        <p:spPr bwMode="auto">
          <a:xfrm>
            <a:off x="569239" y="659393"/>
            <a:ext cx="5408867" cy="5139127"/>
          </a:xfrm>
        </p:spPr>
      </p:pic>
      <p:sp>
        <p:nvSpPr>
          <p:cNvPr id="1289720462" name="Titre 6"/>
          <p:cNvSpPr>
            <a:spLocks noGrp="1"/>
          </p:cNvSpPr>
          <p:nvPr>
            <p:ph type="ctrTitle"/>
          </p:nvPr>
        </p:nvSpPr>
        <p:spPr bwMode="auto">
          <a:xfrm flipH="0" flipV="0">
            <a:off x="6095999" y="2016330"/>
            <a:ext cx="6409425" cy="4354285"/>
          </a:xfrm>
        </p:spPr>
        <p:txBody>
          <a:bodyPr/>
          <a:lstStyle/>
          <a:p>
            <a:pPr algn="l">
              <a:defRPr/>
            </a:pPr>
            <a:r>
              <a:rPr lang="fr-FR" sz="3700"/>
              <a:t>Création des commissions municipales</a:t>
            </a:r>
            <a:br>
              <a:rPr lang="fr-FR" sz="3600"/>
            </a:br>
            <a:br>
              <a:rPr lang="fr-FR" sz="3600"/>
            </a:br>
            <a:r>
              <a:rPr lang="fr-FR" sz="3600"/>
              <a:t>- Ressources</a:t>
            </a:r>
            <a:br>
              <a:rPr lang="fr-FR" sz="3600"/>
            </a:br>
            <a:r>
              <a:rPr lang="fr-FR" sz="3600"/>
              <a:t>- Cadre de vie &amp; mobilités</a:t>
            </a:r>
            <a:br>
              <a:rPr lang="fr-FR" sz="3600"/>
            </a:br>
            <a:r>
              <a:rPr lang="fr-FR" sz="3600"/>
              <a:t>- Education – jeunesse</a:t>
            </a:r>
            <a:br>
              <a:rPr lang="fr-FR" sz="3600"/>
            </a:br>
            <a:r>
              <a:rPr lang="fr-FR" sz="3600"/>
              <a:t>- Sport et vie associative</a:t>
            </a:r>
            <a:br>
              <a:rPr lang="fr-FR" sz="3600"/>
            </a:br>
            <a:r>
              <a:rPr lang="fr-FR" sz="3600"/>
              <a:t>- Culture et évènementiel</a:t>
            </a:r>
            <a:br>
              <a:rPr lang="fr-FR" sz="3600"/>
            </a:br>
            <a:r>
              <a:rPr lang="fr-FR" sz="3600"/>
              <a:t>- Citoyenneté et relation aux usagers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834719" name="Espace réservé pour une image  5"/>
          <p:cNvPicPr>
            <a:picLocks noChangeAspect="1" noGrp="1"/>
          </p:cNvPicPr>
          <p:nvPr>
            <p:ph type="pic" sz="quarter" idx="10"/>
          </p:nvPr>
        </p:nvPicPr>
        <p:blipFill rotWithShape="1">
          <a:blip r:embed="rId3"/>
          <a:srcRect l="6937" t="0" r="6936" b="0"/>
          <a:stretch/>
        </p:blipFill>
        <p:spPr bwMode="auto">
          <a:xfrm>
            <a:off x="967596" y="0"/>
            <a:ext cx="10256808" cy="6804025"/>
          </a:xfrm>
        </p:spPr>
      </p:pic>
      <p:sp>
        <p:nvSpPr>
          <p:cNvPr id="453784064" name="Titre 2"/>
          <p:cNvSpPr>
            <a:spLocks noGrp="1"/>
          </p:cNvSpPr>
          <p:nvPr>
            <p:ph type="ctrTitle"/>
          </p:nvPr>
        </p:nvSpPr>
        <p:spPr bwMode="auto">
          <a:xfrm>
            <a:off x="1600200" y="3283245"/>
            <a:ext cx="8991600" cy="1261295"/>
          </a:xfrm>
        </p:spPr>
        <p:txBody>
          <a:bodyPr/>
          <a:lstStyle/>
          <a:p>
            <a:pPr algn="ctr">
              <a:defRPr/>
            </a:pPr>
            <a:r>
              <a:rPr lang="fr-FR"/>
              <a:t>Commission de Délégation de Service Public</a:t>
            </a:r>
            <a:endParaRPr/>
          </a:p>
        </p:txBody>
      </p:sp>
      <p:sp>
        <p:nvSpPr>
          <p:cNvPr id="1368116506" name="Sous-titre 3"/>
          <p:cNvSpPr>
            <a:spLocks noGrp="1"/>
          </p:cNvSpPr>
          <p:nvPr>
            <p:ph type="subTitle" idx="1"/>
          </p:nvPr>
        </p:nvSpPr>
        <p:spPr bwMode="auto">
          <a:xfrm>
            <a:off x="2805906" y="4323090"/>
            <a:ext cx="6580187" cy="580921"/>
          </a:xfrm>
          <a:prstGeom prst="rect">
            <a:avLst/>
          </a:prstGeom>
          <a:solidFill>
            <a:srgbClr val="0066FF">
              <a:alpha val="80000"/>
            </a:srgbClr>
          </a:solidFill>
        </p:spPr>
        <p:txBody>
          <a:bodyPr/>
          <a:lstStyle/>
          <a:p>
            <a:pPr algn="ctr">
              <a:defRPr/>
            </a:pPr>
            <a:r>
              <a:rPr lang="fr-FR"/>
              <a:t>Délibération n°2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324654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521294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315823" cy="4999307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4030586" name="Espace réservé du texte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688685078" name="Image 7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88705" y="0"/>
            <a:ext cx="11814590" cy="6858000"/>
          </a:xfrm>
          <a:prstGeom prst="rect">
            <a:avLst/>
          </a:prstGeom>
        </p:spPr>
      </p:pic>
      <p:sp>
        <p:nvSpPr>
          <p:cNvPr id="349810408" name="ZoneTexte 9"/>
          <p:cNvSpPr txBox="1"/>
          <p:nvPr/>
        </p:nvSpPr>
        <p:spPr bwMode="auto">
          <a:xfrm>
            <a:off x="692990" y="686602"/>
            <a:ext cx="9572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/>
              <a:t>Délibération n°3</a:t>
            </a:r>
            <a:endParaRPr/>
          </a:p>
        </p:txBody>
      </p:sp>
      <p:sp>
        <p:nvSpPr>
          <p:cNvPr id="509698400" name="ZoneTexte 10"/>
          <p:cNvSpPr txBox="1"/>
          <p:nvPr/>
        </p:nvSpPr>
        <p:spPr bwMode="auto">
          <a:xfrm>
            <a:off x="6003263" y="285096"/>
            <a:ext cx="6504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000" b="1">
                <a:latin typeface="+mj-lt"/>
              </a:rPr>
              <a:t>Commission municipale des impôts direct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4873505" name="Picture 2" descr="Rumilly: chez les élus, le torchon brûle déjà! - L'Essor Savoyard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0" y="1587"/>
            <a:ext cx="12192000" cy="6854825"/>
          </a:xfrm>
          <a:prstGeom prst="rect">
            <a:avLst/>
          </a:prstGeom>
          <a:noFill/>
        </p:spPr>
      </p:pic>
      <p:sp>
        <p:nvSpPr>
          <p:cNvPr id="2134126234" name="ZoneTexte 4"/>
          <p:cNvSpPr txBox="1"/>
          <p:nvPr/>
        </p:nvSpPr>
        <p:spPr bwMode="auto">
          <a:xfrm>
            <a:off x="3568488" y="4885174"/>
            <a:ext cx="6651325" cy="7013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000" b="1">
                <a:latin typeface="+mj-lt"/>
              </a:rPr>
              <a:t>Débat de politique générale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2491726" name="Titre 1"/>
          <p:cNvSpPr>
            <a:spLocks noGrp="1"/>
          </p:cNvSpPr>
          <p:nvPr>
            <p:ph type="title"/>
          </p:nvPr>
        </p:nvSpPr>
        <p:spPr bwMode="auto">
          <a:xfrm>
            <a:off x="356708" y="1121081"/>
            <a:ext cx="3932237" cy="582636"/>
          </a:xfrm>
          <a:prstGeom prst="rect">
            <a:avLst/>
          </a:prstGeom>
          <a:solidFill>
            <a:srgbClr val="0066FF"/>
          </a:solidFill>
        </p:spPr>
        <p:txBody>
          <a:bodyPr/>
          <a:lstStyle/>
          <a:p>
            <a:pPr algn="ctr">
              <a:defRPr/>
            </a:pPr>
            <a:r>
              <a:rPr lang="fr-FR" b="1"/>
              <a:t>Délibération n°15</a:t>
            </a:r>
            <a:endParaRPr/>
          </a:p>
        </p:txBody>
      </p:sp>
      <p:sp>
        <p:nvSpPr>
          <p:cNvPr id="109916503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43464" y="2853187"/>
            <a:ext cx="4228561" cy="11516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000" b="1">
                <a:latin typeface="+mj-lt"/>
              </a:rPr>
              <a:t>Bilan des Affaires Foncières 2025</a:t>
            </a:r>
            <a:endParaRPr/>
          </a:p>
        </p:txBody>
      </p:sp>
      <p:pic>
        <p:nvPicPr>
          <p:cNvPr id="81267261" name="Picture 4" descr="La nature morte des piles de papiers et de documents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7247508" y="31289"/>
            <a:ext cx="4934955" cy="6795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2064283" name="Titr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4363528" cy="1325563"/>
          </a:xfrm>
        </p:spPr>
        <p:txBody>
          <a:bodyPr/>
          <a:lstStyle/>
          <a:p>
            <a:pPr>
              <a:defRPr/>
            </a:pPr>
            <a:r>
              <a:rPr lang="fr-FR" b="1">
                <a:highlight>
                  <a:srgbClr val="00FFFF"/>
                </a:highlight>
              </a:rPr>
              <a:t>Délibération n° 16</a:t>
            </a:r>
            <a:endParaRPr/>
          </a:p>
        </p:txBody>
      </p:sp>
      <p:sp>
        <p:nvSpPr>
          <p:cNvPr id="1706147512" name="Espace réservé du contenu 6"/>
          <p:cNvSpPr>
            <a:spLocks noGrp="1"/>
          </p:cNvSpPr>
          <p:nvPr>
            <p:ph sz="half" idx="2"/>
          </p:nvPr>
        </p:nvSpPr>
        <p:spPr bwMode="auto">
          <a:xfrm flipH="0" flipV="0">
            <a:off x="6422365" y="365124"/>
            <a:ext cx="5181599" cy="5473576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FR" sz="3600" b="1">
                <a:latin typeface="+mj-lt"/>
                <a:ea typeface="Times New Roman"/>
              </a:rPr>
              <a:t>Avenant n°2 à la convention de maîtrise d’ouvrage unique entre la CC Rumilly Terre de Savoie et la commune de Rumilly </a:t>
            </a:r>
            <a:endParaRPr lang="fr-FR" sz="3600" b="1">
              <a:latin typeface="Calibri Light"/>
              <a:ea typeface="Times New Roman"/>
            </a:endParaRPr>
          </a:p>
          <a:p>
            <a:pPr marL="0" indent="0" algn="ctr">
              <a:buNone/>
              <a:defRPr/>
            </a:pPr>
            <a:endParaRPr lang="fr-FR" sz="3600">
              <a:latin typeface="Calibri Light"/>
            </a:endParaRPr>
          </a:p>
          <a:p>
            <a:pPr marL="0" indent="0" algn="ctr">
              <a:buNone/>
              <a:defRPr/>
            </a:pPr>
            <a:r>
              <a:rPr lang="fr-FR" sz="3600" b="1">
                <a:latin typeface="Calibri Light"/>
                <a:ea typeface="Times New Roman"/>
              </a:rPr>
              <a:t>Travaux de requalification de la rue de l’Annexion – Entrée Nord du Centre historique</a:t>
            </a:r>
            <a:endParaRPr lang="fr-FR" sz="3600" b="1">
              <a:latin typeface="Calibri Light"/>
              <a:ea typeface="Times New Roman"/>
            </a:endParaRPr>
          </a:p>
        </p:txBody>
      </p:sp>
      <p:pic>
        <p:nvPicPr>
          <p:cNvPr id="38765653" name="Picture 2" descr="Rumilly: face aux nuisances d'un chantier, une recherche de solutions  amiables - L'Essor Savoyard"/>
          <p:cNvPicPr>
            <a:picLocks noChangeAspect="1" noChangeArrowheads="1" noGrp="1"/>
          </p:cNvPicPr>
          <p:nvPr>
            <p:ph sz="half" idx="1"/>
          </p:nvPr>
        </p:nvPicPr>
        <p:blipFill rotWithShape="1">
          <a:blip r:embed="rId3"/>
          <a:stretch/>
        </p:blipFill>
        <p:spPr bwMode="auto">
          <a:xfrm flipH="0" flipV="0">
            <a:off x="838198" y="2399805"/>
            <a:ext cx="5439298" cy="3058093"/>
          </a:xfrm>
          <a:prstGeom prst="rect">
            <a:avLst/>
          </a:prstGeom>
          <a:blipFill rotWithShape="1">
            <a:blip r:embed="rId4"/>
            <a:stretch/>
          </a:blipFill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1556765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 sz="4000" b="1"/>
              <a:t>Délibération n°17</a:t>
            </a:r>
            <a:endParaRPr/>
          </a:p>
        </p:txBody>
      </p:sp>
      <p:sp>
        <p:nvSpPr>
          <p:cNvPr id="1441688470" name="Espace réservé du contenu 2"/>
          <p:cNvSpPr>
            <a:spLocks noGrp="1"/>
          </p:cNvSpPr>
          <p:nvPr>
            <p:ph sz="half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None/>
              <a:defRPr/>
            </a:pPr>
            <a:r>
              <a:rPr lang="fr-FR" sz="4000" b="1">
                <a:latin typeface="+mj-lt"/>
                <a:ea typeface="Times New Roman"/>
                <a:cs typeface="Arial"/>
              </a:rPr>
              <a:t>Labellisation de la collectivité et signature d’une convention de partenariat avec la CAF pour le développement des accueils de loisirs sans hébergement (ALSH)</a:t>
            </a:r>
            <a:endParaRPr lang="fr-FR" sz="4000">
              <a:latin typeface="+mj-lt"/>
              <a:ea typeface="Times New Roman"/>
              <a:cs typeface="Times New Roman"/>
            </a:endParaRPr>
          </a:p>
          <a:p>
            <a:pPr>
              <a:defRPr/>
            </a:pPr>
            <a:endParaRPr lang="fr-FR"/>
          </a:p>
        </p:txBody>
      </p:sp>
      <p:pic>
        <p:nvPicPr>
          <p:cNvPr id="202182162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5792805" y="2098902"/>
            <a:ext cx="6315077" cy="2475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7170619" name="Titre 1"/>
          <p:cNvSpPr>
            <a:spLocks noGrp="1"/>
          </p:cNvSpPr>
          <p:nvPr>
            <p:ph type="title"/>
          </p:nvPr>
        </p:nvSpPr>
        <p:spPr bwMode="auto">
          <a:xfrm>
            <a:off x="570781" y="1124249"/>
            <a:ext cx="4743091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000" b="1">
                <a:highlight>
                  <a:srgbClr val="00FFFF"/>
                </a:highlight>
              </a:rPr>
              <a:t>Délibération n° 18</a:t>
            </a:r>
            <a:endParaRPr/>
          </a:p>
        </p:txBody>
      </p:sp>
      <p:sp>
        <p:nvSpPr>
          <p:cNvPr id="112465727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706361" y="3054035"/>
            <a:ext cx="9481435" cy="30189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fr-FR" sz="3600" b="1">
                <a:latin typeface="+mj-lt"/>
              </a:rPr>
              <a:t>Projet d’installation </a:t>
            </a:r>
            <a:endParaRPr/>
          </a:p>
          <a:p>
            <a:pPr marL="0" indent="0" algn="ctr">
              <a:buNone/>
              <a:defRPr/>
            </a:pPr>
            <a:r>
              <a:rPr lang="fr-FR" sz="3600" b="1">
                <a:latin typeface="+mj-lt"/>
              </a:rPr>
              <a:t>de caméras de vidéoprotection</a:t>
            </a:r>
            <a:endParaRPr/>
          </a:p>
          <a:p>
            <a:pPr marL="0" indent="0" algn="ctr">
              <a:buNone/>
              <a:defRPr/>
            </a:pPr>
            <a:endParaRPr lang="fr-FR" sz="3600" b="1">
              <a:latin typeface="+mj-lt"/>
            </a:endParaRPr>
          </a:p>
          <a:p>
            <a:pPr>
              <a:buFont typeface="Wingdings"/>
              <a:buChar char="Ø"/>
              <a:defRPr/>
            </a:pPr>
            <a:r>
              <a:rPr lang="fr-FR" sz="3600" b="1">
                <a:latin typeface="+mj-lt"/>
              </a:rPr>
              <a:t>Nord de la rue de l’Annexion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fr-FR" sz="3600" b="1">
                <a:latin typeface="+mj-lt"/>
              </a:rPr>
              <a:t>Maison de l’Albanais / sud de la rue de l’Annexion</a:t>
            </a:r>
            <a:endParaRPr/>
          </a:p>
        </p:txBody>
      </p:sp>
      <p:sp>
        <p:nvSpPr>
          <p:cNvPr id="1982915725" name="ZoneTexte 6"/>
          <p:cNvSpPr txBox="1"/>
          <p:nvPr/>
        </p:nvSpPr>
        <p:spPr bwMode="auto">
          <a:xfrm>
            <a:off x="11422145" y="599536"/>
            <a:ext cx="199074" cy="144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201227394" name="ZoneTexte 7"/>
          <p:cNvSpPr txBox="1"/>
          <p:nvPr/>
        </p:nvSpPr>
        <p:spPr bwMode="auto">
          <a:xfrm>
            <a:off x="6320575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1664229491" name="Picture 6" descr="Vidéoprotection - Marinelli"/>
          <p:cNvPicPr>
            <a:picLocks noChangeAspect="1" noChangeArrowheads="1"/>
          </p:cNvPicPr>
          <p:nvPr/>
        </p:nvPicPr>
        <p:blipFill rotWithShape="1">
          <a:blip r:embed="rId3"/>
          <a:stretch/>
        </p:blipFill>
        <p:spPr bwMode="auto">
          <a:xfrm>
            <a:off x="7182929" y="615635"/>
            <a:ext cx="3810000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ONLYOFFICE/9.3.1.8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municipal</dc:title>
  <dc:creator>Véronique BORNENS</dc:creator>
  <cp:lastModifiedBy/>
  <cp:revision>15</cp:revision>
  <dcterms:created xsi:type="dcterms:W3CDTF">2026-04-23T09:32:42Z</dcterms:created>
  <dcterms:modified xsi:type="dcterms:W3CDTF">2026-04-24T14:29:52Z</dcterms:modified>
</cp:coreProperties>
</file>