
<file path=[Content_Types].xml><?xml version="1.0" encoding="utf-8"?>
<Types xmlns="http://schemas.openxmlformats.org/package/2006/content-types">
  <Default Extension="svg" ContentType="image/svg+xml"/>
  <Default Extension="xml" ContentType="application/xml"/>
  <Default Extension="xlsx" ContentType="application/vnd.openxmlformats-officedocument.spreadsheetml.sheet"/>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78.xml" ContentType="application/vnd.openxmlformats-officedocument.presentationml.notesSlide+xml"/>
  <Override PartName="/ppt/notesSlides/notesSlide77.xml" ContentType="application/vnd.openxmlformats-officedocument.presentationml.notesSlide+xml"/>
  <Override PartName="/ppt/notesSlides/notesSlide76.xml" ContentType="application/vnd.openxmlformats-officedocument.presentationml.notesSlide+xml"/>
  <Override PartName="/ppt/notesSlides/notesSlide70.xml" ContentType="application/vnd.openxmlformats-officedocument.presentationml.notesSlide+xml"/>
  <Override PartName="/ppt/notesSlides/notesSlide69.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1.xml" ContentType="application/vnd.openxmlformats-officedocument.presentationml.notesSlide+xml"/>
  <Override PartName="/ppt/notesSlides/notesSlide59.xml" ContentType="application/vnd.openxmlformats-officedocument.presentationml.notesSlide+xml"/>
  <Override PartName="/ppt/notesSlides/notesSlide56.xml" ContentType="application/vnd.openxmlformats-officedocument.presentationml.notesSlide+xml"/>
  <Override PartName="/ppt/notesSlides/notesSlide54.xml" ContentType="application/vnd.openxmlformats-officedocument.presentationml.notesSlide+xml"/>
  <Override PartName="/ppt/notesSlides/notesSlide68.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6.xml" ContentType="application/vnd.openxmlformats-officedocument.presentationml.notesSlide+xml"/>
  <Override PartName="/ppt/notesSlides/notesSlide53.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66.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slides/slide11.xml" ContentType="application/vnd.openxmlformats-officedocument.presentationml.slide+xml"/>
  <Override PartName="/ppt/theme/themeOverride10.xml" ContentType="application/vnd.openxmlformats-officedocument.themeOverride+xml"/>
  <Override PartName="/ppt/notesSlides/notesSlide12.xml" ContentType="application/vnd.openxmlformats-officedocument.presentationml.notesSlide+xml"/>
  <Override PartName="/ppt/notesSlides/notesSlide57.xml" ContentType="application/vnd.openxmlformats-officedocument.presentationml.notesSlide+xml"/>
  <Override PartName="/ppt/charts/style8.xml" ContentType="application/vnd.ms-office.chartstyle+xml"/>
  <Override PartName="/ppt/slides/slide9.xml" ContentType="application/vnd.openxmlformats-officedocument.presentationml.slide+xml"/>
  <Override PartName="/ppt/notesSlides/notesSlide55.xml" ContentType="application/vnd.openxmlformats-officedocument.presentationml.notesSlide+xml"/>
  <Override PartName="/ppt/slides/slide50.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51.xml" ContentType="application/vnd.openxmlformats-officedocument.presentationml.slide+xml"/>
  <Override PartName="/ppt/notesSlides/notesSlide80.xml" ContentType="application/vnd.openxmlformats-officedocument.presentationml.notesSlide+xml"/>
  <Override PartName="/ppt/slides/slide7.xml" ContentType="application/vnd.openxmlformats-officedocument.presentationml.slide+xml"/>
  <Override PartName="/ppt/slides/slide4.xml" ContentType="application/vnd.openxmlformats-officedocument.presentationml.slide+xml"/>
  <Override PartName="/ppt/slideLayouts/slideLayout8.xml" ContentType="application/vnd.openxmlformats-officedocument.presentationml.slideLayout+xml"/>
  <Override PartName="/ppt/notesSlides/notesSlide28.xml" ContentType="application/vnd.openxmlformats-officedocument.presentationml.notesSlide+xml"/>
  <Override PartName="/ppt/slideLayouts/slideLayout3.xml" ContentType="application/vnd.openxmlformats-officedocument.presentationml.slideLayout+xml"/>
  <Override PartName="/ppt/slides/slide62.xml" ContentType="application/vnd.openxmlformats-officedocument.presentationml.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30.xml" ContentType="application/vnd.openxmlformats-officedocument.presentationml.slide+xml"/>
  <Override PartName="/ppt/charts/chart12.xml" ContentType="application/vnd.openxmlformats-officedocument.drawingml.chart+xml"/>
  <Override PartName="/docProps/app.xml" ContentType="application/vnd.openxmlformats-officedocument.extended-properties+xml"/>
  <Override PartName="/ppt/tableStyles.xml" ContentType="application/vnd.openxmlformats-officedocument.presentationml.tableStyles+xml"/>
  <Override PartName="/ppt/presProps.xml" ContentType="application/vnd.openxmlformats-officedocument.presentationml.presProps+xml"/>
  <Override PartName="/ppt/slides/slide21.xml" ContentType="application/vnd.openxmlformats-officedocument.presentationml.slide+xml"/>
  <Override PartName="/ppt/notesSlides/notesSlide27.xml" ContentType="application/vnd.openxmlformats-officedocument.presentationml.notesSlide+xml"/>
  <Override PartName="/ppt/charts/chart16.xml" ContentType="application/vnd.openxmlformats-officedocument.drawingml.chart+xml"/>
  <Override PartName="/ppt/notesSlides/notesSlide65.xml" ContentType="application/vnd.openxmlformats-officedocument.presentationml.notesSlide+xml"/>
  <Override PartName="/ppt/charts/chart14.xml" ContentType="application/vnd.openxmlformats-officedocument.drawingml.chart+xml"/>
  <Override PartName="/ppt/charts/style6.xml" ContentType="application/vnd.ms-office.chartstyle+xml"/>
  <Override PartName="/ppt/notesSlides/notesSlide72.xml" ContentType="application/vnd.openxmlformats-officedocument.presentationml.notesSlide+xml"/>
  <Override PartName="/ppt/notesSlides/notesSlide11.xml" ContentType="application/vnd.openxmlformats-officedocument.presentationml.notesSlide+xml"/>
  <Override PartName="/ppt/slides/slide73.xml" ContentType="application/vnd.openxmlformats-officedocument.presentationml.slide+xml"/>
  <Override PartName="/ppt/charts/colors15.xml" ContentType="application/vnd.ms-office.chartcolorstyl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s/slide10.xml" ContentType="application/vnd.openxmlformats-officedocument.presentationml.slide+xml"/>
  <Override PartName="/ppt/charts/style16.xml" ContentType="application/vnd.ms-office.chartstyle+xml"/>
  <Override PartName="/ppt/slides/slide38.xml" ContentType="application/vnd.openxmlformats-officedocument.presentationml.slide+xml"/>
  <Override PartName="/ppt/theme/themeOverride14.xml" ContentType="application/vnd.openxmlformats-officedocument.themeOverride+xml"/>
  <Override PartName="/ppt/charts/colors13.xml" ContentType="application/vnd.ms-office.chartcolorstyle+xml"/>
  <Override PartName="/ppt/notesSlides/notesSlide47.xml" ContentType="application/vnd.openxmlformats-officedocument.presentationml.notesSlide+xml"/>
  <Override PartName="/ppt/theme/themeOverride13.xml" ContentType="application/vnd.openxmlformats-officedocument.themeOverride+xml"/>
  <Override PartName="/ppt/slides/slide37.xml" ContentType="application/vnd.openxmlformats-officedocument.presentationml.slide+xml"/>
  <Override PartName="/ppt/theme/themeOverride6.xml" ContentType="application/vnd.openxmlformats-officedocument.themeOverride+xml"/>
  <Override PartName="/ppt/slideLayouts/slideLayout4.xml" ContentType="application/vnd.openxmlformats-officedocument.presentationml.slideLayout+xml"/>
  <Override PartName="/ppt/theme/themeOverride9.xml" ContentType="application/vnd.openxmlformats-officedocument.themeOverride+xml"/>
  <Override PartName="/ppt/charts/chart6.xml" ContentType="application/vnd.openxmlformats-officedocument.drawingml.chart+xml"/>
  <Override PartName="/ppt/charts/chart8.xml" ContentType="application/vnd.openxmlformats-officedocument.drawingml.chart+xml"/>
  <Override PartName="/ppt/charts/style1.xml" ContentType="application/vnd.ms-office.chartstyle+xml"/>
  <Override PartName="/ppt/charts/chart5.xml" ContentType="application/vnd.openxmlformats-officedocument.drawingml.chart+xml"/>
  <Override PartName="/ppt/charts/chart2.xml" ContentType="application/vnd.openxmlformats-officedocument.drawingml.chart+xml"/>
  <Override PartName="/ppt/charts/chart10.xml" ContentType="application/vnd.openxmlformats-officedocument.drawingml.chart+xml"/>
  <Override PartName="/ppt/notesSlides/notesSlide74.xml" ContentType="application/vnd.openxmlformats-officedocument.presentationml.notesSlide+xml"/>
  <Override PartName="/ppt/slides/slide8.xml" ContentType="application/vnd.openxmlformats-officedocument.presentationml.slide+xml"/>
  <Override PartName="/ppt/theme/theme1.xml" ContentType="application/vnd.openxmlformats-officedocument.theme+xml"/>
  <Override PartName="/ppt/charts/colors4.xml" ContentType="application/vnd.ms-office.chartcolorstyle+xml"/>
  <Override PartName="/ppt/presentation.xml" ContentType="application/vnd.openxmlformats-officedocument.presentationml.presentation.main+xml"/>
  <Override PartName="/ppt/slides/slide42.xml" ContentType="application/vnd.openxmlformats-officedocument.presentationml.slide+xml"/>
  <Override PartName="/ppt/notesSlides/notesSlide13.xml" ContentType="application/vnd.openxmlformats-officedocument.presentationml.notesSlide+xml"/>
  <Override PartName="/ppt/charts/colors7.xml" ContentType="application/vnd.ms-office.chartcolorstyle+xml"/>
  <Override PartName="/ppt/theme/theme2.xml" ContentType="application/vnd.openxmlformats-officedocument.theme+xml"/>
  <Override PartName="/ppt/theme/themeOverride4.xml" ContentType="application/vnd.openxmlformats-officedocument.themeOverride+xml"/>
  <Override PartName="/ppt/notesSlides/notesSlide32.xml" ContentType="application/vnd.openxmlformats-officedocument.presentationml.notesSlide+xml"/>
  <Override PartName="/ppt/theme/themeOverride5.xml" ContentType="application/vnd.openxmlformats-officedocument.themeOverride+xml"/>
  <Override PartName="/ppt/charts/colors3.xml" ContentType="application/vnd.ms-office.chartcolorstyle+xml"/>
  <Override PartName="/ppt/slideLayouts/slideLayout10.xml" ContentType="application/vnd.openxmlformats-officedocument.presentationml.slideLayout+xml"/>
  <Override PartName="/ppt/slides/slide66.xml" ContentType="application/vnd.openxmlformats-officedocument.presentationml.slide+xml"/>
  <Override PartName="/ppt/theme/themeOverride2.xml" ContentType="application/vnd.openxmlformats-officedocument.themeOverride+xml"/>
  <Override PartName="/ppt/charts/colors11.xml" ContentType="application/vnd.ms-office.chartcolorstyle+xml"/>
  <Override PartName="/ppt/slides/slide75.xml" ContentType="application/vnd.openxmlformats-officedocument.presentationml.slide+xml"/>
  <Override PartName="/ppt/charts/chart13.xml" ContentType="application/vnd.openxmlformats-officedocument.drawingml.chart+xml"/>
  <Override PartName="/ppt/theme/themeOverride1.xml" ContentType="application/vnd.openxmlformats-officedocument.themeOverride+xml"/>
  <Override PartName="/ppt/charts/colors12.xml" ContentType="application/vnd.ms-office.chartcolorstyle+xml"/>
  <Override PartName="/ppt/charts/style2.xml" ContentType="application/vnd.ms-office.chartstyle+xml"/>
  <Override PartName="/ppt/slides/slide3.xml" ContentType="application/vnd.openxmlformats-officedocument.presentationml.slide+xml"/>
  <Override PartName="/ppt/notesSlides/notesSlide48.xml" ContentType="application/vnd.openxmlformats-officedocument.presentationml.notesSlide+xml"/>
  <Override PartName="/ppt/charts/chart4.xml" ContentType="application/vnd.openxmlformats-officedocument.drawingml.chart+xml"/>
  <Override PartName="/ppt/charts/colors2.xml" ContentType="application/vnd.ms-office.chartcolorstyle+xml"/>
  <Override PartName="/ppt/notesSlides/notesSlide42.xml" ContentType="application/vnd.openxmlformats-officedocument.presentationml.notesSlide+xml"/>
  <Override PartName="/ppt/slides/slide59.xml" ContentType="application/vnd.openxmlformats-officedocument.presentationml.slide+xml"/>
  <Override PartName="/ppt/charts/style5.xml" ContentType="application/vnd.ms-office.chartstyle+xml"/>
  <Override PartName="/ppt/charts/style12.xml" ContentType="application/vnd.ms-office.chartstyle+xml"/>
  <Override PartName="/ppt/charts/style7.xml" ContentType="application/vnd.ms-office.chartstyle+xml"/>
  <Override PartName="/ppt/slides/slide24.xml" ContentType="application/vnd.openxmlformats-officedocument.presentationml.slide+xml"/>
  <Override PartName="/ppt/notesSlides/notesSlide35.xml" ContentType="application/vnd.openxmlformats-officedocument.presentationml.notesSlide+xml"/>
  <Override PartName="/ppt/slides/slide40.xml" ContentType="application/vnd.openxmlformats-officedocument.presentationml.slide+xml"/>
  <Override PartName="/ppt/charts/style3.xml" ContentType="application/vnd.ms-office.chartstyle+xml"/>
  <Override PartName="/ppt/charts/style4.xml" ContentType="application/vnd.ms-office.chartstyle+xml"/>
  <Override PartName="/ppt/slides/slide28.xml" ContentType="application/vnd.openxmlformats-officedocument.presentationml.slide+xml"/>
  <Override PartName="/ppt/charts/chart1.xml" ContentType="application/vnd.openxmlformats-officedocument.drawingml.chart+xml"/>
  <Override PartName="/ppt/notesSlides/notesSlide79.xml" ContentType="application/vnd.openxmlformats-officedocument.presentationml.notesSlide+xml"/>
  <Override PartName="/ppt/charts/colors6.xml" ContentType="application/vnd.ms-office.chartcolorstyle+xml"/>
  <Override PartName="/ppt/notesSlides/notesSlide39.xml" ContentType="application/vnd.openxmlformats-officedocument.presentationml.notesSlide+xml"/>
  <Override PartName="/ppt/slides/slide22.xml" ContentType="application/vnd.openxmlformats-officedocument.presentationml.slide+xml"/>
  <Override PartName="/ppt/charts/colors16.xml" ContentType="application/vnd.ms-office.chartcolorstyle+xml"/>
  <Override PartName="/ppt/notesSlides/notesSlide30.xml" ContentType="application/vnd.openxmlformats-officedocument.presentationml.notesSlide+xml"/>
  <Override PartName="/ppt/slides/slide15.xml" ContentType="application/vnd.openxmlformats-officedocument.presentationml.slide+xml"/>
  <Override PartName="/ppt/charts/chart3.xml" ContentType="application/vnd.openxmlformats-officedocument.drawingml.chart+xml"/>
  <Override PartName="/ppt/theme/themeOverride7.xml" ContentType="application/vnd.openxmlformats-officedocument.themeOverr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21.xml" ContentType="application/vnd.openxmlformats-officedocument.presentationml.notesSlide+xml"/>
  <Override PartName="/ppt/charts/style14.xml" ContentType="application/vnd.ms-office.chartstyle+xml"/>
  <Override PartName="/ppt/slides/slide5.xml" ContentType="application/vnd.openxmlformats-officedocument.presentationml.slide+xml"/>
  <Override PartName="/ppt/notesSlides/notesSlide3.xml" ContentType="application/vnd.openxmlformats-officedocument.presentationml.notesSlide+xml"/>
  <Override PartName="/docProps/core.xml" ContentType="application/vnd.openxmlformats-package.core-properties+xml"/>
  <Override PartName="/ppt/charts/colors8.xml" ContentType="application/vnd.ms-office.chartcolorstyle+xml"/>
  <Override PartName="/ppt/slides/slide61.xml" ContentType="application/vnd.openxmlformats-officedocument.presentationml.slide+xml"/>
  <Override PartName="/ppt/slides/slide13.xml" ContentType="application/vnd.openxmlformats-officedocument.presentationml.slide+xml"/>
  <Override PartName="/ppt/notesSlides/notesSlide49.xml" ContentType="application/vnd.openxmlformats-officedocument.presentationml.notesSlide+xml"/>
  <Override PartName="/ppt/theme/themeOverride3.xml" ContentType="application/vnd.openxmlformats-officedocument.themeOverride+xml"/>
  <Override PartName="/ppt/notesSlides/notesSlide15.xml" ContentType="application/vnd.openxmlformats-officedocument.presentationml.notesSlide+xml"/>
  <Override PartName="/ppt/charts/colors5.xml" ContentType="application/vnd.ms-office.chartcolorstyle+xml"/>
  <Override PartName="/ppt/slides/slide49.xml" ContentType="application/vnd.openxmlformats-officedocument.presentationml.slide+xml"/>
  <Override PartName="/ppt/notesSlides/notesSlide10.xml" ContentType="application/vnd.openxmlformats-officedocument.presentationml.notesSlide+xml"/>
  <Override PartName="/ppt/charts/colors9.xml" ContentType="application/vnd.ms-office.chartcolorstyle+xml"/>
  <Override PartName="/ppt/charts/colors10.xml" ContentType="application/vnd.ms-office.chartcolorstyle+xml"/>
  <Override PartName="/ppt/slides/slide6.xml" ContentType="application/vnd.openxmlformats-officedocument.presentationml.slide+xml"/>
  <Override PartName="/ppt/charts/chart15.xml" ContentType="application/vnd.openxmlformats-officedocument.drawingml.chart+xml"/>
  <Override PartName="/ppt/slides/slide1.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slides/slide52.xml" ContentType="application/vnd.openxmlformats-officedocument.presentationml.slide+xml"/>
  <Override PartName="/ppt/slides/slide55.xml" ContentType="application/vnd.openxmlformats-officedocument.presentationml.slide+xml"/>
  <Override PartName="/ppt/theme/themeOverride11.xml" ContentType="application/vnd.openxmlformats-officedocument.themeOverride+xml"/>
  <Override PartName="/ppt/notesSlides/notesSlide58.xml" ContentType="application/vnd.openxmlformats-officedocument.presentationml.notesSlide+xml"/>
  <Override PartName="/ppt/slides/slide43.xml" ContentType="application/vnd.openxmlformats-officedocument.presentationml.slide+xml"/>
  <Override PartName="/ppt/slides/slide19.xml" ContentType="application/vnd.openxmlformats-officedocument.presentationml.slide+xml"/>
  <Override PartName="/ppt/slides/slide70.xml" ContentType="application/vnd.openxmlformats-officedocument.presentationml.slide+xml"/>
  <Override PartName="/ppt/charts/style11.xml" ContentType="application/vnd.ms-office.chartstyle+xml"/>
  <Override PartName="/ppt/notesSlides/notesSlide71.xml" ContentType="application/vnd.openxmlformats-officedocument.presentationml.notesSlide+xml"/>
  <Override PartName="/ppt/theme/themeOverride15.xml" ContentType="application/vnd.openxmlformats-officedocument.themeOverride+xml"/>
  <Override PartName="/ppt/slideLayouts/slideLayout11.xml" ContentType="application/vnd.openxmlformats-officedocument.presentationml.slideLayout+xml"/>
  <Override PartName="/ppt/charts/chart9.xml" ContentType="application/vnd.openxmlformats-officedocument.drawingml.chart+xml"/>
  <Override PartName="/ppt/slides/slide12.xml" ContentType="application/vnd.openxmlformats-officedocument.presentationml.slide+xml"/>
  <Override PartName="/ppt/slides/slide16.xml" ContentType="application/vnd.openxmlformats-officedocument.presentationml.slide+xml"/>
  <Override PartName="/ppt/theme/themeOverride8.xml" ContentType="application/vnd.openxmlformats-officedocument.themeOverride+xml"/>
  <Override PartName="/ppt/slides/slide17.xml" ContentType="application/vnd.openxmlformats-officedocument.presentationml.slide+xml"/>
  <Override PartName="/ppt/slides/slide18.xml" ContentType="application/vnd.openxmlformats-officedocument.presentationml.slide+xml"/>
  <Override PartName="/ppt/slides/slide69.xml" ContentType="application/vnd.openxmlformats-officedocument.presentationml.slide+xml"/>
  <Override PartName="/ppt/slideLayouts/slideLayout9.xml" ContentType="application/vnd.openxmlformats-officedocument.presentationml.slideLayout+xml"/>
  <Override PartName="/ppt/slides/slide20.xml" ContentType="application/vnd.openxmlformats-officedocument.presentationml.slide+xml"/>
  <Override PartName="/ppt/slides/slide47.xml" ContentType="application/vnd.openxmlformats-officedocument.presentationml.slide+xml"/>
  <Override PartName="/ppt/charts/chart7.xml" ContentType="application/vnd.openxmlformats-officedocument.drawingml.chart+xml"/>
  <Override PartName="/ppt/slides/slide23.xml" ContentType="application/vnd.openxmlformats-officedocument.presentationml.slide+xml"/>
  <Override PartName="/ppt/slides/slide29.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viewProps.xml" ContentType="application/vnd.openxmlformats-officedocument.presentationml.viewProps+xml"/>
  <Override PartName="/ppt/slides/slide63.xml" ContentType="application/vnd.openxmlformats-officedocument.presentationml.slide+xml"/>
  <Override PartName="/ppt/notesSlides/notesSlide7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9.xml" ContentType="application/vnd.openxmlformats-officedocument.presentationml.slide+xml"/>
  <Override PartName="/ppt/slides/slide41.xml" ContentType="application/vnd.openxmlformats-officedocument.presentationml.slide+xml"/>
  <Override PartName="/ppt/charts/colors1.xml" ContentType="application/vnd.ms-office.chartcolorstyle+xml"/>
  <Override PartName="/ppt/slides/slide44.xml" ContentType="application/vnd.openxmlformats-officedocument.presentationml.slide+xml"/>
  <Override PartName="/ppt/notesSlides/notesSlide63.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slides/slide53.xml" ContentType="application/vnd.openxmlformats-officedocument.presentationml.slide+xml"/>
  <Override PartName="/ppt/slideLayouts/slideLayout7.xml" ContentType="application/vnd.openxmlformats-officedocument.presentationml.slideLayout+xml"/>
  <Override PartName="/ppt/slides/slide48.xml" ContentType="application/vnd.openxmlformats-officedocument.presentationml.slide+xml"/>
  <Override PartName="/ppt/slides/slide54.xml" ContentType="application/vnd.openxmlformats-officedocument.presentationml.slide+xml"/>
  <Override PartName="/ppt/slides/slide78.xml" ContentType="application/vnd.openxmlformats-officedocument.presentationml.slide+xml"/>
  <Override PartName="/ppt/theme/themeOverride12.xml" ContentType="application/vnd.openxmlformats-officedocument.themeOverride+xml"/>
  <Override PartName="/ppt/slides/slide56.xml" ContentType="application/vnd.openxmlformats-officedocument.presentationml.slide+xml"/>
  <Override PartName="/ppt/slideLayouts/slideLayout5.xml" ContentType="application/vnd.openxmlformats-officedocument.presentationml.slideLayout+xml"/>
  <Override PartName="/ppt/slides/slide57.xml" ContentType="application/vnd.openxmlformats-officedocument.presentationml.slide+xml"/>
  <Override PartName="/ppt/slides/slide58.xml" ContentType="application/vnd.openxmlformats-officedocument.presentationml.slide+xml"/>
  <Override PartName="/ppt/charts/style9.xml" ContentType="application/vnd.ms-office.chartstyle+xml"/>
  <Override PartName="/ppt/slides/slide60.xml" ContentType="application/vnd.openxmlformats-officedocument.presentationml.slide+xml"/>
  <Override PartName="/ppt/slides/slide64.xml" ContentType="application/vnd.openxmlformats-officedocument.presentationml.slide+xml"/>
  <Override PartName="/ppt/notesSlides/notesSlide75.xml" ContentType="application/vnd.openxmlformats-officedocument.presentationml.notesSlide+xml"/>
  <Override PartName="/ppt/slides/slide67.xml" ContentType="application/vnd.openxmlformats-officedocument.presentationml.slide+xml"/>
  <Override PartName="/ppt/charts/colors14.xml" ContentType="application/vnd.ms-office.chartcolorstyle+xml"/>
  <Override PartName="/ppt/slides/slide68.xml" ContentType="application/vnd.openxmlformats-officedocument.presentationml.slide+xml"/>
  <Override PartName="/ppt/slides/slide72.xml" ContentType="application/vnd.openxmlformats-officedocument.presentationml.slide+xml"/>
  <Override PartName="/ppt/slides/slide74.xml" ContentType="application/vnd.openxmlformats-officedocument.presentationml.slide+xml"/>
  <Override PartName="/ppt/slides/slide77.xml" ContentType="application/vnd.openxmlformats-officedocument.presentationml.slide+xml"/>
  <Override PartName="/ppt/theme/themeOverride16.xml" ContentType="application/vnd.openxmlformats-officedocument.themeOverride+xml"/>
  <Override PartName="/ppt/slides/slide79.xml" ContentType="application/vnd.openxmlformats-officedocument.presentationml.slide+xml"/>
  <Override PartName="/ppt/slides/slide80.xml" ContentType="application/vnd.openxmlformats-officedocument.presentationml.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charts/chart11.xml" ContentType="application/vnd.openxmlformats-officedocument.drawingml.chart+xml"/>
  <Override PartName="/ppt/slides/slide27.xml" ContentType="application/vnd.openxmlformats-officedocument.presentationml.slide+xml"/>
  <Override PartName="/ppt/notesSlides/notesSlide8.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43.xml" ContentType="application/vnd.openxmlformats-officedocument.presentationml.notesSlide+xml"/>
  <Override PartName="/ppt/notesSlides/notesSlide16.xml" ContentType="application/vnd.openxmlformats-officedocument.presentationml.notesSlide+xml"/>
  <Override PartName="/ppt/slides/slide2.xml" ContentType="application/vnd.openxmlformats-officedocument.presentationml.slide+xml"/>
  <Override PartName="/ppt/slides/slide26.xml" ContentType="application/vnd.openxmlformats-officedocument.presentationml.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67.xml" ContentType="application/vnd.openxmlformats-officedocument.presentationml.notesSlide+xml"/>
  <Override PartName="/ppt/charts/style10.xml" ContentType="application/vnd.ms-office.chartstyl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0.xml" ContentType="application/vnd.openxmlformats-officedocument.presentationml.notesSlide+xml"/>
  <Override PartName="/ppt/slides/slide71.xml" ContentType="application/vnd.openxmlformats-officedocument.presentationml.slide+xml"/>
  <Override PartName="/ppt/notesSlides/notesSlide22.xml" ContentType="application/vnd.openxmlformats-officedocument.presentationml.notesSlide+xml"/>
  <Override PartName="/ppt/charts/style13.xml" ContentType="application/vnd.ms-office.chartstyle+xml"/>
  <Override PartName="/ppt/slides/slide65.xml" ContentType="application/vnd.openxmlformats-officedocument.presentationml.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slides/slide76.xml" ContentType="application/vnd.openxmlformats-officedocument.presentationml.slide+xml"/>
  <Override PartName="/ppt/notesSlides/notesSlide26.xml" ContentType="application/vnd.openxmlformats-officedocument.presentationml.notesSlide+xml"/>
  <Override PartName="/ppt/notesSlides/notesSlide60.xml" ContentType="application/vnd.openxmlformats-officedocument.presentationml.notesSlide+xml"/>
  <Override PartName="/ppt/charts/style15.xml" ContentType="application/vnd.ms-office.chartstyle+xml"/>
  <Override PartName="/ppt/notesSlides/notesSlide29.xml" ContentType="application/vnd.openxmlformats-officedocument.presentationml.notesSlide+xml"/>
  <Override PartName="/ppt/notesSlides/notesSlide31.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8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Lst>
  <p:sldSz cx="12192000" cy="6858000"/>
  <p:notesSz cx="9926638" cy="6797675"/>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F38191A-1F4A-62DC-F0C6-7433694D3598}">
  <a:tblStyle styleId="{16D9F66E-5EB9-4882-86FB-DCBF35E3C3E4}" styleName="Medium Style 4 - Accent 6">
    <a:wholeTbl>
      <a:tcTxStyle>
        <a:fontRef idx="minor">
          <a:prstClr val="black"/>
        </a:fontRef>
        <a:schemeClr val="dk1"/>
      </a:tcTxStyle>
      <a:tcStyle>
        <a:tcBdr>
          <a:left>
            <a:ln w="12700">
              <a:solidFill>
                <a:schemeClr val="accent6"/>
              </a:solidFill>
            </a:ln>
          </a:left>
          <a:right>
            <a:ln w="12700">
              <a:solidFill>
                <a:schemeClr val="accent6"/>
              </a:solidFill>
            </a:ln>
          </a:right>
          <a:top>
            <a:ln w="12700">
              <a:solidFill>
                <a:schemeClr val="accent6"/>
              </a:solidFill>
            </a:ln>
          </a:top>
          <a:bottom>
            <a:ln w="12700">
              <a:solidFill>
                <a:schemeClr val="accent6"/>
              </a:solidFill>
            </a:ln>
          </a:bottom>
          <a:insideH>
            <a:ln w="12700">
              <a:solidFill>
                <a:schemeClr val="accent6"/>
              </a:solidFill>
            </a:ln>
          </a:insideH>
          <a:insideV>
            <a:ln w="12700">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fill>
          <a:solidFill>
            <a:schemeClr val="accent6">
              <a:tint val="40000"/>
            </a:schemeClr>
          </a:solidFill>
        </a:fill>
      </a:tcStyle>
    </a:band2V>
    <a:lastCol>
      <a:tcTxStyle b="on">
        <a:fontRef idx="minor">
          <a:prstClr val="black"/>
        </a:fontRef>
        <a:schemeClr val="dk1"/>
      </a:tcTxStyle>
      <a:tcStyle>
        <a:tcBdr/>
      </a:tcStyle>
    </a:lastCol>
    <a:firstCol>
      <a:tcTxStyle b="on">
        <a:fontRef idx="minor">
          <a:prstClr val="black"/>
        </a:fontRef>
        <a:schemeClr val="dk1"/>
      </a:tcTxStyle>
      <a:tcStyle>
        <a:tcBdr/>
      </a:tcStyle>
    </a:firstCol>
    <a:lastRow>
      <a:tcTxStyle b="on">
        <a:fontRef idx="minor">
          <a:prstClr val="black"/>
        </a:fontRef>
        <a:schemeClr val="dk1"/>
      </a:tcTxStyle>
      <a:tcStyle>
        <a:tcBdr>
          <a:top>
            <a:ln w="38100">
              <a:solidFill>
                <a:schemeClr val="accent6"/>
              </a:solidFill>
            </a:ln>
          </a:top>
        </a:tcBdr>
        <a:fill>
          <a:solidFill>
            <a:schemeClr val="accent6">
              <a:tint val="20000"/>
            </a:schemeClr>
          </a:solidFill>
        </a:fill>
      </a:tcStyle>
    </a:lastRow>
    <a:seCell>
      <a:tcStyle>
        <a:tcBdr/>
      </a:tcStyle>
    </a:seCell>
    <a:swCell>
      <a:tcStyle>
        <a:tcBdr/>
      </a:tcStyle>
    </a:swCell>
    <a:firstRow>
      <a:tcTxStyle b="on">
        <a:fontRef idx="minor">
          <a:prstClr val="black"/>
        </a:fontRef>
        <a:schemeClr val="dk1"/>
      </a:tcTxStyle>
      <a:tcStyle>
        <a:tcBdr>
          <a:bottom>
            <a:ln w="12700">
              <a:solidFill>
                <a:schemeClr val="accent6"/>
              </a:solidFill>
            </a:ln>
          </a:bottom>
        </a:tcBdr>
        <a:fill>
          <a:solidFill>
            <a:schemeClr val="accent6">
              <a:tint val="20000"/>
            </a:schemeClr>
          </a:solidFill>
        </a:fill>
      </a:tcStyle>
    </a:firstRow>
    <a:neCell>
      <a:tcStyle>
        <a:tcBdr/>
      </a:tcStyle>
    </a:neCell>
    <a:nwCell>
      <a:tcStyle>
        <a:tcBdr/>
      </a:tcStyle>
    </a:nwCell>
  </a:tblStyle>
  <a:tblStyle styleId="{4E8D95E5-A0DD-12BA-3AB7-80F6B5D1C12B}" styleName="Medium Style 2 - Accent 1">
    <a:wholeTbl>
      <a:tcTxStyle>
        <a:fontRef idx="minor"/>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schemeClr val="lt1"/>
      </a:tcTxStyle>
      <a:tcStyle>
        <a:tcBdr/>
        <a:fill>
          <a:solidFill>
            <a:schemeClr val="accent1"/>
          </a:solidFill>
        </a:fill>
      </a:tcStyle>
    </a:lastCol>
    <a:firstCol>
      <a:tcTxStyle b="on">
        <a:fontRef idx="minor"/>
        <a:schemeClr val="lt1"/>
      </a:tcTxStyle>
      <a:tcStyle>
        <a:tcBdr/>
        <a:fill>
          <a:solidFill>
            <a:schemeClr val="accent1"/>
          </a:solidFill>
        </a:fill>
      </a:tcStyle>
    </a:firstCol>
    <a:lastRow>
      <a:tcTxStyle b="on">
        <a:fontRef idx="minor"/>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5F38191A-1F4A-62DC-F0C6-7433694D3598}" styleName="Style moyen 2 - Accentuation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7AD20ACA-680D-3078-17EB-8638ABBB7992}" styleName="Medium Style 2 - Accent 1">
    <a:wholeTbl>
      <a:tcTxStyle>
        <a:fontRef idx="minor"/>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schemeClr val="lt1"/>
      </a:tcTxStyle>
      <a:tcStyle>
        <a:tcBdr/>
        <a:fill>
          <a:solidFill>
            <a:schemeClr val="accent1"/>
          </a:solidFill>
        </a:fill>
      </a:tcStyle>
    </a:lastCol>
    <a:firstCol>
      <a:tcTxStyle b="on">
        <a:fontRef idx="minor"/>
        <a:schemeClr val="lt1"/>
      </a:tcTxStyle>
      <a:tcStyle>
        <a:tcBdr/>
        <a:fill>
          <a:solidFill>
            <a:schemeClr val="accent1"/>
          </a:solidFill>
        </a:fill>
      </a:tcStyle>
    </a:firstCol>
    <a:lastRow>
      <a:tcTxStyle b="on">
        <a:fontRef idx="minor"/>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 styleId="{DA2EE8F4-C70D-5240-8D52-E37A190E7F50}" styleName="Style moyen 2 - Accentuation 6">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fill>
          <a:solidFill>
            <a:schemeClr val="accent6">
              <a:tint val="40000"/>
            </a:schemeClr>
          </a:solidFill>
        </a:fill>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a:solidFill>
                <a:schemeClr val="lt1"/>
              </a:solidFill>
            </a:ln>
          </a:top>
        </a:tcBdr>
        <a:fill>
          <a:solidFill>
            <a:schemeClr val="accent6"/>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6"/>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p:cViewPr varScale="1">
        <p:scale>
          <a:sx n="104" d="100"/>
          <a:sy n="104" d="100"/>
        </p:scale>
        <p:origin x="114" y="180"/>
      </p:cViewPr>
      <p:guideLst>
        <p:guide pos="2160" orient="horz"/>
        <p:guide pos="288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notesMaster" Target="notesMasters/notesMaster1.xml"/><Relationship Id="rId85" Type="http://schemas.openxmlformats.org/officeDocument/2006/relationships/presProps" Target="presProps.xml" /><Relationship Id="rId86" Type="http://schemas.openxmlformats.org/officeDocument/2006/relationships/tableStyles" Target="tableStyles.xml" /><Relationship Id="rId87" Type="http://schemas.openxmlformats.org/officeDocument/2006/relationships/viewProps" Target="viewProps.xml" /></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 /><Relationship Id="rId2" Type="http://schemas.openxmlformats.org/officeDocument/2006/relationships/themeOverride" Target="../theme/themeOverride1.xml" /><Relationship Id="rId3" Type="http://schemas.microsoft.com/office/2011/relationships/chartStyle" Target="style1.xml" /><Relationship Id="rId4" Type="http://schemas.microsoft.com/office/2011/relationships/chartColorStyle" Target="colors1.xml" /></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 /><Relationship Id="rId2" Type="http://schemas.openxmlformats.org/officeDocument/2006/relationships/themeOverride" Target="../theme/themeOverride2.xml" /><Relationship Id="rId3" Type="http://schemas.microsoft.com/office/2011/relationships/chartStyle" Target="style2.xml" /><Relationship Id="rId4" Type="http://schemas.microsoft.com/office/2011/relationships/chartColorStyle" Target="colors2.xml" /></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 /><Relationship Id="rId2" Type="http://schemas.openxmlformats.org/officeDocument/2006/relationships/themeOverride" Target="../theme/themeOverride3.xml" /><Relationship Id="rId3" Type="http://schemas.microsoft.com/office/2011/relationships/chartStyle" Target="style3.xml" /><Relationship Id="rId4" Type="http://schemas.microsoft.com/office/2011/relationships/chartColorStyle" Target="colors3.xml" /></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 /><Relationship Id="rId2" Type="http://schemas.openxmlformats.org/officeDocument/2006/relationships/themeOverride" Target="../theme/themeOverride4.xml" /><Relationship Id="rId3" Type="http://schemas.microsoft.com/office/2011/relationships/chartStyle" Target="style4.xml" /><Relationship Id="rId4" Type="http://schemas.microsoft.com/office/2011/relationships/chartColorStyle" Target="colors4.xml" /></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 /><Relationship Id="rId2" Type="http://schemas.openxmlformats.org/officeDocument/2006/relationships/themeOverride" Target="../theme/themeOverride5.xml" /><Relationship Id="rId3" Type="http://schemas.microsoft.com/office/2011/relationships/chartStyle" Target="style5.xml" /><Relationship Id="rId4" Type="http://schemas.microsoft.com/office/2011/relationships/chartColorStyle" Target="colors5.xml" /></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 /><Relationship Id="rId2" Type="http://schemas.openxmlformats.org/officeDocument/2006/relationships/themeOverride" Target="../theme/themeOverride6.xml" /><Relationship Id="rId3" Type="http://schemas.microsoft.com/office/2011/relationships/chartStyle" Target="style6.xml" /><Relationship Id="rId4" Type="http://schemas.microsoft.com/office/2011/relationships/chartColorStyle" Target="colors6.xml" /></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 /><Relationship Id="rId2" Type="http://schemas.openxmlformats.org/officeDocument/2006/relationships/themeOverride" Target="../theme/themeOverride7.xml" /><Relationship Id="rId3" Type="http://schemas.microsoft.com/office/2011/relationships/chartStyle" Target="style7.xml" /><Relationship Id="rId4" Type="http://schemas.microsoft.com/office/2011/relationships/chartColorStyle" Target="colors7.xml" /></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 /><Relationship Id="rId2" Type="http://schemas.openxmlformats.org/officeDocument/2006/relationships/themeOverride" Target="../theme/themeOverride8.xml" /><Relationship Id="rId3" Type="http://schemas.microsoft.com/office/2011/relationships/chartStyle" Target="style8.xml" /><Relationship Id="rId4" Type="http://schemas.microsoft.com/office/2011/relationships/chartColorStyle" Target="colors8.xml" /></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 /><Relationship Id="rId2" Type="http://schemas.openxmlformats.org/officeDocument/2006/relationships/themeOverride" Target="../theme/themeOverride9.xml" /><Relationship Id="rId3" Type="http://schemas.microsoft.com/office/2011/relationships/chartStyle" Target="style9.xml" /><Relationship Id="rId4" Type="http://schemas.microsoft.com/office/2011/relationships/chartColorStyle" Target="colors9.xml" /></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 /><Relationship Id="rId2" Type="http://schemas.openxmlformats.org/officeDocument/2006/relationships/themeOverride" Target="../theme/themeOverride10.xml" /><Relationship Id="rId3" Type="http://schemas.microsoft.com/office/2011/relationships/chartStyle" Target="style10.xml" /><Relationship Id="rId4" Type="http://schemas.microsoft.com/office/2011/relationships/chartColorStyle" Target="colors10.xml" /></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 /><Relationship Id="rId2" Type="http://schemas.openxmlformats.org/officeDocument/2006/relationships/themeOverride" Target="../theme/themeOverride11.xml" /><Relationship Id="rId3" Type="http://schemas.microsoft.com/office/2011/relationships/chartStyle" Target="style11.xml" /><Relationship Id="rId4" Type="http://schemas.microsoft.com/office/2011/relationships/chartColorStyle" Target="colors11.xml" /></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 /><Relationship Id="rId2" Type="http://schemas.openxmlformats.org/officeDocument/2006/relationships/themeOverride" Target="../theme/themeOverride12.xml" /><Relationship Id="rId3" Type="http://schemas.microsoft.com/office/2011/relationships/chartStyle" Target="style12.xml" /><Relationship Id="rId4" Type="http://schemas.microsoft.com/office/2011/relationships/chartColorStyle" Target="colors12.xml" /></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 /><Relationship Id="rId2" Type="http://schemas.openxmlformats.org/officeDocument/2006/relationships/themeOverride" Target="../theme/themeOverride13.xml" /><Relationship Id="rId3" Type="http://schemas.microsoft.com/office/2011/relationships/chartStyle" Target="style13.xml" /><Relationship Id="rId4" Type="http://schemas.microsoft.com/office/2011/relationships/chartColorStyle" Target="colors13.xml" /></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 /><Relationship Id="rId2" Type="http://schemas.openxmlformats.org/officeDocument/2006/relationships/themeOverride" Target="../theme/themeOverride14.xml" /><Relationship Id="rId3" Type="http://schemas.microsoft.com/office/2011/relationships/chartStyle" Target="style14.xml" /><Relationship Id="rId4" Type="http://schemas.microsoft.com/office/2011/relationships/chartColorStyle" Target="colors14.xml" /></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 /><Relationship Id="rId2" Type="http://schemas.openxmlformats.org/officeDocument/2006/relationships/themeOverride" Target="../theme/themeOverride15.xml" /><Relationship Id="rId3" Type="http://schemas.microsoft.com/office/2011/relationships/chartStyle" Target="style15.xml" /><Relationship Id="rId4" Type="http://schemas.microsoft.com/office/2011/relationships/chartColorStyle" Target="colors15.xml" /></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 /><Relationship Id="rId2" Type="http://schemas.openxmlformats.org/officeDocument/2006/relationships/themeOverride" Target="../theme/themeOverride16.xml" /><Relationship Id="rId3" Type="http://schemas.microsoft.com/office/2011/relationships/chartStyle" Target="style16.xml" /><Relationship Id="rId4" Type="http://schemas.microsoft.com/office/2011/relationships/chartColorStyle" Target="colors16.xml" /></Relationships>
</file>

<file path=ppt/charts/chart1.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12530"/>
          <c:y val="0.040020"/>
          <c:w val="0.969620"/>
          <c:h val="0.877680"/>
        </c:manualLayout>
      </c:layout>
      <c:barChart>
        <c:barDir val="col"/>
        <c:grouping val="percentStacked"/>
        <c:varyColors val="0"/>
        <c:ser>
          <c:idx val="0"/>
          <c:order val="0"/>
          <c:tx>
            <c:strRef>
              <c:f>FDL!$B$1</c:f>
              <c:strCache>
                <c:ptCount val="1"/>
                <c:pt idx="0">
                  <c:v>73111-Impôts directs locaux</c:v>
                </c:pt>
              </c:strCache>
            </c:strRef>
          </c:tx>
          <c:spPr bwMode="auto">
            <a:prstGeom prst="rect">
              <a:avLst/>
            </a:prstGeom>
            <a:solidFill>
              <a:schemeClr val="accent1"/>
            </a:solidFill>
            <a:ln>
              <a:noFill/>
            </a:ln>
            <a:effectLst/>
          </c:spPr>
          <c:invertIfNegative val="0"/>
          <c:dLbls>
            <c:dLblPos val="ctr"/>
            <c:delete val="1"/>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099" tIns="19049" rIns="38099" bIns="19049" anchor="ctr" anchorCtr="1">
                <a:spAutoFit/>
              </a:bodyPr>
              <a:lstStyle/>
              <a:p>
                <a:pPr>
                  <a:defRPr sz="900" b="1" i="0" u="none" strike="noStrike">
                    <a:solidFill>
                      <a:schemeClr val="tx1"/>
                    </a:solidFill>
                    <a:latin typeface="+mn-lt"/>
                    <a:ea typeface="+mn-ea"/>
                    <a:cs typeface="+mn-cs"/>
                  </a:defRPr>
                </a:pPr>
                <a:endParaRPr lang="fr-FR"/>
              </a:p>
            </c:txPr>
          </c:dLbls>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FDL!$B$2:$B$8</c:f>
              <c:numCache>
                <c:formatCode>_-* #,##0.00\ "€"_-;\-* #,##0.00\ "€"_-;_-* "-"??\ "€"_-;_-@_-</c:formatCode>
                <c:ptCount val="7"/>
                <c:pt idx="0">
                  <c:v>5838022</c:v>
                </c:pt>
                <c:pt idx="1">
                  <c:v>5403005</c:v>
                </c:pt>
                <c:pt idx="2">
                  <c:v>5660273</c:v>
                </c:pt>
                <c:pt idx="3">
                  <c:v>6121967</c:v>
                </c:pt>
                <c:pt idx="4">
                  <c:v>6429972</c:v>
                </c:pt>
                <c:pt idx="5">
                  <c:v>6656609</c:v>
                </c:pt>
                <c:pt idx="6">
                  <c:v>8222280</c:v>
                </c:pt>
              </c:numCache>
            </c:numRef>
          </c:val>
        </c:ser>
        <c:ser>
          <c:idx val="1"/>
          <c:order val="1"/>
          <c:tx>
            <c:strRef>
              <c:f>FDL!$C$1</c:f>
              <c:strCache>
                <c:ptCount val="1"/>
                <c:pt idx="0">
                  <c:v>73118-Autres contributions directes</c:v>
                </c:pt>
              </c:strCache>
            </c:strRef>
          </c:tx>
          <c:spPr bwMode="auto">
            <a:prstGeom prst="rect">
              <a:avLst/>
            </a:prstGeom>
            <a:solidFill>
              <a:schemeClr val="accent2"/>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FDL!$C$2:$C$8</c:f>
              <c:numCache>
                <c:formatCode>_-* #,##0.00\ "€"_-;\-* #,##0.00\ "€"_-;_-* "-"??\ "€"_-;_-@_-</c:formatCode>
                <c:ptCount val="7"/>
                <c:pt idx="0">
                  <c:v>45169</c:v>
                </c:pt>
                <c:pt idx="1">
                  <c:v>15936</c:v>
                </c:pt>
                <c:pt idx="2">
                  <c:v>20272</c:v>
                </c:pt>
                <c:pt idx="3">
                  <c:v>7486</c:v>
                </c:pt>
                <c:pt idx="4">
                  <c:v>33897</c:v>
                </c:pt>
                <c:pt idx="5">
                  <c:v>25785</c:v>
                </c:pt>
                <c:pt idx="6">
                  <c:v>30000</c:v>
                </c:pt>
              </c:numCache>
            </c:numRef>
          </c:val>
        </c:ser>
        <c:ser>
          <c:idx val="2"/>
          <c:order val="2"/>
          <c:tx>
            <c:strRef>
              <c:f>FDL!$D$1</c:f>
              <c:strCache>
                <c:ptCount val="1"/>
                <c:pt idx="0">
                  <c:v>73123-Taxe additionnelle aux droits de mutation</c:v>
                </c:pt>
              </c:strCache>
            </c:strRef>
          </c:tx>
          <c:spPr bwMode="auto">
            <a:prstGeom prst="rect">
              <a:avLst/>
            </a:prstGeom>
            <a:solidFill>
              <a:schemeClr val="accent3"/>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FDL!$D$2:$D$8</c:f>
              <c:numCache>
                <c:formatCode>_-* #,##0.00\ "€"_-;\-* #,##0.00\ "€"_-;_-* "-"??\ "€"_-;_-@_-</c:formatCode>
                <c:ptCount val="7"/>
                <c:pt idx="0">
                  <c:v>651872</c:v>
                </c:pt>
                <c:pt idx="1">
                  <c:v>1075139</c:v>
                </c:pt>
                <c:pt idx="2">
                  <c:v>1023778</c:v>
                </c:pt>
                <c:pt idx="3">
                  <c:v>824000</c:v>
                </c:pt>
                <c:pt idx="4">
                  <c:v>571435</c:v>
                </c:pt>
                <c:pt idx="5">
                  <c:v>771508</c:v>
                </c:pt>
                <c:pt idx="6">
                  <c:v>600000</c:v>
                </c:pt>
              </c:numCache>
            </c:numRef>
          </c:val>
        </c:ser>
        <c:ser>
          <c:idx val="3"/>
          <c:order val="3"/>
          <c:tx>
            <c:strRef>
              <c:f>FDL!$E$1</c:f>
              <c:strCache>
                <c:ptCount val="1"/>
                <c:pt idx="0">
                  <c:v>73141-Accise sur l'électricité</c:v>
                </c:pt>
              </c:strCache>
            </c:strRef>
          </c:tx>
          <c:spPr bwMode="auto">
            <a:prstGeom prst="rect">
              <a:avLst/>
            </a:prstGeom>
            <a:solidFill>
              <a:schemeClr val="accent4"/>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FDL!$E$2:$E$8</c:f>
              <c:numCache>
                <c:formatCode>_-* #,##0.00\ "€"_-;\-* #,##0.00\ "€"_-;_-* "-"??\ "€"_-;_-@_-</c:formatCode>
                <c:ptCount val="7"/>
                <c:pt idx="0">
                  <c:v>317872</c:v>
                </c:pt>
                <c:pt idx="1">
                  <c:v>239386</c:v>
                </c:pt>
                <c:pt idx="2">
                  <c:v>295870</c:v>
                </c:pt>
                <c:pt idx="3">
                  <c:v>223916</c:v>
                </c:pt>
                <c:pt idx="4">
                  <c:v>460117</c:v>
                </c:pt>
                <c:pt idx="5">
                  <c:v>296075</c:v>
                </c:pt>
                <c:pt idx="6">
                  <c:v>300000</c:v>
                </c:pt>
              </c:numCache>
            </c:numRef>
          </c:val>
        </c:ser>
        <c:ser>
          <c:idx val="4"/>
          <c:order val="4"/>
          <c:tx>
            <c:strRef>
              <c:f>FDL!$F$1</c:f>
              <c:strCache>
                <c:ptCount val="1"/>
                <c:pt idx="0">
                  <c:v>73154-Droits de place</c:v>
                </c:pt>
              </c:strCache>
            </c:strRef>
          </c:tx>
          <c:spPr bwMode="auto">
            <a:prstGeom prst="rect">
              <a:avLst/>
            </a:prstGeom>
            <a:solidFill>
              <a:schemeClr val="accent5"/>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FDL!$F$2:$F$8</c:f>
              <c:numCache>
                <c:formatCode>_-* #,##0.00\ "€"_-;\-* #,##0.00\ "€"_-;_-* "-"??\ "€"_-;_-@_-</c:formatCode>
                <c:ptCount val="7"/>
                <c:pt idx="0">
                  <c:v>3348</c:v>
                </c:pt>
                <c:pt idx="1">
                  <c:v>25568</c:v>
                </c:pt>
                <c:pt idx="2">
                  <c:v>29642</c:v>
                </c:pt>
                <c:pt idx="3">
                  <c:v>40721</c:v>
                </c:pt>
                <c:pt idx="4">
                  <c:v>62169</c:v>
                </c:pt>
                <c:pt idx="5">
                  <c:v>56214</c:v>
                </c:pt>
                <c:pt idx="6">
                  <c:v>50000</c:v>
                </c:pt>
              </c:numCache>
            </c:numRef>
          </c:val>
        </c:ser>
        <c:ser>
          <c:idx val="5"/>
          <c:order val="5"/>
          <c:tx>
            <c:strRef>
              <c:f>FDL!$G$1</c:f>
              <c:strCache>
                <c:ptCount val="1"/>
                <c:pt idx="0">
                  <c:v>73221 - FNGIR Fonds National de Garantie Individuelle des Ressources</c:v>
                </c:pt>
              </c:strCache>
            </c:strRef>
          </c:tx>
          <c:spPr bwMode="auto">
            <a:prstGeom prst="rect">
              <a:avLst/>
            </a:prstGeom>
            <a:solidFill>
              <a:schemeClr val="accent6"/>
            </a:solidFill>
            <a:ln>
              <a:noFill/>
            </a:ln>
            <a:effectLst/>
          </c:spPr>
          <c:invertIfNegative val="0"/>
          <c:dLbls>
            <c:dLblPos val="ctr"/>
            <c:delete val="1"/>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099" tIns="19049" rIns="38099" bIns="19049" anchor="ctr" anchorCtr="1">
                <a:spAutoFit/>
              </a:bodyPr>
              <a:lstStyle/>
              <a:p>
                <a:pPr>
                  <a:defRPr sz="900" b="1" i="0" u="none" strike="noStrike">
                    <a:solidFill>
                      <a:schemeClr val="tx1"/>
                    </a:solidFill>
                    <a:latin typeface="+mn-lt"/>
                    <a:ea typeface="+mn-ea"/>
                    <a:cs typeface="+mn-cs"/>
                  </a:defRPr>
                </a:pPr>
                <a:endParaRPr lang="fr-FR"/>
              </a:p>
            </c:txPr>
          </c:dLbls>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FDL!$G$2:$G$8</c:f>
              <c:numCache>
                <c:formatCode>_-* #,##0.00\ "€"_-;\-* #,##0.00\ "€"_-;_-* "-"??\ "€"_-;_-@_-</c:formatCode>
                <c:ptCount val="7"/>
                <c:pt idx="0">
                  <c:v>3745890</c:v>
                </c:pt>
                <c:pt idx="1">
                  <c:v>3745890</c:v>
                </c:pt>
                <c:pt idx="2">
                  <c:v>3745890</c:v>
                </c:pt>
                <c:pt idx="3">
                  <c:v>3745890</c:v>
                </c:pt>
                <c:pt idx="4">
                  <c:v>3745890</c:v>
                </c:pt>
                <c:pt idx="5">
                  <c:v>3745890</c:v>
                </c:pt>
                <c:pt idx="6">
                  <c:v>3745890</c:v>
                </c:pt>
              </c:numCache>
            </c:numRef>
          </c:val>
        </c:ser>
        <c:ser>
          <c:idx val="6"/>
          <c:order val="6"/>
          <c:tx>
            <c:strRef>
              <c:f>FDL!$H$1</c:f>
              <c:strCache>
                <c:ptCount val="1"/>
                <c:pt idx="0">
                  <c:v>73211-Attribution de compensation</c:v>
                </c:pt>
              </c:strCache>
            </c:strRef>
          </c:tx>
          <c:spPr bwMode="auto">
            <a:prstGeom prst="rect">
              <a:avLst/>
            </a:prstGeom>
            <a:solidFill>
              <a:schemeClr val="accent1">
                <a:lumMod val="60000"/>
              </a:schemeClr>
            </a:solidFill>
            <a:ln>
              <a:noFill/>
            </a:ln>
            <a:effectLst/>
          </c:spPr>
          <c:invertIfNegative val="0"/>
          <c:dLbls>
            <c:dLblPos val="ctr"/>
            <c:delete val="1"/>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099" tIns="19049" rIns="38099" bIns="19049" anchor="ctr" anchorCtr="1">
                <a:spAutoFit/>
              </a:bodyPr>
              <a:lstStyle/>
              <a:p>
                <a:pPr>
                  <a:defRPr sz="900" b="1" i="0" u="none" strike="noStrike">
                    <a:solidFill>
                      <a:schemeClr val="tx1"/>
                    </a:solidFill>
                    <a:latin typeface="+mn-lt"/>
                    <a:ea typeface="+mn-ea"/>
                    <a:cs typeface="+mn-cs"/>
                  </a:defRPr>
                </a:pPr>
                <a:endParaRPr lang="fr-FR"/>
              </a:p>
            </c:txPr>
          </c:dLbls>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FDL!$H$2:$H$8</c:f>
              <c:numCache>
                <c:formatCode>_-* #,##0.00\ "€"_-;\-* #,##0.00\ "€"_-;_-* "-"??\ "€"_-;_-@_-</c:formatCode>
                <c:ptCount val="7"/>
                <c:pt idx="0">
                  <c:v>6600171</c:v>
                </c:pt>
                <c:pt idx="1">
                  <c:v>6614717</c:v>
                </c:pt>
                <c:pt idx="2">
                  <c:v>6614716</c:v>
                </c:pt>
                <c:pt idx="3">
                  <c:v>6614716</c:v>
                </c:pt>
                <c:pt idx="4">
                  <c:v>6614716</c:v>
                </c:pt>
                <c:pt idx="5">
                  <c:v>6614716</c:v>
                </c:pt>
                <c:pt idx="6">
                  <c:v>6614717</c:v>
                </c:pt>
              </c:numCache>
            </c:numRef>
          </c:val>
        </c:ser>
        <c:ser>
          <c:idx val="7"/>
          <c:order val="7"/>
          <c:tx>
            <c:strRef>
              <c:f>FDL!$I$1</c:f>
              <c:strCache>
                <c:ptCount val="1"/>
                <c:pt idx="0">
                  <c:v>732181-Reversement DILICO</c:v>
                </c:pt>
              </c:strCache>
            </c:strRef>
          </c:tx>
          <c:spPr bwMode="auto">
            <a:prstGeom prst="rect">
              <a:avLst/>
            </a:prstGeom>
            <a:solidFill>
              <a:schemeClr val="accent2">
                <a:lumMod val="60000"/>
              </a:schemeClr>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FDL!$I$2:$I$8</c:f>
              <c:numCache>
                <c:formatCode>_-* #,##0.00\ "€"_-;\-* #,##0.00\ "€"_-;_-* "-"??\ "€"_-;_-@_-</c:formatCode>
                <c:ptCount val="7"/>
                <c:pt idx="0">
                  <c:v>0</c:v>
                </c:pt>
                <c:pt idx="1">
                  <c:v>0</c:v>
                </c:pt>
                <c:pt idx="2">
                  <c:v>0</c:v>
                </c:pt>
                <c:pt idx="3">
                  <c:v>0</c:v>
                </c:pt>
                <c:pt idx="4">
                  <c:v>0</c:v>
                </c:pt>
                <c:pt idx="5">
                  <c:v>0</c:v>
                </c:pt>
                <c:pt idx="6">
                  <c:v>17470</c:v>
                </c:pt>
              </c:numCache>
            </c:numRef>
          </c:val>
        </c:ser>
        <c:ser>
          <c:idx val="8"/>
          <c:order val="8"/>
          <c:tx>
            <c:strRef>
              <c:f>FDL!$J$1</c:f>
              <c:strCache>
                <c:ptCount val="1"/>
              </c:strCache>
            </c:strRef>
          </c:tx>
          <c:spPr bwMode="auto">
            <a:prstGeom prst="rect">
              <a:avLst/>
            </a:prstGeom>
            <a:solidFill>
              <a:schemeClr val="accent3">
                <a:lumMod val="60000"/>
              </a:schemeClr>
            </a:solidFill>
            <a:ln>
              <a:noFill/>
            </a:ln>
            <a:effectLst/>
          </c:spPr>
          <c:invertIfNegative val="0"/>
          <c:cat>
            <c:strRef>
              <c:f>FDL!$A$2:$A$8</c:f>
              <c:strCache>
                <c:ptCount val="7"/>
                <c:pt idx="0">
                  <c:v>CA 2020</c:v>
                </c:pt>
                <c:pt idx="1">
                  <c:v xml:space="preserve">CA 2021 </c:v>
                </c:pt>
                <c:pt idx="2">
                  <c:v>CA 2022</c:v>
                </c:pt>
                <c:pt idx="3">
                  <c:v>CA 2023</c:v>
                </c:pt>
                <c:pt idx="4">
                  <c:v>CA 2024</c:v>
                </c:pt>
                <c:pt idx="5">
                  <c:v>CA 2025</c:v>
                </c:pt>
                <c:pt idx="6">
                  <c:v>BP 2026</c:v>
                </c:pt>
              </c:strCache>
            </c:strRef>
          </c:cat>
          <c:val>
            <c:numRef>
              <c:f>FDL!$J$2:$J$8</c:f>
              <c:numCache>
                <c:formatCode>General</c:formatCode>
                <c:ptCount val="7"/>
              </c:numCache>
            </c:numRef>
          </c:val>
        </c:ser>
        <c:dLbls>
          <c:showBubbleSize val="0"/>
          <c:showCatName val="0"/>
          <c:showLeaderLines val="0"/>
          <c:showLegendKey val="0"/>
          <c:showPercent val="0"/>
          <c:showSerName val="0"/>
          <c:showVal val="0"/>
        </c:dLbls>
        <c:gapWidth val="150"/>
        <c:overlap val="100"/>
        <c:axId val="854492864"/>
        <c:axId val="810010144"/>
      </c:barChart>
      <c:catAx>
        <c:axId val="854492864"/>
        <c:scaling>
          <c:orientation val="minMax"/>
        </c:scaling>
        <c:delete val="1"/>
        <c:axPos val="b"/>
        <c:numFmt formatCode="General" sourceLinked="1"/>
        <c:majorTickMark val="out"/>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Calibri"/>
                <a:ea typeface="Arial"/>
                <a:cs typeface="Arial"/>
              </a:defRPr>
            </a:pPr>
            <a:endParaRPr lang="fr-FR"/>
          </a:p>
        </c:txPr>
        <c:crossAx val="810010144"/>
        <c:crosses val="autoZero"/>
        <c:auto val="1"/>
        <c:lblAlgn val="ctr"/>
        <c:lblOffset val="100"/>
        <c:noMultiLvlLbl val="0"/>
      </c:catAx>
      <c:valAx>
        <c:axId val="810010144"/>
        <c:scaling>
          <c:orientation val="minMax"/>
        </c:scaling>
        <c:delete val="1"/>
        <c:axPos val="l"/>
        <c:majorGridlines>
          <c:spPr bwMode="auto">
            <a:prstGeom prst="rect">
              <a:avLst/>
            </a:prstGeom>
            <a:ln w="9525" cap="flat" cmpd="sng" algn="ctr">
              <a:solidFill>
                <a:schemeClr val="bg2">
                  <a:lumMod val="90000"/>
                </a:schemeClr>
              </a:solidFill>
              <a:round/>
            </a:ln>
            <a:effectLst/>
          </c:spPr>
        </c:majorGridlines>
        <c:numFmt formatCode="0%" sourceLinked="1"/>
        <c:majorTickMark val="out"/>
        <c:minorTickMark val="out"/>
        <c:tickLblPos val="nextTo"/>
        <c:spPr bwMode="auto">
          <a:prstGeom prst="rect">
            <a:avLst/>
          </a:prstGeom>
          <a:noFill/>
          <a:ln cmpd="dbl">
            <a:solidFill>
              <a:schemeClr val="tx1"/>
            </a:solid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Calibri"/>
                <a:ea typeface="Arial"/>
                <a:cs typeface="Arial"/>
              </a:defRPr>
            </a:pPr>
            <a:endParaRPr lang="fr-FR"/>
          </a:p>
        </c:txPr>
        <c:crossAx val="854492864"/>
        <c:crosses val="autoZero"/>
        <c:crossBetween val="between"/>
      </c:valAx>
      <c:spPr bwMode="auto">
        <a:prstGeom prst="rect">
          <a:avLst/>
        </a:prstGeom>
        <a:noFill/>
        <a:ln>
          <a:noFill/>
        </a:ln>
        <a:effectLst/>
      </c:spPr>
    </c:plotArea>
    <c:plotVisOnly val="1"/>
    <c:dispBlanksAs val="gap"/>
    <c:showDLblsOverMax val="0"/>
  </c:chart>
  <c:spPr bwMode="auto">
    <a:xfrm rot="0">
      <a:off x="836316" y="2204862"/>
      <a:ext cx="10660284" cy="4516611"/>
    </a:xfrm>
    <a:prstGeom prst="rect">
      <a:avLst/>
    </a:prstGeom>
    <a:noFill/>
    <a:ln>
      <a:noFill/>
    </a:ln>
    <a:effectLst/>
  </c:spPr>
  <c:txPr>
    <a:bodyPr/>
    <a:lstStyle/>
    <a:p>
      <a:pPr>
        <a:defRPr/>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cap="none">
                <a:solidFill>
                  <a:schemeClr val="lt1">
                    <a:lumMod val="85000"/>
                  </a:schemeClr>
                </a:solidFill>
                <a:latin typeface="+mn-lt"/>
                <a:ea typeface="+mn-ea"/>
                <a:cs typeface="+mn-cs"/>
              </a:defRPr>
            </a:pPr>
            <a:r>
              <a:rPr lang="en-US"/>
              <a:t>CHAPITRE 73 - IMPOTS ET TAXES</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cap="none">
              <a:solidFill>
                <a:schemeClr val="lt1">
                  <a:lumMod val="85000"/>
                </a:schemeClr>
              </a:solidFill>
              <a:latin typeface="+mn-lt"/>
              <a:ea typeface="+mn-ea"/>
              <a:cs typeface="+mn-cs"/>
            </a:defRPr>
          </a:pPr>
          <a:endParaRPr lang="fr-FR"/>
        </a:p>
      </c:txPr>
    </c:title>
    <c:autoTitleDeleted val="0"/>
    <c:plotArea>
      <c:layout/>
      <c:lineChart>
        <c:grouping val="standard"/>
        <c:varyColors val="0"/>
        <c:ser>
          <c:idx val="0"/>
          <c:order val="0"/>
          <c:tx>
            <c:strRef>
              <c:f>'FDL (2)'!$B$11</c:f>
              <c:strCache>
                <c:ptCount val="1"/>
                <c:pt idx="0">
                  <c:v>Impôts et taxes</c:v>
                </c:pt>
              </c:strCache>
            </c:strRef>
          </c:tx>
          <c:spPr bwMode="auto">
            <a:prstGeom prst="rect">
              <a:avLst/>
            </a:prstGeom>
            <a:ln w="22225" cap="rnd">
              <a:solidFill>
                <a:schemeClr val="accent1"/>
              </a:solidFill>
            </a:ln>
            <a:effectLst>
              <a:glow rad="139700">
                <a:schemeClr val="accent1">
                  <a:satMod val="175000"/>
                  <a:alpha val="14000"/>
                </a:schemeClr>
              </a:glow>
            </a:effectLst>
          </c:spPr>
          <c:marker>
            <c:symbol val="none"/>
          </c:marker>
          <c:dLbls>
            <c:dLbl>
              <c:idx val="1"/>
              <c:dLblPos val="r"/>
              <c:layout>
                <c:manualLayout>
                  <c:x val="-0.082316"/>
                  <c:y val="-0.090142"/>
                </c:manualLayout>
              </c:layout>
              <c:showBubbleSize val="0"/>
              <c:showCatName val="0"/>
              <c:showLegendKey val="0"/>
              <c:showPercent val="0"/>
              <c:showSerName val="0"/>
              <c:showVal val="1"/>
            </c:dLbl>
            <c:dLbl>
              <c:idx val="3"/>
              <c:dLblPos val="r"/>
              <c:layout>
                <c:manualLayout>
                  <c:x val="-0.091849"/>
                  <c:y val="-0.101591"/>
                </c:manualLayout>
              </c:layout>
              <c:showBubbleSize val="0"/>
              <c:showCatName val="0"/>
              <c:showLegendKey val="0"/>
              <c:showPercent val="0"/>
              <c:showSerName val="0"/>
              <c:showVal val="1"/>
            </c:dLbl>
            <c:dLbl>
              <c:idx val="5"/>
              <c:dLblPos val="r"/>
              <c:layout>
                <c:manualLayout>
                  <c:x val="-0.087082"/>
                  <c:y val="-0.058656"/>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noAutofit/>
                </a:bodyPr>
                <a:lstStyle/>
                <a:p>
                  <a:pPr>
                    <a:defRPr sz="900" b="0" i="0" u="none" strike="noStrike">
                      <a:solidFill>
                        <a:schemeClr val="lt1">
                          <a:lumMod val="75000"/>
                        </a:schemeClr>
                      </a:solidFill>
                      <a:latin typeface="+mn-lt"/>
                      <a:ea typeface="+mn-ea"/>
                      <a:cs typeface="+mn-cs"/>
                    </a:defRPr>
                  </a:pPr>
                  <a:endParaRPr lang="fr-FR"/>
                </a:p>
              </c:txPr>
            </c:dLbl>
            <c:dLbl>
              <c:idx val="6"/>
              <c:dLblPos val="r"/>
              <c:layout>
                <c:manualLayout>
                  <c:x val="-0.003930"/>
                  <c:y val="-0.072968"/>
                </c:manualLayout>
              </c:layout>
              <c:showBubbleSize val="0"/>
              <c:showCatName val="0"/>
              <c:showLegendKey val="0"/>
              <c:showPercent val="0"/>
              <c:showSerName val="0"/>
              <c:showVal val="1"/>
            </c:dLbl>
            <c:dLblPos val="t"/>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0" i="0" u="none" strike="noStrike">
                    <a:solidFill>
                      <a:schemeClr val="lt1">
                        <a:lumMod val="75000"/>
                      </a:schemeClr>
                    </a:solidFill>
                    <a:latin typeface="+mn-lt"/>
                    <a:ea typeface="+mn-ea"/>
                    <a:cs typeface="+mn-cs"/>
                  </a:defRPr>
                </a:pPr>
                <a:endParaRPr lang="fr-FR"/>
              </a:p>
            </c:txPr>
          </c:dLbls>
          <c:cat>
            <c:strRef>
              <c:f>'FDL (2)'!$A$12:$A$18</c:f>
              <c:strCache>
                <c:ptCount val="7"/>
                <c:pt idx="0">
                  <c:v>CA 2020</c:v>
                </c:pt>
                <c:pt idx="1">
                  <c:v xml:space="preserve">CA 2021 </c:v>
                </c:pt>
                <c:pt idx="2">
                  <c:v>CA 2022</c:v>
                </c:pt>
                <c:pt idx="3">
                  <c:v>CA 2023</c:v>
                </c:pt>
                <c:pt idx="4">
                  <c:v>CA 2024</c:v>
                </c:pt>
                <c:pt idx="5">
                  <c:v>CA 2025</c:v>
                </c:pt>
                <c:pt idx="6">
                  <c:v>BP 2026</c:v>
                </c:pt>
              </c:strCache>
            </c:strRef>
          </c:cat>
          <c:val>
            <c:numRef>
              <c:f>'FDL (2)'!$B$12:$B$18</c:f>
              <c:numCache>
                <c:formatCode>_("€"* #,##0.00_);_("€"* \(#,##0.00\);_("€"* "-"??_);_(@_)</c:formatCode>
                <c:ptCount val="7"/>
                <c:pt idx="0">
                  <c:v>17202344</c:v>
                </c:pt>
                <c:pt idx="1">
                  <c:v>17119641</c:v>
                </c:pt>
                <c:pt idx="2">
                  <c:v>17390441</c:v>
                </c:pt>
                <c:pt idx="3">
                  <c:v>17578696</c:v>
                </c:pt>
                <c:pt idx="4">
                  <c:v>17918196</c:v>
                </c:pt>
                <c:pt idx="5">
                  <c:v>18166797</c:v>
                </c:pt>
                <c:pt idx="6">
                  <c:v>19580357</c:v>
                </c:pt>
              </c:numCache>
            </c:numRef>
          </c:val>
          <c:smooth val="0"/>
        </c:ser>
        <c:ser>
          <c:idx val="1"/>
          <c:order val="1"/>
          <c:tx>
            <c:strRef>
              <c:f>'FDL (2)'!$C$11</c:f>
              <c:strCache>
                <c:ptCount val="1"/>
                <c:pt idx="0">
                  <c:v>Fiscalité locale</c:v>
                </c:pt>
              </c:strCache>
            </c:strRef>
          </c:tx>
          <c:spPr bwMode="auto">
            <a:prstGeom prst="rect">
              <a:avLst/>
            </a:prstGeom>
            <a:ln w="22225" cap="rnd">
              <a:solidFill>
                <a:schemeClr val="accent2"/>
              </a:solidFill>
            </a:ln>
            <a:effectLst>
              <a:glow rad="139700">
                <a:schemeClr val="accent2">
                  <a:satMod val="175000"/>
                  <a:alpha val="14000"/>
                </a:schemeClr>
              </a:glow>
            </a:effectLst>
          </c:spPr>
          <c:marker>
            <c:symbol val="none"/>
          </c:marker>
          <c:dLbls>
            <c:dLbl>
              <c:idx val="0"/>
              <c:dLblPos val="r"/>
              <c:layout>
                <c:manualLayout>
                  <c:x val="-0.079265"/>
                  <c:y val="-0.070105"/>
                </c:manualLayout>
              </c:layout>
              <c:showBubbleSize val="0"/>
              <c:showCatName val="0"/>
              <c:showLegendKey val="0"/>
              <c:showPercent val="0"/>
              <c:showSerName val="0"/>
              <c:showVal val="1"/>
            </c:dLbl>
            <c:dLbl>
              <c:idx val="2"/>
              <c:dLblPos val="r"/>
              <c:layout>
                <c:manualLayout>
                  <c:x val="-0.081648"/>
                  <c:y val="-0.078692"/>
                </c:manualLayout>
              </c:layout>
              <c:showBubbleSize val="0"/>
              <c:showCatName val="0"/>
              <c:showLegendKey val="0"/>
              <c:showPercent val="0"/>
              <c:showSerName val="0"/>
              <c:showVal val="1"/>
            </c:dLbl>
            <c:dLbl>
              <c:idx val="3"/>
              <c:dLblPos val="r"/>
              <c:layout>
                <c:manualLayout>
                  <c:x val="-0.079265"/>
                  <c:y val="-0.044345"/>
                </c:manualLayout>
              </c:layout>
              <c:showBubbleSize val="0"/>
              <c:showCatName val="0"/>
              <c:showLegendKey val="0"/>
              <c:showPercent val="0"/>
              <c:showSerName val="0"/>
              <c:showVal val="1"/>
            </c:dLbl>
            <c:dLbl>
              <c:idx val="4"/>
              <c:dLblPos val="r"/>
              <c:layout>
                <c:manualLayout>
                  <c:x val="-0.107865"/>
                  <c:y val="-0.070105"/>
                </c:manualLayout>
              </c:layout>
              <c:showBubbleSize val="0"/>
              <c:showCatName val="0"/>
              <c:showLegendKey val="0"/>
              <c:showPercent val="0"/>
              <c:showSerName val="0"/>
              <c:showVal val="1"/>
            </c:dLbl>
            <c:dLbl>
              <c:idx val="5"/>
              <c:dLblPos val="r"/>
              <c:layout>
                <c:manualLayout>
                  <c:x val="-0.079265"/>
                  <c:y val="-0.058656"/>
                </c:manualLayout>
              </c:layout>
              <c:showBubbleSize val="0"/>
              <c:showCatName val="0"/>
              <c:showLegendKey val="0"/>
              <c:showPercent val="0"/>
              <c:showSerName val="0"/>
              <c:showVal val="1"/>
            </c:dLbl>
            <c:dLbl>
              <c:idx val="6"/>
              <c:dLblPos val="r"/>
              <c:layout>
                <c:manualLayout>
                  <c:x val="0.000000"/>
                  <c:y val="-0.081555"/>
                </c:manualLayout>
              </c:layout>
              <c:showBubbleSize val="0"/>
              <c:showCatName val="0"/>
              <c:showLegendKey val="0"/>
              <c:showPercent val="0"/>
              <c:showSerName val="0"/>
              <c:showVal val="1"/>
            </c:dLbl>
            <c:dLblPos val="t"/>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0" i="0" u="none" strike="noStrike">
                    <a:solidFill>
                      <a:schemeClr val="lt1">
                        <a:lumMod val="75000"/>
                      </a:schemeClr>
                    </a:solidFill>
                    <a:latin typeface="+mn-lt"/>
                    <a:ea typeface="+mn-ea"/>
                    <a:cs typeface="+mn-cs"/>
                  </a:defRPr>
                </a:pPr>
                <a:endParaRPr lang="fr-FR"/>
              </a:p>
            </c:txPr>
          </c:dLbls>
          <c:cat>
            <c:strRef>
              <c:f>'FDL (2)'!$A$12:$A$18</c:f>
              <c:strCache>
                <c:ptCount val="7"/>
                <c:pt idx="0">
                  <c:v>CA 2020</c:v>
                </c:pt>
                <c:pt idx="1">
                  <c:v xml:space="preserve">CA 2021 </c:v>
                </c:pt>
                <c:pt idx="2">
                  <c:v>CA 2022</c:v>
                </c:pt>
                <c:pt idx="3">
                  <c:v>CA 2023</c:v>
                </c:pt>
                <c:pt idx="4">
                  <c:v>CA 2024</c:v>
                </c:pt>
                <c:pt idx="5">
                  <c:v>CA 2025</c:v>
                </c:pt>
                <c:pt idx="6">
                  <c:v>BP 2026</c:v>
                </c:pt>
              </c:strCache>
            </c:strRef>
          </c:cat>
          <c:val>
            <c:numRef>
              <c:f>'FDL (2)'!$C$12:$C$18</c:f>
              <c:numCache>
                <c:formatCode>_("€"* #,##0.00_);_("€"* \(#,##0.00\);_("€"* "-"??_);_(@_)</c:formatCode>
                <c:ptCount val="7"/>
                <c:pt idx="0">
                  <c:v>6856283</c:v>
                </c:pt>
                <c:pt idx="1">
                  <c:v>6759034</c:v>
                </c:pt>
                <c:pt idx="2">
                  <c:v>7029835</c:v>
                </c:pt>
                <c:pt idx="3">
                  <c:v>7218090</c:v>
                </c:pt>
                <c:pt idx="4">
                  <c:v>7557590</c:v>
                </c:pt>
                <c:pt idx="5">
                  <c:v>7806191</c:v>
                </c:pt>
                <c:pt idx="6">
                  <c:v>9202280</c:v>
                </c:pt>
              </c:numCache>
            </c:numRef>
          </c:val>
          <c:smooth val="0"/>
        </c:ser>
        <c:ser>
          <c:idx val="2"/>
          <c:order val="2"/>
          <c:tx>
            <c:strRef>
              <c:f>'FDL (2)'!$D$11</c:f>
              <c:strCache>
                <c:ptCount val="1"/>
                <c:pt idx="0">
                  <c:v>FNGIR</c:v>
                </c:pt>
              </c:strCache>
            </c:strRef>
          </c:tx>
          <c:spPr bwMode="auto">
            <a:prstGeom prst="rect">
              <a:avLst/>
            </a:prstGeom>
            <a:ln w="22225" cap="rnd">
              <a:solidFill>
                <a:schemeClr val="accent3"/>
              </a:solidFill>
            </a:ln>
            <a:effectLst>
              <a:glow rad="139700">
                <a:schemeClr val="accent3">
                  <a:satMod val="175000"/>
                  <a:alpha val="14000"/>
                </a:schemeClr>
              </a:glow>
            </a:effectLst>
          </c:spPr>
          <c:marker>
            <c:symbol val="none"/>
          </c:marker>
          <c:cat>
            <c:strRef>
              <c:f>'FDL (2)'!$A$12:$A$18</c:f>
              <c:strCache>
                <c:ptCount val="7"/>
                <c:pt idx="0">
                  <c:v>CA 2020</c:v>
                </c:pt>
                <c:pt idx="1">
                  <c:v xml:space="preserve">CA 2021 </c:v>
                </c:pt>
                <c:pt idx="2">
                  <c:v>CA 2022</c:v>
                </c:pt>
                <c:pt idx="3">
                  <c:v>CA 2023</c:v>
                </c:pt>
                <c:pt idx="4">
                  <c:v>CA 2024</c:v>
                </c:pt>
                <c:pt idx="5">
                  <c:v>CA 2025</c:v>
                </c:pt>
                <c:pt idx="6">
                  <c:v>BP 2026</c:v>
                </c:pt>
              </c:strCache>
            </c:strRef>
          </c:cat>
          <c:val>
            <c:numRef>
              <c:f>'FDL (2)'!$D$12:$D$18</c:f>
              <c:numCache>
                <c:formatCode>_("€"* #,##0.00_);_("€"* \(#,##0.00\);_("€"* "-"??_);_(@_)</c:formatCode>
                <c:ptCount val="7"/>
                <c:pt idx="0">
                  <c:v>3745890</c:v>
                </c:pt>
                <c:pt idx="1">
                  <c:v>3745890</c:v>
                </c:pt>
                <c:pt idx="2">
                  <c:v>3745890</c:v>
                </c:pt>
                <c:pt idx="3">
                  <c:v>3745890</c:v>
                </c:pt>
                <c:pt idx="4">
                  <c:v>3745890</c:v>
                </c:pt>
                <c:pt idx="5">
                  <c:v>3745890</c:v>
                </c:pt>
                <c:pt idx="6">
                  <c:v>3745890</c:v>
                </c:pt>
              </c:numCache>
            </c:numRef>
          </c:val>
          <c:smooth val="0"/>
        </c:ser>
        <c:ser>
          <c:idx val="3"/>
          <c:order val="3"/>
          <c:tx>
            <c:strRef>
              <c:f>'FDL (2)'!$E$11</c:f>
              <c:strCache>
                <c:ptCount val="1"/>
                <c:pt idx="0">
                  <c:v>Attribution de compensation</c:v>
                </c:pt>
              </c:strCache>
            </c:strRef>
          </c:tx>
          <c:spPr bwMode="auto">
            <a:prstGeom prst="rect">
              <a:avLst/>
            </a:prstGeom>
            <a:ln w="22225" cap="rnd">
              <a:solidFill>
                <a:schemeClr val="accent4"/>
              </a:solidFill>
            </a:ln>
            <a:effectLst>
              <a:glow rad="139700">
                <a:schemeClr val="accent4">
                  <a:satMod val="175000"/>
                  <a:alpha val="14000"/>
                </a:schemeClr>
              </a:glow>
            </a:effectLst>
          </c:spPr>
          <c:marker>
            <c:symbol val="none"/>
          </c:marker>
          <c:cat>
            <c:strRef>
              <c:f>'FDL (2)'!$A$12:$A$18</c:f>
              <c:strCache>
                <c:ptCount val="7"/>
                <c:pt idx="0">
                  <c:v>CA 2020</c:v>
                </c:pt>
                <c:pt idx="1">
                  <c:v xml:space="preserve">CA 2021 </c:v>
                </c:pt>
                <c:pt idx="2">
                  <c:v>CA 2022</c:v>
                </c:pt>
                <c:pt idx="3">
                  <c:v>CA 2023</c:v>
                </c:pt>
                <c:pt idx="4">
                  <c:v>CA 2024</c:v>
                </c:pt>
                <c:pt idx="5">
                  <c:v>CA 2025</c:v>
                </c:pt>
                <c:pt idx="6">
                  <c:v>BP 2026</c:v>
                </c:pt>
              </c:strCache>
            </c:strRef>
          </c:cat>
          <c:val>
            <c:numRef>
              <c:f>'FDL (2)'!$E$12:$E$18</c:f>
              <c:numCache>
                <c:formatCode>_("€"* #,##0.00_);_("€"* \(#,##0.00\);_("€"* "-"??_);_(@_)</c:formatCode>
                <c:ptCount val="7"/>
                <c:pt idx="0">
                  <c:v>6600171</c:v>
                </c:pt>
                <c:pt idx="1">
                  <c:v>6614717</c:v>
                </c:pt>
                <c:pt idx="2">
                  <c:v>6614716</c:v>
                </c:pt>
                <c:pt idx="3">
                  <c:v>6614716</c:v>
                </c:pt>
                <c:pt idx="4">
                  <c:v>6614716</c:v>
                </c:pt>
                <c:pt idx="5">
                  <c:v>6614716</c:v>
                </c:pt>
                <c:pt idx="6">
                  <c:v>6614717</c:v>
                </c:pt>
              </c:numCache>
            </c:numRef>
          </c:val>
          <c:smooth val="0"/>
        </c:ser>
        <c:dLbls>
          <c:showBubbleSize val="0"/>
          <c:showCatName val="0"/>
          <c:showLeaderLines val="0"/>
          <c:showLegendKey val="0"/>
          <c:showPercent val="0"/>
          <c:showSerName val="0"/>
          <c:showVal val="0"/>
        </c:dLbls>
        <c:smooth val="0"/>
        <c:axId val="849247120"/>
        <c:axId val="920938192"/>
      </c:lineChart>
      <c:catAx>
        <c:axId val="849247120"/>
        <c:scaling>
          <c:orientation val="minMax"/>
        </c:scaling>
        <c:delete val="0"/>
        <c:axPos val="b"/>
        <c:majorGridlines>
          <c:spPr bwMode="auto">
            <a:prstGeom prst="rect">
              <a:avLst/>
            </a:prstGeom>
            <a:ln w="9525" cap="flat" cmpd="sng" algn="ctr">
              <a:gradFill>
                <a:gsLst>
                  <a:gs pos="0">
                    <a:schemeClr val="dk1">
                      <a:lumMod val="65000"/>
                      <a:lumOff val="35000"/>
                    </a:schemeClr>
                  </a:gs>
                  <a:gs pos="100000">
                    <a:schemeClr val="dk1">
                      <a:lumMod val="75000"/>
                      <a:lumOff val="25000"/>
                    </a:schemeClr>
                  </a:gs>
                </a:gsLst>
                <a:lin ang="5400000" scaled="0"/>
              </a:gradFill>
              <a:round/>
            </a:ln>
            <a:effectLst/>
          </c:spPr>
        </c:majorGridlines>
        <c:numFmt formatCode="General"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lt1">
                    <a:lumMod val="75000"/>
                  </a:schemeClr>
                </a:solidFill>
                <a:latin typeface="+mn-lt"/>
                <a:ea typeface="+mn-ea"/>
                <a:cs typeface="+mn-cs"/>
              </a:defRPr>
            </a:pPr>
            <a:endParaRPr lang="fr-FR"/>
          </a:p>
        </c:txPr>
        <c:crossAx val="920938192"/>
        <c:crosses val="autoZero"/>
        <c:auto val="1"/>
        <c:lblAlgn val="ctr"/>
        <c:lblOffset val="100"/>
        <c:noMultiLvlLbl val="0"/>
      </c:catAx>
      <c:valAx>
        <c:axId val="920938192"/>
        <c:scaling>
          <c:orientation val="minMax"/>
        </c:scaling>
        <c:delete val="0"/>
        <c:axPos val="l"/>
        <c:majorGridlines>
          <c:spPr bwMode="auto">
            <a:prstGeom prst="rect">
              <a:avLst/>
            </a:prstGeom>
            <a:ln w="9525" cap="flat" cmpd="sng" algn="ctr">
              <a:gradFill>
                <a:gsLst>
                  <a:gs pos="0">
                    <a:schemeClr val="dk1">
                      <a:lumMod val="65000"/>
                      <a:lumOff val="35000"/>
                    </a:schemeClr>
                  </a:gs>
                  <a:gs pos="100000">
                    <a:schemeClr val="dk1">
                      <a:lumMod val="75000"/>
                      <a:lumOff val="25000"/>
                    </a:schemeClr>
                  </a:gs>
                </a:gsLst>
                <a:lin ang="5400000" scaled="0"/>
              </a:gradFill>
              <a:round/>
            </a:ln>
            <a:effectLst/>
          </c:spPr>
        </c:majorGridlines>
        <c:numFmt formatCode="#,##0.00\ &quot;€&quot;" sourceLinked="0"/>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lt1">
                    <a:lumMod val="75000"/>
                  </a:schemeClr>
                </a:solidFill>
                <a:latin typeface="+mn-lt"/>
                <a:ea typeface="+mn-ea"/>
                <a:cs typeface="+mn-cs"/>
              </a:defRPr>
            </a:pPr>
            <a:endParaRPr lang="fr-FR"/>
          </a:p>
        </c:txPr>
        <c:crossAx val="849247120"/>
        <c:crosses val="autoZero"/>
        <c:crossBetween val="between"/>
      </c:valAx>
      <c:spPr bwMode="auto">
        <a:prstGeom prst="rect">
          <a:avLst/>
        </a:prstGeom>
        <a:noFill/>
        <a:ln>
          <a:noFill/>
        </a:ln>
        <a:effectLst/>
      </c:spPr>
    </c:plotArea>
    <c:legend>
      <c:legendPos val="t"/>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lt1">
                  <a:lumMod val="75000"/>
                </a:schemeClr>
              </a:solidFill>
              <a:latin typeface="+mn-lt"/>
              <a:ea typeface="+mn-ea"/>
              <a:cs typeface="+mn-cs"/>
            </a:defRPr>
          </a:pPr>
          <a:endParaRPr lang="fr-FR"/>
        </a:p>
      </c:txPr>
    </c:legend>
    <c:plotVisOnly val="1"/>
    <c:dispBlanksAs val="gap"/>
    <c:showDLblsOverMax val="0"/>
  </c:chart>
  <c:spPr bwMode="auto">
    <a:xfrm rot="0">
      <a:off x="479376" y="1919386"/>
      <a:ext cx="5328591" cy="4436963"/>
    </a:xfrm>
    <a:prstGeom prst="rect">
      <a:avLst/>
    </a:prstGeom>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fr-FR"/>
    </a:p>
  </c:txPr>
  <c:externalData r:id="rId1">
    <c:autoUpdate val="1"/>
  </c:externalData>
</c:chartSpace>
</file>

<file path=ppt/charts/chart3.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cap="all" spc="120">
                <a:solidFill>
                  <a:schemeClr val="tx1">
                    <a:lumMod val="65000"/>
                    <a:lumOff val="35000"/>
                  </a:schemeClr>
                </a:solidFill>
                <a:latin typeface="+mn-lt"/>
                <a:ea typeface="+mn-ea"/>
                <a:cs typeface="+mn-cs"/>
              </a:defRPr>
            </a:pPr>
            <a:r>
              <a:rPr lang="en-US"/>
              <a:t>013 - ATTENUATION DE CHARGES</a:t>
            </a:r>
            <a:endParaRPr/>
          </a:p>
        </c:rich>
      </c:tx>
      <c:layout/>
      <c:overlay val="0"/>
      <c:spPr bwMode="auto">
        <a:prstGeom prst="rect">
          <a:avLst/>
        </a:prstGeom>
        <a:noFill/>
        <a:ln>
          <a:noFill/>
        </a:ln>
        <a:effectLst/>
      </c:spPr>
      <c:txPr>
        <a:bodyPr rot="0" spcFirstLastPara="1" vertOverflow="ellipsis" vert="horz" wrap="square" anchor="ctr" anchorCtr="1"/>
        <a:lstStyle/>
        <a:p>
          <a:pPr>
            <a:defRPr sz="1600" b="1" i="0" u="none" strike="noStrike" cap="all" spc="12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spPr bwMode="auto">
            <a:prstGeom prst="rect">
              <a:avLst/>
            </a:prstGeom>
            <a:ln w="22225" cap="rnd">
              <a:solidFill>
                <a:schemeClr val="accent1"/>
              </a:solidFill>
              <a:round/>
            </a:ln>
            <a:effectLst/>
          </c:spPr>
          <c:marker>
            <c:symbol val="diamond"/>
            <c:size val="6"/>
            <c:spPr bwMode="auto">
              <a:prstGeom prst="rect">
                <a:avLst/>
              </a:prstGeom>
              <a:solidFill>
                <a:schemeClr val="accent1"/>
              </a:solidFill>
              <a:ln w="9525">
                <a:solidFill>
                  <a:schemeClr val="accent1"/>
                </a:solidFill>
                <a:round/>
              </a:ln>
              <a:effectLst/>
            </c:spPr>
          </c:marker>
          <c:dLbls>
            <c:dLblPos val="t"/>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solidFill>
                    <a:latin typeface="+mn-lt"/>
                    <a:ea typeface="+mn-ea"/>
                    <a:cs typeface="+mn-cs"/>
                  </a:defRPr>
                </a:pPr>
                <a:endParaRPr lang="fr-FR"/>
              </a:p>
            </c:txPr>
          </c:dLbls>
          <c:cat>
            <c:strRef>
              <c:f>'ATTENUATIONS DE CHARGES'!$A$1:$A$10</c:f>
              <c:strCache>
                <c:ptCount val="10"/>
                <c:pt idx="0">
                  <c:v>2017</c:v>
                </c:pt>
                <c:pt idx="1">
                  <c:v>2018</c:v>
                </c:pt>
                <c:pt idx="2">
                  <c:v>2019</c:v>
                </c:pt>
                <c:pt idx="3">
                  <c:v>2020</c:v>
                </c:pt>
                <c:pt idx="4">
                  <c:v>2021</c:v>
                </c:pt>
                <c:pt idx="5">
                  <c:v>2022</c:v>
                </c:pt>
                <c:pt idx="6">
                  <c:v>2023</c:v>
                </c:pt>
                <c:pt idx="7">
                  <c:v>2024</c:v>
                </c:pt>
                <c:pt idx="8">
                  <c:v>2025</c:v>
                </c:pt>
                <c:pt idx="9">
                  <c:v xml:space="preserve"> BP 2026</c:v>
                </c:pt>
              </c:strCache>
            </c:strRef>
          </c:cat>
          <c:val>
            <c:numRef>
              <c:f>'ATTENUATIONS DE CHARGES'!$B$1:$B$10</c:f>
              <c:numCache>
                <c:formatCode>#,##0.00\ "€"</c:formatCode>
                <c:ptCount val="10"/>
                <c:pt idx="0">
                  <c:v>181006</c:v>
                </c:pt>
                <c:pt idx="1">
                  <c:v>212575</c:v>
                </c:pt>
                <c:pt idx="2">
                  <c:v>204601</c:v>
                </c:pt>
                <c:pt idx="3">
                  <c:v>156793</c:v>
                </c:pt>
                <c:pt idx="4">
                  <c:v>136925</c:v>
                </c:pt>
                <c:pt idx="5">
                  <c:v>155261</c:v>
                </c:pt>
                <c:pt idx="6">
                  <c:v>79237</c:v>
                </c:pt>
                <c:pt idx="7">
                  <c:v>91435</c:v>
                </c:pt>
                <c:pt idx="8">
                  <c:v>71437</c:v>
                </c:pt>
                <c:pt idx="9">
                  <c:v>50000</c:v>
                </c:pt>
              </c:numCache>
            </c:numRef>
          </c:val>
          <c:smooth val="0"/>
        </c:ser>
        <c:dLbls>
          <c:dLblPos val="t"/>
          <c:showBubbleSize val="0"/>
          <c:showCatName val="0"/>
          <c:showLeaderLines val="0"/>
          <c:showLegendKey val="0"/>
          <c:showPercent val="0"/>
          <c:showSerName val="0"/>
          <c:showVal val="1"/>
        </c:dLbls>
        <c:marker val="1"/>
        <c:smooth val="0"/>
        <c:axId val="821833360"/>
        <c:axId val="810013056"/>
      </c:lineChart>
      <c:catAx>
        <c:axId val="821833360"/>
        <c:scaling>
          <c:orientation val="minMax"/>
        </c:scaling>
        <c:delete val="0"/>
        <c:axPos val="b"/>
        <c:majorGridlines>
          <c:spPr bwMode="auto">
            <a:prstGeom prst="rect">
              <a:avLst/>
            </a:prstGeom>
            <a:ln w="9525" cap="flat" cmpd="sng" algn="ctr">
              <a:solidFill>
                <a:schemeClr val="tx1">
                  <a:lumMod val="15000"/>
                  <a:lumOff val="85000"/>
                </a:schemeClr>
              </a:solidFill>
              <a:round/>
            </a:ln>
            <a:effectLst/>
          </c:spPr>
        </c:majorGridlines>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cap="all" spc="120">
                <a:solidFill>
                  <a:schemeClr val="tx1">
                    <a:lumMod val="65000"/>
                    <a:lumOff val="35000"/>
                  </a:schemeClr>
                </a:solidFill>
                <a:latin typeface="+mn-lt"/>
                <a:ea typeface="+mn-ea"/>
                <a:cs typeface="+mn-cs"/>
              </a:defRPr>
            </a:pPr>
            <a:endParaRPr lang="fr-FR"/>
          </a:p>
        </c:txPr>
        <c:crossAx val="810013056"/>
        <c:crosses val="autoZero"/>
        <c:auto val="1"/>
        <c:lblAlgn val="ctr"/>
        <c:lblOffset val="100"/>
        <c:noMultiLvlLbl val="0"/>
      </c:catAx>
      <c:valAx>
        <c:axId val="810013056"/>
        <c:scaling>
          <c:orientation val="minMax"/>
        </c:scaling>
        <c:delete val="0"/>
        <c:axPos val="l"/>
        <c:numFmt formatCode="#,##0.00\ &quot;€&quot;" sourceLinked="1"/>
        <c:majorTickMark val="none"/>
        <c:minorTickMark val="none"/>
        <c:tickLblPos val="nextTo"/>
        <c:spPr bwMode="auto">
          <a:prstGeom prst="rect">
            <a:avLst/>
          </a:prstGeom>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821833360"/>
        <c:crosses val="autoZero"/>
        <c:crossBetween val="between"/>
      </c:valAx>
      <c:spPr bwMode="auto">
        <a:prstGeom prst="rect">
          <a:avLst/>
        </a:prstGeom>
        <a:noFill/>
        <a:ln>
          <a:noFill/>
        </a:ln>
        <a:effectLst/>
      </c:spPr>
    </c:plotArea>
    <c:plotVisOnly val="1"/>
    <c:dispBlanksAs val="gap"/>
    <c:showDLblsOverMax val="0"/>
  </c:chart>
  <c:spPr bwMode="auto">
    <a:xfrm rot="0">
      <a:off x="119336" y="1215827"/>
      <a:ext cx="7296149" cy="2743200"/>
    </a:xfrm>
    <a:prstGeom prst="rect">
      <a:avLst/>
    </a:prstGeom>
    <a:solidFill>
      <a:schemeClr val="lt1"/>
    </a:solidFill>
    <a:ln w="9525" cap="flat" cmpd="sng" algn="ctr">
      <a:solidFill>
        <a:schemeClr val="tx1"/>
      </a:solidFill>
      <a:round/>
    </a:ln>
    <a:effectLst/>
  </c:spPr>
  <c:txPr>
    <a:bodyPr/>
    <a:lstStyle/>
    <a:p>
      <a:pPr>
        <a:defRPr/>
      </a:pPr>
      <a:endParaRPr lang="fr-FR"/>
    </a:p>
  </c:txPr>
  <c:externalData r:id="rId1">
    <c:autoUpdate val="1"/>
  </c:externalData>
</c:chartSpace>
</file>

<file path=ppt/charts/chart4.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r>
              <a:rPr lang="en-US" b="1"/>
              <a:t>75 - AUTRES PRODUITS DE GESTION COURANTE</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09737"/>
          <c:y val="0.148565"/>
          <c:w val="0.865894"/>
          <c:h val="0.720888"/>
        </c:manualLayout>
      </c:layout>
      <c:lineChart>
        <c:grouping val="standard"/>
        <c:varyColors val="0"/>
        <c:ser>
          <c:idx val="0"/>
          <c:order val="0"/>
          <c:spPr bwMode="auto">
            <a:prstGeom prst="rect">
              <a:avLst/>
            </a:prstGeom>
            <a:ln w="28575" cap="rnd">
              <a:solidFill>
                <a:schemeClr val="accent1"/>
              </a:solidFill>
              <a:round/>
            </a:ln>
            <a:effectLst/>
          </c:spPr>
          <c:marker>
            <c:symbol val="circle"/>
            <c:size val="5"/>
            <c:spPr bwMode="auto">
              <a:prstGeom prst="rect">
                <a:avLst/>
              </a:prstGeom>
              <a:solidFill>
                <a:schemeClr val="accent1"/>
              </a:solidFill>
              <a:ln w="9525">
                <a:solidFill>
                  <a:schemeClr val="accent1"/>
                </a:solidFill>
              </a:ln>
              <a:effectLst/>
            </c:spPr>
          </c:marker>
          <c:dLbls>
            <c:dLbl>
              <c:idx val="1"/>
              <c:dLblPos val="r"/>
              <c:layout>
                <c:manualLayout>
                  <c:x val="-0.078815"/>
                  <c:y val="-0.141169"/>
                </c:manualLayout>
              </c:layout>
              <c:showBubbleSize val="0"/>
              <c:showCatName val="0"/>
              <c:showLegendKey val="0"/>
              <c:showPercent val="0"/>
              <c:showSerName val="0"/>
              <c:showVal val="1"/>
            </c:dLbl>
            <c:dLbl>
              <c:idx val="2"/>
              <c:dLblPos val="r"/>
              <c:layout>
                <c:manualLayout>
                  <c:x val="-0.090379"/>
                  <c:y val="-0.053206"/>
                </c:manualLayout>
              </c:layout>
              <c:showBubbleSize val="0"/>
              <c:showCatName val="0"/>
              <c:showLegendKey val="0"/>
              <c:showPercent val="0"/>
              <c:showSerName val="0"/>
              <c:showVal val="1"/>
            </c:dLbl>
            <c:dLbl>
              <c:idx val="3"/>
              <c:dLblPos val="r"/>
              <c:layout>
                <c:manualLayout>
                  <c:x val="-0.134322"/>
                  <c:y val="-0.062465"/>
                </c:manualLayout>
              </c:layout>
              <c:showBubbleSize val="0"/>
              <c:showCatName val="0"/>
              <c:showLegendKey val="0"/>
              <c:showPercent val="0"/>
              <c:showSerName val="0"/>
              <c:showVal val="1"/>
            </c:dLbl>
            <c:dLbl>
              <c:idx val="5"/>
              <c:dLblPos val="r"/>
              <c:layout>
                <c:manualLayout>
                  <c:x val="-0.122758"/>
                  <c:y val="-0.071725"/>
                </c:manualLayout>
              </c:layout>
              <c:showBubbleSize val="0"/>
              <c:showCatName val="0"/>
              <c:showLegendKey val="0"/>
              <c:showPercent val="0"/>
              <c:showSerName val="0"/>
              <c:showVal val="1"/>
            </c:dLbl>
            <c:dLbl>
              <c:idx val="6"/>
              <c:dLblPos val="r"/>
              <c:layout>
                <c:manualLayout>
                  <c:x val="-0.071876"/>
                  <c:y val="-0.071725"/>
                </c:manualLayout>
              </c:layout>
              <c:showBubbleSize val="0"/>
              <c:showCatName val="0"/>
              <c:showLegendKey val="0"/>
              <c:showPercent val="0"/>
              <c:showSerName val="0"/>
              <c:showVal val="1"/>
            </c:dLbl>
            <c:dLbl>
              <c:idx val="7"/>
              <c:dLblPos val="r"/>
              <c:layout>
                <c:manualLayout>
                  <c:x val="-0.001459"/>
                  <c:y val="-0.057836"/>
                </c:manualLayout>
              </c:layout>
              <c:showBubbleSize val="0"/>
              <c:showCatName val="0"/>
              <c:showLegendKey val="0"/>
              <c:showPercent val="0"/>
              <c:showSerName val="0"/>
              <c:showVal val="1"/>
            </c:dLbl>
            <c:dLblPos val="t"/>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'AUTRES PRODUITS GESTION COURANT'!$A$1:$A$8</c:f>
              <c:strCache>
                <c:ptCount val="8"/>
                <c:pt idx="0">
                  <c:v>2019</c:v>
                </c:pt>
                <c:pt idx="1">
                  <c:v>2020</c:v>
                </c:pt>
                <c:pt idx="2">
                  <c:v>2021</c:v>
                </c:pt>
                <c:pt idx="3">
                  <c:v>2022</c:v>
                </c:pt>
                <c:pt idx="4">
                  <c:v>2023</c:v>
                </c:pt>
                <c:pt idx="5">
                  <c:v>2024</c:v>
                </c:pt>
                <c:pt idx="6">
                  <c:v>2025</c:v>
                </c:pt>
                <c:pt idx="7">
                  <c:v>BP 2026</c:v>
                </c:pt>
              </c:strCache>
            </c:strRef>
          </c:cat>
          <c:val>
            <c:numRef>
              <c:f>'AUTRES PRODUITS GESTION COURANT'!$B$1:$B$8</c:f>
              <c:numCache>
                <c:formatCode>_("€"* #,##0.00_);_("€"* \(#,##0.00\);_("€"* "-"??_);_(@_)</c:formatCode>
                <c:ptCount val="8"/>
                <c:pt idx="0">
                  <c:v>438376</c:v>
                </c:pt>
                <c:pt idx="1">
                  <c:v>408813</c:v>
                </c:pt>
                <c:pt idx="2">
                  <c:v>419183</c:v>
                </c:pt>
                <c:pt idx="3">
                  <c:v>541564</c:v>
                </c:pt>
                <c:pt idx="4">
                  <c:v>541236</c:v>
                </c:pt>
                <c:pt idx="5">
                  <c:v>609291</c:v>
                </c:pt>
                <c:pt idx="6">
                  <c:v>607228.78</c:v>
                </c:pt>
                <c:pt idx="7">
                  <c:v>582870</c:v>
                </c:pt>
              </c:numCache>
            </c:numRef>
          </c:val>
          <c:smooth val="0"/>
        </c:ser>
        <c:dLbls>
          <c:dLblPos val="t"/>
          <c:showBubbleSize val="0"/>
          <c:showCatName val="0"/>
          <c:showLeaderLines val="0"/>
          <c:showLegendKey val="0"/>
          <c:showPercent val="0"/>
          <c:showSerName val="0"/>
          <c:showVal val="1"/>
        </c:dLbls>
        <c:marker val="1"/>
        <c:smooth val="0"/>
        <c:axId val="817058928"/>
        <c:axId val="810005152"/>
      </c:lineChart>
      <c:catAx>
        <c:axId val="817058928"/>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810005152"/>
        <c:crosses val="autoZero"/>
        <c:auto val="1"/>
        <c:lblAlgn val="ctr"/>
        <c:lblOffset val="100"/>
        <c:noMultiLvlLbl val="0"/>
      </c:catAx>
      <c:valAx>
        <c:axId val="810005152"/>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817058928"/>
        <c:crosses val="autoZero"/>
        <c:crossBetween val="between"/>
      </c:valAx>
      <c:spPr bwMode="auto">
        <a:prstGeom prst="rect">
          <a:avLst/>
        </a:prstGeom>
        <a:noFill/>
        <a:ln>
          <a:noFill/>
        </a:ln>
        <a:effectLst/>
      </c:spPr>
    </c:plotArea>
    <c:plotVisOnly val="1"/>
    <c:dispBlanksAs val="gap"/>
    <c:showDLblsOverMax val="0"/>
  </c:chart>
  <c:spPr bwMode="auto">
    <a:xfrm rot="0">
      <a:off x="119336" y="3985202"/>
      <a:ext cx="7296149" cy="2743200"/>
    </a:xfrm>
    <a:prstGeom prst="rect">
      <a:avLst/>
    </a:prstGeom>
    <a:solidFill>
      <a:schemeClr val="bg1"/>
    </a:solidFill>
    <a:ln w="9525" cap="flat" cmpd="sng" algn="ctr">
      <a:solidFill>
        <a:schemeClr val="tx1"/>
      </a:solidFill>
      <a:round/>
    </a:ln>
    <a:effectLst/>
  </c:spPr>
  <c:txPr>
    <a:bodyPr/>
    <a:lstStyle/>
    <a:p>
      <a:pPr>
        <a:defRPr/>
      </a:pPr>
      <a:endParaRPr lang="fr-FR"/>
    </a:p>
  </c:txPr>
  <c:externalData r:id="rId1">
    <c:autoUpdate val="1"/>
  </c:externalData>
</c:chartSpace>
</file>

<file path=ppt/charts/chart5.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r>
              <a:rPr lang="en-US" b="1" u="sng"/>
              <a:t>REDEVANCES DES PRINCIPAUX SERVICES COMMUNAUX (COMPRIS DANS CHAPITRE 70)</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endParaRPr lang="fr-FR"/>
        </a:p>
      </c:txPr>
    </c:title>
    <c:autoTitleDeleted val="0"/>
    <c:view3D>
      <c:rotX val="15"/>
      <c:rotY val="20"/>
      <c:depthPercent val="100"/>
      <c:rAngAx val="1"/>
    </c:view3D>
    <c:floor>
      <c:thickness val="0"/>
      <c:spPr bwMode="auto">
        <a:prstGeom prst="rect">
          <a:avLst/>
        </a:prstGeom>
        <a:noFill/>
        <a:ln>
          <a:noFill/>
        </a:ln>
        <a:effectLst/>
      </c:spPr>
    </c:floor>
    <c:sideWall>
      <c:thickness val="0"/>
      <c:spPr bwMode="auto">
        <a:prstGeom prst="rect">
          <a:avLst/>
        </a:prstGeom>
        <a:noFill/>
        <a:ln>
          <a:noFill/>
        </a:ln>
        <a:effectLst/>
      </c:spPr>
    </c:sideWall>
    <c:backWall>
      <c:thickness val="0"/>
      <c:spPr bwMode="auto">
        <a:prstGeom prst="rect">
          <a:avLst/>
        </a:prstGeom>
        <a:noFill/>
        <a:ln>
          <a:noFill/>
        </a:ln>
        <a:effectLst/>
      </c:spPr>
    </c:backWall>
    <c:plotArea>
      <c:layout/>
      <c:bar3DChart>
        <c:barDir val="col"/>
        <c:grouping val="clustered"/>
        <c:varyColors val="0"/>
        <c:ser>
          <c:idx val="0"/>
          <c:order val="0"/>
          <c:tx>
            <c:strRef>
              <c:f>'REDEVANCES PRINCIPAUX SERVICES '!$B$1</c:f>
              <c:strCache>
                <c:ptCount val="1"/>
                <c:pt idx="0">
                  <c:v>CULTURE</c:v>
                </c:pt>
              </c:strCache>
            </c:strRef>
          </c:tx>
          <c:spPr bwMode="auto">
            <a:prstGeom prst="rect">
              <a:avLst/>
            </a:prstGeom>
            <a:solidFill>
              <a:schemeClr val="accent1"/>
            </a:solidFill>
            <a:ln>
              <a:noFill/>
            </a:ln>
            <a:effectLst/>
          </c:spPr>
          <c:invertIfNegative val="0"/>
          <c:cat>
            <c:strRef>
              <c:f>'REDEVANCES PRINCIPAUX SERVICES '!$A$2:$A$8</c:f>
              <c:strCache>
                <c:ptCount val="7"/>
                <c:pt idx="0">
                  <c:v>2020</c:v>
                </c:pt>
                <c:pt idx="1">
                  <c:v>2021</c:v>
                </c:pt>
                <c:pt idx="2">
                  <c:v>2022</c:v>
                </c:pt>
                <c:pt idx="3">
                  <c:v>2023</c:v>
                </c:pt>
                <c:pt idx="4">
                  <c:v>2024</c:v>
                </c:pt>
                <c:pt idx="5">
                  <c:v>2025</c:v>
                </c:pt>
                <c:pt idx="6">
                  <c:v>BP 2026</c:v>
                </c:pt>
              </c:strCache>
            </c:strRef>
          </c:cat>
          <c:val>
            <c:numRef>
              <c:f>'REDEVANCES PRINCIPAUX SERVICES '!$B$2:$B$8</c:f>
              <c:numCache>
                <c:formatCode>_("€"* #,##0.00_);_("€"* \(#,##0.00\);_("€"* "-"??_);_(@_)</c:formatCode>
                <c:ptCount val="7"/>
                <c:pt idx="0">
                  <c:v>36312</c:v>
                </c:pt>
                <c:pt idx="1">
                  <c:v>66237.1</c:v>
                </c:pt>
                <c:pt idx="2">
                  <c:v>110434.5</c:v>
                </c:pt>
                <c:pt idx="3">
                  <c:v>119377.7</c:v>
                </c:pt>
                <c:pt idx="4">
                  <c:v>103832.4</c:v>
                </c:pt>
                <c:pt idx="5">
                  <c:v>140538.44</c:v>
                </c:pt>
                <c:pt idx="6">
                  <c:v>115300</c:v>
                </c:pt>
              </c:numCache>
            </c:numRef>
          </c:val>
        </c:ser>
        <c:ser>
          <c:idx val="1"/>
          <c:order val="1"/>
          <c:tx>
            <c:strRef>
              <c:f>'REDEVANCES PRINCIPAUX SERVICES '!$C$1</c:f>
              <c:strCache>
                <c:ptCount val="1"/>
                <c:pt idx="0">
                  <c:v>LOISIRS</c:v>
                </c:pt>
              </c:strCache>
            </c:strRef>
          </c:tx>
          <c:spPr bwMode="auto">
            <a:prstGeom prst="rect">
              <a:avLst/>
            </a:prstGeom>
            <a:solidFill>
              <a:schemeClr val="accent2"/>
            </a:solidFill>
            <a:ln>
              <a:noFill/>
            </a:ln>
            <a:effectLst/>
          </c:spPr>
          <c:invertIfNegative val="0"/>
          <c:cat>
            <c:strRef>
              <c:f>'REDEVANCES PRINCIPAUX SERVICES '!$A$2:$A$8</c:f>
              <c:strCache>
                <c:ptCount val="7"/>
                <c:pt idx="0">
                  <c:v>2020</c:v>
                </c:pt>
                <c:pt idx="1">
                  <c:v>2021</c:v>
                </c:pt>
                <c:pt idx="2">
                  <c:v>2022</c:v>
                </c:pt>
                <c:pt idx="3">
                  <c:v>2023</c:v>
                </c:pt>
                <c:pt idx="4">
                  <c:v>2024</c:v>
                </c:pt>
                <c:pt idx="5">
                  <c:v>2025</c:v>
                </c:pt>
                <c:pt idx="6">
                  <c:v>BP 2026</c:v>
                </c:pt>
              </c:strCache>
            </c:strRef>
          </c:cat>
          <c:val>
            <c:numRef>
              <c:f>'REDEVANCES PRINCIPAUX SERVICES '!$C$2:$C$8</c:f>
              <c:numCache>
                <c:formatCode>_("€"* #,##0.00_);_("€"* \(#,##0.00\);_("€"* "-"??_);_(@_)</c:formatCode>
                <c:ptCount val="7"/>
                <c:pt idx="0">
                  <c:v>166501.64</c:v>
                </c:pt>
                <c:pt idx="1">
                  <c:v>199990.1</c:v>
                </c:pt>
                <c:pt idx="2">
                  <c:v>281456.8</c:v>
                </c:pt>
                <c:pt idx="3">
                  <c:v>290977.93</c:v>
                </c:pt>
                <c:pt idx="4">
                  <c:v>306527.37</c:v>
                </c:pt>
                <c:pt idx="5">
                  <c:v>280911.25</c:v>
                </c:pt>
                <c:pt idx="6">
                  <c:v>295500</c:v>
                </c:pt>
              </c:numCache>
            </c:numRef>
          </c:val>
        </c:ser>
        <c:ser>
          <c:idx val="2"/>
          <c:order val="2"/>
          <c:tx>
            <c:strRef>
              <c:f>'REDEVANCES PRINCIPAUX SERVICES '!$D$1</c:f>
              <c:strCache>
                <c:ptCount val="1"/>
                <c:pt idx="0">
                  <c:v>SOCIAL</c:v>
                </c:pt>
              </c:strCache>
            </c:strRef>
          </c:tx>
          <c:spPr bwMode="auto">
            <a:prstGeom prst="rect">
              <a:avLst/>
            </a:prstGeom>
            <a:solidFill>
              <a:schemeClr val="accent3"/>
            </a:solidFill>
            <a:ln>
              <a:noFill/>
            </a:ln>
            <a:effectLst/>
          </c:spPr>
          <c:invertIfNegative val="0"/>
          <c:cat>
            <c:strRef>
              <c:f>'REDEVANCES PRINCIPAUX SERVICES '!$A$2:$A$8</c:f>
              <c:strCache>
                <c:ptCount val="7"/>
                <c:pt idx="0">
                  <c:v>2020</c:v>
                </c:pt>
                <c:pt idx="1">
                  <c:v>2021</c:v>
                </c:pt>
                <c:pt idx="2">
                  <c:v>2022</c:v>
                </c:pt>
                <c:pt idx="3">
                  <c:v>2023</c:v>
                </c:pt>
                <c:pt idx="4">
                  <c:v>2024</c:v>
                </c:pt>
                <c:pt idx="5">
                  <c:v>2025</c:v>
                </c:pt>
                <c:pt idx="6">
                  <c:v>BP 2026</c:v>
                </c:pt>
              </c:strCache>
            </c:strRef>
          </c:cat>
          <c:val>
            <c:numRef>
              <c:f>'REDEVANCES PRINCIPAUX SERVICES '!$D$2:$D$8</c:f>
              <c:numCache>
                <c:formatCode>_("€"* #,##0.00_);_("€"* \(#,##0.00\);_("€"* "-"??_);_(@_)</c:formatCode>
                <c:ptCount val="7"/>
                <c:pt idx="0">
                  <c:v>107392.63</c:v>
                </c:pt>
                <c:pt idx="1">
                  <c:v>134473.75</c:v>
                </c:pt>
                <c:pt idx="2">
                  <c:v>263164.31</c:v>
                </c:pt>
                <c:pt idx="3">
                  <c:v>283141.42</c:v>
                </c:pt>
                <c:pt idx="4">
                  <c:v>283137.94</c:v>
                </c:pt>
                <c:pt idx="5">
                  <c:v>275391.27</c:v>
                </c:pt>
                <c:pt idx="6">
                  <c:v>310000</c:v>
                </c:pt>
              </c:numCache>
            </c:numRef>
          </c:val>
        </c:ser>
        <c:ser>
          <c:idx val="3"/>
          <c:order val="3"/>
          <c:tx>
            <c:strRef>
              <c:f>'REDEVANCES PRINCIPAUX SERVICES '!$E$1</c:f>
              <c:strCache>
                <c:ptCount val="1"/>
                <c:pt idx="0">
                  <c:v>RESTO.SCOL/PERISCOL.</c:v>
                </c:pt>
              </c:strCache>
            </c:strRef>
          </c:tx>
          <c:spPr bwMode="auto">
            <a:prstGeom prst="rect">
              <a:avLst/>
            </a:prstGeom>
            <a:solidFill>
              <a:schemeClr val="accent4"/>
            </a:solidFill>
            <a:ln>
              <a:noFill/>
            </a:ln>
            <a:effectLst/>
          </c:spPr>
          <c:invertIfNegative val="0"/>
          <c:cat>
            <c:strRef>
              <c:f>'REDEVANCES PRINCIPAUX SERVICES '!$A$2:$A$8</c:f>
              <c:strCache>
                <c:ptCount val="7"/>
                <c:pt idx="0">
                  <c:v>2020</c:v>
                </c:pt>
                <c:pt idx="1">
                  <c:v>2021</c:v>
                </c:pt>
                <c:pt idx="2">
                  <c:v>2022</c:v>
                </c:pt>
                <c:pt idx="3">
                  <c:v>2023</c:v>
                </c:pt>
                <c:pt idx="4">
                  <c:v>2024</c:v>
                </c:pt>
                <c:pt idx="5">
                  <c:v>2025</c:v>
                </c:pt>
                <c:pt idx="6">
                  <c:v>BP 2026</c:v>
                </c:pt>
              </c:strCache>
            </c:strRef>
          </c:cat>
          <c:val>
            <c:numRef>
              <c:f>'REDEVANCES PRINCIPAUX SERVICES '!$E$2:$E$8</c:f>
              <c:numCache>
                <c:formatCode>_("€"* #,##0.00_);_("€"* \(#,##0.00\);_("€"* "-"??_);_(@_)</c:formatCode>
                <c:ptCount val="7"/>
                <c:pt idx="0">
                  <c:v>304311.47</c:v>
                </c:pt>
                <c:pt idx="1">
                  <c:v>384148.66</c:v>
                </c:pt>
                <c:pt idx="2">
                  <c:v>430774.3</c:v>
                </c:pt>
                <c:pt idx="3">
                  <c:v>462149.78</c:v>
                </c:pt>
                <c:pt idx="4">
                  <c:v>512230.6</c:v>
                </c:pt>
                <c:pt idx="5">
                  <c:v>504116.04</c:v>
                </c:pt>
                <c:pt idx="6">
                  <c:v>485000</c:v>
                </c:pt>
              </c:numCache>
            </c:numRef>
          </c:val>
        </c:ser>
        <c:dLbls>
          <c:showBubbleSize val="0"/>
          <c:showCatName val="0"/>
          <c:showLeaderLines val="0"/>
          <c:showLegendKey val="0"/>
          <c:showPercent val="0"/>
          <c:showSerName val="0"/>
          <c:showVal val="0"/>
        </c:dLbls>
        <c:gapWidth val="150"/>
        <c:shape val="box"/>
        <c:axId val="113562752"/>
        <c:axId val="119054240"/>
      </c:bar3DChart>
      <c:catAx>
        <c:axId val="113562752"/>
        <c:scaling>
          <c:orientation val="minMax"/>
        </c:scaling>
        <c:delete val="0"/>
        <c:axPos val="b"/>
        <c:numFmt formatCode="General"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9054240"/>
        <c:crosses val="autoZero"/>
        <c:auto val="1"/>
        <c:lblAlgn val="ctr"/>
        <c:lblOffset val="100"/>
        <c:noMultiLvlLbl val="0"/>
      </c:catAx>
      <c:valAx>
        <c:axId val="119054240"/>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_(&quot;€&quot;* #,##0.00_);_(&quot;€&quot;* \(#,##0.00\);_(&quot;€&quot;* &quot;-&quot;??_);_(@_)" sourceLinked="0"/>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3562752"/>
        <c:crosses val="autoZero"/>
        <c:crossBetween val="between"/>
      </c:valAx>
      <c:spPr bwMode="auto">
        <a:prstGeom prst="rect">
          <a:avLst/>
        </a:prstGeom>
        <a:noFill/>
        <a:ln>
          <a:noFill/>
        </a:ln>
        <a:effectLst/>
      </c:spPr>
    </c:plotArea>
    <c:legend>
      <c:legendPos val="b"/>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legend>
    <c:plotVisOnly val="1"/>
    <c:dispBlanksAs val="gap"/>
    <c:showDLblsOverMax val="0"/>
  </c:chart>
  <c:spPr bwMode="auto">
    <a:xfrm rot="0">
      <a:off x="4871864" y="1556792"/>
      <a:ext cx="6483524" cy="4608512"/>
    </a:xfrm>
    <a:prstGeom prst="rect">
      <a:avLst/>
    </a:prstGeom>
    <a:solidFill>
      <a:schemeClr val="bg1"/>
    </a:solidFill>
    <a:ln w="9525" cap="flat" cmpd="sng" algn="ctr">
      <a:solidFill>
        <a:sysClr val="windowText" lastClr="000000"/>
      </a:solidFill>
      <a:round/>
    </a:ln>
    <a:effectLst/>
  </c:spPr>
  <c:txPr>
    <a:bodyPr/>
    <a:lstStyle/>
    <a:p>
      <a:pPr>
        <a:defRPr/>
      </a:pPr>
      <a:endParaRPr lang="fr-FR"/>
    </a:p>
  </c:txPr>
  <c:externalData r:id="rId1">
    <c:autoUpdate val="1"/>
  </c:externalData>
</c:chartSpace>
</file>

<file path=ppt/charts/chart6.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r>
              <a:rPr lang="en-US" b="1"/>
              <a:t>CHAPITRE 74 - DOTATIONS ET PARTICIPATIONS</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endParaRPr lang="fr-FR"/>
        </a:p>
      </c:txPr>
    </c:title>
    <c:autoTitleDeleted val="0"/>
    <c:view3D>
      <c:rotX val="15"/>
      <c:rotY val="20"/>
      <c:depthPercent val="100"/>
      <c:rAngAx val="1"/>
    </c:view3D>
    <c:floor>
      <c:thickness val="0"/>
      <c:spPr bwMode="auto">
        <a:prstGeom prst="rect">
          <a:avLst/>
        </a:prstGeom>
        <a:noFill/>
        <a:ln>
          <a:noFill/>
        </a:ln>
        <a:effectLst/>
      </c:spPr>
    </c:floor>
    <c:sideWall>
      <c:thickness val="0"/>
      <c:spPr bwMode="auto">
        <a:prstGeom prst="rect">
          <a:avLst/>
        </a:prstGeom>
        <a:noFill/>
        <a:ln>
          <a:noFill/>
        </a:ln>
        <a:effectLst/>
      </c:spPr>
    </c:sideWall>
    <c:backWall>
      <c:thickness val="0"/>
      <c:spPr bwMode="auto">
        <a:prstGeom prst="rect">
          <a:avLst/>
        </a:prstGeom>
        <a:noFill/>
        <a:ln>
          <a:noFill/>
        </a:ln>
        <a:effectLst/>
      </c:spPr>
    </c:backWall>
    <c:plotArea>
      <c:layout/>
      <c:bar3DChart>
        <c:barDir val="col"/>
        <c:grouping val="stacked"/>
        <c:varyColors val="0"/>
        <c:ser>
          <c:idx val="0"/>
          <c:order val="0"/>
          <c:tx>
            <c:strRef>
              <c:f>'DOTATIONS ET PARTICIPATIONS'!$B$1</c:f>
              <c:strCache>
                <c:ptCount val="1"/>
                <c:pt idx="0">
                  <c:v>74111-Dotation forfaitaire</c:v>
                </c:pt>
              </c:strCache>
            </c:strRef>
          </c:tx>
          <c:spPr bwMode="auto">
            <a:prstGeom prst="rect">
              <a:avLst/>
            </a:prstGeom>
            <a:solidFill>
              <a:srgbClr val="FF0000"/>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PARTICIPATIONS'!$B$2:$B$4</c:f>
              <c:numCache>
                <c:formatCode>_("€"* #,##0.00_);_("€"* \(#,##0.00\);_("€"* "-"??_);_(@_)</c:formatCode>
                <c:ptCount val="3"/>
                <c:pt idx="0">
                  <c:v>11930</c:v>
                </c:pt>
                <c:pt idx="1">
                  <c:v>4970</c:v>
                </c:pt>
                <c:pt idx="2">
                  <c:v>0</c:v>
                </c:pt>
              </c:numCache>
            </c:numRef>
          </c:val>
        </c:ser>
        <c:ser>
          <c:idx val="1"/>
          <c:order val="1"/>
          <c:tx>
            <c:strRef>
              <c:f>'DOTATIONS ET PARTICIPATIONS'!$C$1</c:f>
              <c:strCache>
                <c:ptCount val="1"/>
                <c:pt idx="0">
                  <c:v>741123-DSU des communes</c:v>
                </c:pt>
              </c:strCache>
            </c:strRef>
          </c:tx>
          <c:spPr bwMode="auto">
            <a:prstGeom prst="rect">
              <a:avLst/>
            </a:prstGeom>
            <a:solidFill>
              <a:schemeClr val="accent2"/>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PARTICIPATIONS'!$C$2:$C$4</c:f>
              <c:numCache>
                <c:formatCode>_("€"* #,##0.00_);_("€"* \(#,##0.00\);_("€"* "-"??_);_(@_)</c:formatCode>
                <c:ptCount val="3"/>
                <c:pt idx="0">
                  <c:v>133304</c:v>
                </c:pt>
                <c:pt idx="1">
                  <c:v>66652</c:v>
                </c:pt>
                <c:pt idx="2">
                  <c:v>0</c:v>
                </c:pt>
              </c:numCache>
            </c:numRef>
          </c:val>
        </c:ser>
        <c:ser>
          <c:idx val="2"/>
          <c:order val="2"/>
          <c:tx>
            <c:strRef>
              <c:f>'DOTATIONS ET PARTICIPATIONS'!$D$1</c:f>
              <c:strCache>
                <c:ptCount val="1"/>
                <c:pt idx="0">
                  <c:v>744-FCTVA</c:v>
                </c:pt>
              </c:strCache>
            </c:strRef>
          </c:tx>
          <c:spPr bwMode="auto">
            <a:prstGeom prst="rect">
              <a:avLst/>
            </a:prstGeom>
            <a:solidFill>
              <a:schemeClr val="accent3"/>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PARTICIPATIONS'!$D$2:$D$4</c:f>
              <c:numCache>
                <c:formatCode>_("€"* #,##0.00_);_("€"* \(#,##0.00\);_("€"* "-"??_);_(@_)</c:formatCode>
                <c:ptCount val="3"/>
                <c:pt idx="0">
                  <c:v>48591.78</c:v>
                </c:pt>
                <c:pt idx="1">
                  <c:v>59439.88</c:v>
                </c:pt>
                <c:pt idx="2">
                  <c:v>50000</c:v>
                </c:pt>
              </c:numCache>
            </c:numRef>
          </c:val>
        </c:ser>
        <c:ser>
          <c:idx val="3"/>
          <c:order val="3"/>
          <c:tx>
            <c:strRef>
              <c:f>'DOTATIONS ET PARTICIPATIONS'!$E$1</c:f>
              <c:strCache>
                <c:ptCount val="1"/>
                <c:pt idx="0">
                  <c:v>74718-Autres participations de l'Etat</c:v>
                </c:pt>
              </c:strCache>
            </c:strRef>
          </c:tx>
          <c:spPr bwMode="auto">
            <a:prstGeom prst="rect">
              <a:avLst/>
            </a:prstGeom>
            <a:solidFill>
              <a:schemeClr val="accent4"/>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PARTICIPATIONS'!$E$2:$E$4</c:f>
              <c:numCache>
                <c:formatCode>_("€"* #,##0.00_);_("€"* \(#,##0.00\);_("€"* "-"??_);_(@_)</c:formatCode>
                <c:ptCount val="3"/>
                <c:pt idx="0">
                  <c:v>45997.86</c:v>
                </c:pt>
                <c:pt idx="1">
                  <c:v>45110</c:v>
                </c:pt>
                <c:pt idx="2">
                  <c:v>59900</c:v>
                </c:pt>
              </c:numCache>
            </c:numRef>
          </c:val>
        </c:ser>
        <c:ser>
          <c:idx val="4"/>
          <c:order val="4"/>
          <c:tx>
            <c:strRef>
              <c:f>'DOTATIONS ET PARTICIPATIONS'!$F$1</c:f>
              <c:strCache>
                <c:ptCount val="1"/>
                <c:pt idx="0">
                  <c:v>7472-Participation régions</c:v>
                </c:pt>
              </c:strCache>
            </c:strRef>
          </c:tx>
          <c:spPr bwMode="auto">
            <a:prstGeom prst="rect">
              <a:avLst/>
            </a:prstGeom>
            <a:solidFill>
              <a:schemeClr val="accent5"/>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PARTICIPATIONS'!$F$2:$F$4</c:f>
              <c:numCache>
                <c:formatCode>_("€"* #,##0.00_);_("€"* \(#,##0.00\);_("€"* "-"??_);_(@_)</c:formatCode>
                <c:ptCount val="3"/>
                <c:pt idx="0">
                  <c:v>68506.5</c:v>
                </c:pt>
                <c:pt idx="1">
                  <c:v>54298</c:v>
                </c:pt>
                <c:pt idx="2">
                  <c:v>50000</c:v>
                </c:pt>
              </c:numCache>
            </c:numRef>
          </c:val>
        </c:ser>
        <c:ser>
          <c:idx val="5"/>
          <c:order val="5"/>
          <c:tx>
            <c:strRef>
              <c:f>'DOTATIONS ET PARTICIPATIONS'!$G$1</c:f>
              <c:strCache>
                <c:ptCount val="1"/>
                <c:pt idx="0">
                  <c:v>7473-Participation départements</c:v>
                </c:pt>
              </c:strCache>
            </c:strRef>
          </c:tx>
          <c:spPr bwMode="auto">
            <a:prstGeom prst="rect">
              <a:avLst/>
            </a:prstGeom>
            <a:solidFill>
              <a:schemeClr val="accent6"/>
            </a:solidFill>
            <a:ln>
              <a:solidFill>
                <a:srgbClr val="00B050"/>
              </a:solidFill>
            </a:ln>
            <a:effectLst/>
          </c:spPr>
          <c:invertIfNegative val="0"/>
          <c:cat>
            <c:strRef>
              <c:f>'DOTATIONS ET PARTICIPATIONS'!$A$2:$A$4</c:f>
              <c:strCache>
                <c:ptCount val="3"/>
                <c:pt idx="0">
                  <c:v>CA 2024</c:v>
                </c:pt>
                <c:pt idx="1">
                  <c:v>CA 2025</c:v>
                </c:pt>
                <c:pt idx="2">
                  <c:v>BP 2026</c:v>
                </c:pt>
              </c:strCache>
            </c:strRef>
          </c:cat>
          <c:val>
            <c:numRef>
              <c:f>'DOTATIONS ET PARTICIPATIONS'!$G$2:$G$4</c:f>
              <c:numCache>
                <c:formatCode>_("€"* #,##0.00_);_("€"* \(#,##0.00\);_("€"* "-"??_);_(@_)</c:formatCode>
                <c:ptCount val="3"/>
                <c:pt idx="0">
                  <c:v>145315</c:v>
                </c:pt>
                <c:pt idx="1">
                  <c:v>107394</c:v>
                </c:pt>
                <c:pt idx="2">
                  <c:v>149000</c:v>
                </c:pt>
              </c:numCache>
            </c:numRef>
          </c:val>
        </c:ser>
        <c:ser>
          <c:idx val="6"/>
          <c:order val="6"/>
          <c:tx>
            <c:strRef>
              <c:f>'DOTATIONS ET PARTICIPATIONS'!$H$1</c:f>
              <c:strCache>
                <c:ptCount val="1"/>
                <c:pt idx="0">
                  <c:v>74748-Participation autres communes</c:v>
                </c:pt>
              </c:strCache>
            </c:strRef>
          </c:tx>
          <c:spPr bwMode="auto">
            <a:prstGeom prst="rect">
              <a:avLst/>
            </a:prstGeom>
            <a:solidFill>
              <a:schemeClr val="accent1">
                <a:lumMod val="6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PARTICIPATIONS'!$H$2:$H$4</c:f>
              <c:numCache>
                <c:formatCode>_("€"* #,##0.00_);_("€"* \(#,##0.00\);_("€"* "-"??_);_(@_)</c:formatCode>
                <c:ptCount val="3"/>
                <c:pt idx="0">
                  <c:v>6083.72</c:v>
                </c:pt>
                <c:pt idx="1">
                  <c:v>5545.12</c:v>
                </c:pt>
                <c:pt idx="2">
                  <c:v>5450</c:v>
                </c:pt>
              </c:numCache>
            </c:numRef>
          </c:val>
        </c:ser>
        <c:ser>
          <c:idx val="7"/>
          <c:order val="7"/>
          <c:tx>
            <c:strRef>
              <c:f>'DOTATIONS ET PARTICIPATIONS'!$I$1</c:f>
              <c:strCache>
                <c:ptCount val="1"/>
                <c:pt idx="0">
                  <c:v>7478211-Participation Etat</c:v>
                </c:pt>
              </c:strCache>
            </c:strRef>
          </c:tx>
          <c:spPr bwMode="auto">
            <a:prstGeom prst="rect">
              <a:avLst/>
            </a:prstGeom>
            <a:solidFill>
              <a:schemeClr val="accent2">
                <a:lumMod val="6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PARTICIPATIONS'!$I$2:$I$4</c:f>
              <c:numCache>
                <c:formatCode>_("€"* #,##0.00_);_("€"* \(#,##0.00\);_("€"* "-"??_);_(@_)</c:formatCode>
                <c:ptCount val="3"/>
                <c:pt idx="1">
                  <c:v>2280</c:v>
                </c:pt>
                <c:pt idx="2">
                  <c:v>2000</c:v>
                </c:pt>
              </c:numCache>
            </c:numRef>
          </c:val>
        </c:ser>
        <c:ser>
          <c:idx val="8"/>
          <c:order val="8"/>
          <c:tx>
            <c:strRef>
              <c:f>'DOTATIONS ET PARTICIPATIONS'!$J$1</c:f>
              <c:strCache>
                <c:ptCount val="1"/>
                <c:pt idx="0">
                  <c:v>747818-Autres</c:v>
                </c:pt>
              </c:strCache>
            </c:strRef>
          </c:tx>
          <c:spPr bwMode="auto">
            <a:prstGeom prst="rect">
              <a:avLst/>
            </a:prstGeom>
            <a:solidFill>
              <a:schemeClr val="accent3">
                <a:lumMod val="6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PARTICIPATIONS'!$J$2:$J$4</c:f>
              <c:numCache>
                <c:formatCode>_("€"* #,##0.00_);_("€"* \(#,##0.00\);_("€"* "-"??_);_(@_)</c:formatCode>
                <c:ptCount val="3"/>
                <c:pt idx="0">
                  <c:v>2110</c:v>
                </c:pt>
                <c:pt idx="1">
                  <c:v>0</c:v>
                </c:pt>
                <c:pt idx="2">
                  <c:v>0</c:v>
                </c:pt>
              </c:numCache>
            </c:numRef>
          </c:val>
        </c:ser>
        <c:ser>
          <c:idx val="9"/>
          <c:order val="9"/>
          <c:tx>
            <c:strRef>
              <c:f>'DOTATIONS ET PARTICIPATIONS'!$K$1</c:f>
              <c:strCache>
                <c:ptCount val="1"/>
                <c:pt idx="0">
                  <c:v>7478222-Participation CAF</c:v>
                </c:pt>
              </c:strCache>
            </c:strRef>
          </c:tx>
          <c:spPr bwMode="auto">
            <a:prstGeom prst="rect">
              <a:avLst/>
            </a:prstGeom>
            <a:solidFill>
              <a:schemeClr val="accent4">
                <a:lumMod val="6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PARTICIPATIONS'!$K$2:$K$4</c:f>
              <c:numCache>
                <c:formatCode>_("€"* #,##0.00_);_("€"* \(#,##0.00\);_("€"* "-"??_);_(@_)</c:formatCode>
                <c:ptCount val="3"/>
                <c:pt idx="0">
                  <c:v>47881.77</c:v>
                </c:pt>
                <c:pt idx="1">
                  <c:v>26647.92</c:v>
                </c:pt>
                <c:pt idx="2">
                  <c:v>130000</c:v>
                </c:pt>
              </c:numCache>
            </c:numRef>
          </c:val>
        </c:ser>
        <c:ser>
          <c:idx val="10"/>
          <c:order val="10"/>
          <c:tx>
            <c:strRef>
              <c:f>'DOTATIONS ET PARTICIPATIONS'!$L$1</c:f>
              <c:strCache>
                <c:ptCount val="1"/>
                <c:pt idx="0">
                  <c:v>747888-Autres</c:v>
                </c:pt>
              </c:strCache>
            </c:strRef>
          </c:tx>
          <c:spPr bwMode="auto">
            <a:prstGeom prst="rect">
              <a:avLst/>
            </a:prstGeom>
            <a:solidFill>
              <a:schemeClr val="accent5">
                <a:lumMod val="6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PARTICIPATIONS'!$L$2:$L$4</c:f>
              <c:numCache>
                <c:formatCode>_("€"* #,##0.00_);_("€"* \(#,##0.00\);_("€"* "-"??_);_(@_)</c:formatCode>
                <c:ptCount val="3"/>
                <c:pt idx="0">
                  <c:v>32009.12</c:v>
                </c:pt>
                <c:pt idx="1">
                  <c:v>45954.08</c:v>
                </c:pt>
                <c:pt idx="2">
                  <c:v>1980</c:v>
                </c:pt>
              </c:numCache>
            </c:numRef>
          </c:val>
        </c:ser>
        <c:ser>
          <c:idx val="11"/>
          <c:order val="11"/>
          <c:tx>
            <c:strRef>
              <c:f>'DOTATIONS ET PARTICIPATIONS'!$M$1</c:f>
              <c:strCache>
                <c:ptCount val="1"/>
                <c:pt idx="0">
                  <c:v>7482-Compens.perte taxe addit.droits enregt</c:v>
                </c:pt>
              </c:strCache>
            </c:strRef>
          </c:tx>
          <c:spPr bwMode="auto">
            <a:prstGeom prst="rect">
              <a:avLst/>
            </a:prstGeom>
            <a:solidFill>
              <a:schemeClr val="accent6">
                <a:lumMod val="60000"/>
              </a:schemeClr>
            </a:solidFill>
            <a:ln>
              <a:solidFill>
                <a:schemeClr val="accent2">
                  <a:lumMod val="75000"/>
                </a:schemeClr>
              </a:solidFill>
            </a:ln>
            <a:effectLst/>
          </c:spPr>
          <c:invertIfNegative val="0"/>
          <c:cat>
            <c:strRef>
              <c:f>'DOTATIONS ET PARTICIPATIONS'!$A$2:$A$4</c:f>
              <c:strCache>
                <c:ptCount val="3"/>
                <c:pt idx="0">
                  <c:v>CA 2024</c:v>
                </c:pt>
                <c:pt idx="1">
                  <c:v>CA 2025</c:v>
                </c:pt>
                <c:pt idx="2">
                  <c:v>BP 2026</c:v>
                </c:pt>
              </c:strCache>
            </c:strRef>
          </c:cat>
          <c:val>
            <c:numRef>
              <c:f>'DOTATIONS ET PARTICIPATIONS'!$M$2:$M$4</c:f>
              <c:numCache>
                <c:formatCode>_("€"* #,##0.00_);_("€"* \(#,##0.00\);_("€"* "-"??_);_(@_)</c:formatCode>
                <c:ptCount val="3"/>
                <c:pt idx="0">
                  <c:v>644</c:v>
                </c:pt>
                <c:pt idx="1">
                  <c:v>895</c:v>
                </c:pt>
                <c:pt idx="2">
                  <c:v>0</c:v>
                </c:pt>
              </c:numCache>
            </c:numRef>
          </c:val>
        </c:ser>
        <c:ser>
          <c:idx val="12"/>
          <c:order val="12"/>
          <c:tx>
            <c:strRef>
              <c:f>'DOTATIONS ET PARTICIPATIONS'!$N$1</c:f>
              <c:strCache>
                <c:ptCount val="1"/>
                <c:pt idx="0">
                  <c:v>748312-D.C.R.T.P.</c:v>
                </c:pt>
              </c:strCache>
            </c:strRef>
          </c:tx>
          <c:spPr bwMode="auto">
            <a:prstGeom prst="rect">
              <a:avLst/>
            </a:prstGeom>
            <a:solidFill>
              <a:schemeClr val="accent1">
                <a:lumMod val="80000"/>
                <a:lumOff val="20000"/>
              </a:schemeClr>
            </a:solidFill>
            <a:ln>
              <a:noFill/>
            </a:ln>
            <a:effectLst/>
          </c:spPr>
          <c:invertIfNegative val="0"/>
          <c:dLbls>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'DOTATIONS ET PARTICIPATIONS'!$A$2:$A$4</c:f>
              <c:strCache>
                <c:ptCount val="3"/>
                <c:pt idx="0">
                  <c:v>CA 2024</c:v>
                </c:pt>
                <c:pt idx="1">
                  <c:v>CA 2025</c:v>
                </c:pt>
                <c:pt idx="2">
                  <c:v>BP 2026</c:v>
                </c:pt>
              </c:strCache>
            </c:strRef>
          </c:cat>
          <c:val>
            <c:numRef>
              <c:f>'DOTATIONS ET PARTICIPATIONS'!$N$2:$N$4</c:f>
              <c:numCache>
                <c:formatCode>_("€"* #,##0.00_);_("€"* \(#,##0.00\);_("€"* "-"??_);_(@_)</c:formatCode>
                <c:ptCount val="3"/>
                <c:pt idx="0">
                  <c:v>1941599</c:v>
                </c:pt>
                <c:pt idx="1">
                  <c:v>1790539</c:v>
                </c:pt>
                <c:pt idx="2">
                  <c:v>1407650</c:v>
                </c:pt>
              </c:numCache>
            </c:numRef>
          </c:val>
        </c:ser>
        <c:ser>
          <c:idx val="13"/>
          <c:order val="13"/>
          <c:tx>
            <c:strRef>
              <c:f>'DOTATIONS ET PARTICIPATIONS'!$O$1</c:f>
              <c:strCache>
                <c:ptCount val="1"/>
                <c:pt idx="0">
                  <c:v>74833-Etat-Compensation exo TF</c:v>
                </c:pt>
              </c:strCache>
            </c:strRef>
          </c:tx>
          <c:spPr bwMode="auto">
            <a:prstGeom prst="rect">
              <a:avLst/>
            </a:prstGeom>
            <a:solidFill>
              <a:schemeClr val="accent2">
                <a:lumMod val="80000"/>
                <a:lumOff val="20000"/>
              </a:schemeClr>
            </a:solidFill>
            <a:ln>
              <a:noFill/>
            </a:ln>
            <a:effectLst/>
          </c:spPr>
          <c:invertIfNegative val="0"/>
          <c:dLbls>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'DOTATIONS ET PARTICIPATIONS'!$A$2:$A$4</c:f>
              <c:strCache>
                <c:ptCount val="3"/>
                <c:pt idx="0">
                  <c:v>CA 2024</c:v>
                </c:pt>
                <c:pt idx="1">
                  <c:v>CA 2025</c:v>
                </c:pt>
                <c:pt idx="2">
                  <c:v>BP 2026</c:v>
                </c:pt>
              </c:strCache>
            </c:strRef>
          </c:cat>
          <c:val>
            <c:numRef>
              <c:f>'DOTATIONS ET PARTICIPATIONS'!$O$2:$O$4</c:f>
              <c:numCache>
                <c:formatCode>_("€"* #,##0.00_);_("€"* \(#,##0.00\);_("€"* "-"??_);_(@_)</c:formatCode>
                <c:ptCount val="3"/>
                <c:pt idx="0">
                  <c:v>966815</c:v>
                </c:pt>
                <c:pt idx="1">
                  <c:v>965631</c:v>
                </c:pt>
                <c:pt idx="2">
                  <c:v>789000</c:v>
                </c:pt>
              </c:numCache>
            </c:numRef>
          </c:val>
        </c:ser>
        <c:ser>
          <c:idx val="14"/>
          <c:order val="14"/>
          <c:tx>
            <c:strRef>
              <c:f>'DOTATIONS ET PARTICIPATIONS'!$P$1</c:f>
              <c:strCache>
                <c:ptCount val="1"/>
                <c:pt idx="0">
                  <c:v>748388-Autres</c:v>
                </c:pt>
              </c:strCache>
            </c:strRef>
          </c:tx>
          <c:spPr bwMode="auto">
            <a:prstGeom prst="rect">
              <a:avLst/>
            </a:prstGeom>
            <a:solidFill>
              <a:schemeClr val="accent3">
                <a:lumMod val="80000"/>
                <a:lumOff val="2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PARTICIPATIONS'!$P$2:$P$4</c:f>
              <c:numCache>
                <c:formatCode>_("€"* #,##0.00_);_("€"* \(#,##0.00\);_("€"* "-"??_);_(@_)</c:formatCode>
                <c:ptCount val="3"/>
                <c:pt idx="1">
                  <c:v>854.54</c:v>
                </c:pt>
                <c:pt idx="2">
                  <c:v>0</c:v>
                </c:pt>
              </c:numCache>
            </c:numRef>
          </c:val>
        </c:ser>
        <c:ser>
          <c:idx val="15"/>
          <c:order val="15"/>
          <c:tx>
            <c:strRef>
              <c:f>'DOTATIONS ET PARTICIPATIONS'!$Q$1</c:f>
              <c:strCache>
                <c:ptCount val="1"/>
                <c:pt idx="0">
                  <c:v>7484-Dotation recensement</c:v>
                </c:pt>
              </c:strCache>
            </c:strRef>
          </c:tx>
          <c:spPr bwMode="auto">
            <a:prstGeom prst="rect">
              <a:avLst/>
            </a:prstGeom>
            <a:solidFill>
              <a:schemeClr val="accent4">
                <a:lumMod val="80000"/>
                <a:lumOff val="2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PARTICIPATIONS'!$Q$2:$Q$4</c:f>
              <c:numCache>
                <c:formatCode>_("€"* #,##0.00_);_("€"* \(#,##0.00\);_("€"* "-"??_);_(@_)</c:formatCode>
                <c:ptCount val="3"/>
                <c:pt idx="0">
                  <c:v>2997</c:v>
                </c:pt>
                <c:pt idx="1">
                  <c:v>2886</c:v>
                </c:pt>
                <c:pt idx="2">
                  <c:v>3000</c:v>
                </c:pt>
              </c:numCache>
            </c:numRef>
          </c:val>
        </c:ser>
        <c:ser>
          <c:idx val="16"/>
          <c:order val="16"/>
          <c:tx>
            <c:strRef>
              <c:f>'DOTATIONS ET PARTICIPATIONS'!$R$1</c:f>
              <c:strCache>
                <c:ptCount val="1"/>
                <c:pt idx="0">
                  <c:v>7485-Dotation titres sécurisés</c:v>
                </c:pt>
              </c:strCache>
            </c:strRef>
          </c:tx>
          <c:spPr bwMode="auto">
            <a:prstGeom prst="rect">
              <a:avLst/>
            </a:prstGeom>
            <a:solidFill>
              <a:schemeClr val="accent5">
                <a:lumMod val="80000"/>
                <a:lumOff val="20000"/>
              </a:schemeClr>
            </a:solidFill>
            <a:ln>
              <a:noFill/>
            </a:ln>
            <a:effectLst/>
          </c:spPr>
          <c:invertIfNegative val="0"/>
          <c:cat>
            <c:strRef>
              <c:f>'DOTATIONS ET PARTICIPATIONS'!$A$2:$A$4</c:f>
              <c:strCache>
                <c:ptCount val="3"/>
                <c:pt idx="0">
                  <c:v>CA 2024</c:v>
                </c:pt>
                <c:pt idx="1">
                  <c:v>CA 2025</c:v>
                </c:pt>
                <c:pt idx="2">
                  <c:v>BP 2026</c:v>
                </c:pt>
              </c:strCache>
            </c:strRef>
          </c:cat>
          <c:val>
            <c:numRef>
              <c:f>'DOTATIONS ET PARTICIPATIONS'!$R$2:$R$4</c:f>
              <c:numCache>
                <c:formatCode>_("€"* #,##0.00_);_("€"* \(#,##0.00\);_("€"* "-"??_);_(@_)</c:formatCode>
                <c:ptCount val="3"/>
                <c:pt idx="0">
                  <c:v>48343</c:v>
                </c:pt>
                <c:pt idx="1">
                  <c:v>32978</c:v>
                </c:pt>
                <c:pt idx="2">
                  <c:v>25000</c:v>
                </c:pt>
              </c:numCache>
            </c:numRef>
          </c:val>
        </c:ser>
        <c:ser>
          <c:idx val="17"/>
          <c:order val="17"/>
          <c:tx>
            <c:strRef>
              <c:f>'DOTATIONS ET PARTICIPATIONS'!$S$1</c:f>
              <c:strCache>
                <c:ptCount val="1"/>
                <c:pt idx="0">
                  <c:v>74888-Autres</c:v>
                </c:pt>
              </c:strCache>
            </c:strRef>
          </c:tx>
          <c:spPr bwMode="auto">
            <a:prstGeom prst="rect">
              <a:avLst/>
            </a:prstGeom>
            <a:solidFill>
              <a:schemeClr val="accent6">
                <a:lumMod val="80000"/>
                <a:lumOff val="20000"/>
              </a:schemeClr>
            </a:solidFill>
            <a:ln>
              <a:noFill/>
            </a:ln>
            <a:effectLst/>
          </c:spPr>
          <c:invertIfNegative val="0"/>
          <c:dLbls>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'DOTATIONS ET PARTICIPATIONS'!$A$2:$A$4</c:f>
              <c:strCache>
                <c:ptCount val="3"/>
                <c:pt idx="0">
                  <c:v>CA 2024</c:v>
                </c:pt>
                <c:pt idx="1">
                  <c:v>CA 2025</c:v>
                </c:pt>
                <c:pt idx="2">
                  <c:v>BP 2026</c:v>
                </c:pt>
              </c:strCache>
            </c:strRef>
          </c:cat>
          <c:val>
            <c:numRef>
              <c:f>'DOTATIONS ET PARTICIPATIONS'!$S$2:$S$4</c:f>
              <c:numCache>
                <c:formatCode>_("€"* #,##0.00_);_("€"* \(#,##0.00\);_("€"* "-"??_);_(@_)</c:formatCode>
                <c:ptCount val="3"/>
                <c:pt idx="0">
                  <c:v>1335785.77</c:v>
                </c:pt>
                <c:pt idx="1">
                  <c:v>565129.97</c:v>
                </c:pt>
                <c:pt idx="2">
                  <c:v>502000</c:v>
                </c:pt>
              </c:numCache>
            </c:numRef>
          </c:val>
        </c:ser>
        <c:dLbls>
          <c:showBubbleSize val="0"/>
          <c:showCatName val="0"/>
          <c:showLeaderLines val="0"/>
          <c:showLegendKey val="0"/>
          <c:showPercent val="0"/>
          <c:showSerName val="0"/>
          <c:showVal val="0"/>
        </c:dLbls>
        <c:gapWidth val="150"/>
        <c:shape val="box"/>
        <c:axId val="807397216"/>
        <c:axId val="920941104"/>
      </c:bar3DChart>
      <c:catAx>
        <c:axId val="807397216"/>
        <c:scaling>
          <c:orientation val="minMax"/>
        </c:scaling>
        <c:delete val="0"/>
        <c:axPos val="b"/>
        <c:numFmt formatCode="_(&quot;€&quot;* #,##0.00_);_(&quot;€&quot;* \(#,##0.00\);_(&quot;€&quot;* &quot;-&quot;??_);_(@_)" sourceLinked="0"/>
        <c:majorTickMark val="out"/>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920941104"/>
        <c:crosses val="autoZero"/>
        <c:auto val="1"/>
        <c:lblAlgn val="ctr"/>
        <c:lblOffset val="100"/>
        <c:noMultiLvlLbl val="0"/>
      </c:catAx>
      <c:valAx>
        <c:axId val="920941104"/>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0.00\ &quot;€&quot;" sourceLinked="0"/>
        <c:majorTickMark val="out"/>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807397216"/>
        <c:crosses val="autoZero"/>
        <c:crossBetween val="between"/>
      </c:valAx>
      <c:spPr bwMode="auto">
        <a:prstGeom prst="rect">
          <a:avLst/>
        </a:prstGeom>
        <a:noFill/>
        <a:ln>
          <a:noFill/>
        </a:ln>
        <a:effectLst/>
      </c:spPr>
    </c:plotArea>
    <c:legend>
      <c:legendPos val="r"/>
      <c:legendEntry>
        <c:idx val="0"/>
        <c:txPr>
          <a:bodyPr rot="0" spcFirstLastPara="1" vertOverflow="ellipsis" vert="horz" wrap="square" anchor="ctr" anchorCtr="1"/>
          <a:lstStyle/>
          <a:p>
            <a:pPr>
              <a:defRPr sz="900" b="1" i="0" u="none" strike="noStrike">
                <a:solidFill>
                  <a:schemeClr val="tx1">
                    <a:lumMod val="65000"/>
                    <a:lumOff val="35000"/>
                  </a:schemeClr>
                </a:solidFill>
                <a:latin typeface="+mn-lt"/>
                <a:ea typeface="+mn-ea"/>
                <a:cs typeface="+mn-cs"/>
              </a:defRPr>
            </a:pPr>
            <a:endParaRPr lang="fr-FR"/>
          </a:p>
        </c:txPr>
      </c:legendEntry>
      <c:legendEntry>
        <c:idx val="4"/>
        <c:txPr>
          <a:bodyPr rot="0" spcFirstLastPara="1" vertOverflow="ellipsis" vert="horz" wrap="square" anchor="ctr" anchorCtr="1"/>
          <a:lstStyle/>
          <a:p>
            <a:pPr>
              <a:defRPr sz="900" b="1" i="0" u="none" strike="noStrike">
                <a:solidFill>
                  <a:schemeClr val="tx1">
                    <a:lumMod val="65000"/>
                    <a:lumOff val="35000"/>
                  </a:schemeClr>
                </a:solidFill>
                <a:latin typeface="+mn-lt"/>
                <a:ea typeface="+mn-ea"/>
                <a:cs typeface="+mn-cs"/>
              </a:defRPr>
            </a:pPr>
            <a:endParaRPr lang="fr-FR"/>
          </a:p>
        </c:txPr>
      </c:legendEntry>
      <c:legendEntry>
        <c:idx val="5"/>
        <c:txPr>
          <a:bodyPr rot="0" spcFirstLastPara="1" vertOverflow="ellipsis" vert="horz" wrap="square" anchor="ctr" anchorCtr="1"/>
          <a:lstStyle/>
          <a:p>
            <a:pPr>
              <a:defRPr sz="900" b="1" i="0" u="none" strike="noStrike">
                <a:solidFill>
                  <a:schemeClr val="tx1">
                    <a:lumMod val="65000"/>
                    <a:lumOff val="35000"/>
                  </a:schemeClr>
                </a:solidFill>
                <a:latin typeface="+mn-lt"/>
                <a:ea typeface="+mn-ea"/>
                <a:cs typeface="+mn-cs"/>
              </a:defRPr>
            </a:pPr>
            <a:endParaRPr lang="fr-FR"/>
          </a:p>
        </c:txPr>
      </c:legendEntry>
      <c:layout>
        <c:manualLayout>
          <c:xMode val="edge"/>
          <c:yMode val="edge"/>
          <c:x val="0.692195"/>
          <c:y val="0.062328"/>
          <c:w val="0.296387"/>
          <c:h val="0.937672"/>
        </c:manualLayout>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legend>
    <c:plotVisOnly val="1"/>
    <c:dispBlanksAs val="gap"/>
    <c:showDLblsOverMax val="0"/>
  </c:chart>
  <c:spPr bwMode="auto">
    <a:xfrm rot="0">
      <a:off x="5183187" y="987424"/>
      <a:ext cx="6673451" cy="5551487"/>
    </a:xfrm>
    <a:prstGeom prst="rect">
      <a:avLst/>
    </a:prstGeom>
    <a:solidFill>
      <a:schemeClr val="bg1"/>
    </a:solidFill>
    <a:ln w="9525" cap="flat" cmpd="sng" algn="ctr">
      <a:solidFill>
        <a:schemeClr val="tx1"/>
      </a:solidFill>
      <a:round/>
    </a:ln>
    <a:effectLst/>
  </c:spPr>
  <c:txPr>
    <a:bodyPr/>
    <a:lstStyle/>
    <a:p>
      <a:pPr>
        <a:defRPr/>
      </a:pPr>
      <a:endParaRPr lang="fr-FR"/>
    </a:p>
  </c:txPr>
  <c:externalData r:id="rId1">
    <c:autoUpdate val="1"/>
  </c:externalData>
</c:chartSpace>
</file>

<file path=ppt/charts/chart7.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10226 Taxes</a:t>
            </a:r>
            <a:r>
              <a:rPr lang="en-US" b="1"/>
              <a:t> </a:t>
            </a:r>
            <a:r>
              <a:rPr lang="en-US" b="1"/>
              <a:t>d’aménagement</a:t>
            </a:r>
            <a:endParaRPr lang="en-US" b="1"/>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'cpte 10226'!$B$1</c:f>
              <c:strCache>
                <c:ptCount val="1"/>
              </c:strCache>
            </c:strRef>
          </c:tx>
          <c:spPr bwMode="auto">
            <a:prstGeom prst="rect">
              <a:avLst/>
            </a:prstGeom>
            <a:solidFill>
              <a:schemeClr val="accent1"/>
            </a:solidFill>
            <a:ln>
              <a:noFill/>
            </a:ln>
            <a:effectLst/>
          </c:spPr>
          <c:invertIfNegative val="0"/>
          <c:dLbls>
            <c:dLblPos val="outEnd"/>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'cpte 10226'!$A$2:$A$7</c:f>
              <c:strCache>
                <c:ptCount val="6"/>
                <c:pt idx="0">
                  <c:v>CA 2021</c:v>
                </c:pt>
                <c:pt idx="1">
                  <c:v>CA 2022</c:v>
                </c:pt>
                <c:pt idx="2">
                  <c:v>CA 2023</c:v>
                </c:pt>
                <c:pt idx="3">
                  <c:v>CA 2024</c:v>
                </c:pt>
                <c:pt idx="4">
                  <c:v>CA 2025</c:v>
                </c:pt>
                <c:pt idx="5">
                  <c:v>BP 2026</c:v>
                </c:pt>
              </c:strCache>
            </c:strRef>
          </c:cat>
          <c:val>
            <c:numRef>
              <c:f>'cpte 10226'!$B$2:$B$7</c:f>
              <c:numCache>
                <c:formatCode>"€"#,##0.00_);[Red]\("€"#,##0.00\)</c:formatCode>
                <c:ptCount val="6"/>
                <c:pt idx="0">
                  <c:v>1275352</c:v>
                </c:pt>
                <c:pt idx="1">
                  <c:v>1117056.06</c:v>
                </c:pt>
                <c:pt idx="2">
                  <c:v>639542.79</c:v>
                </c:pt>
                <c:pt idx="3">
                  <c:v>371568.89</c:v>
                </c:pt>
                <c:pt idx="4">
                  <c:v>163686.73</c:v>
                </c:pt>
                <c:pt idx="5">
                  <c:v>329000</c:v>
                </c:pt>
              </c:numCache>
            </c:numRef>
          </c:val>
        </c:ser>
        <c:dLbls>
          <c:dLblPos val="outEnd"/>
          <c:showBubbleSize val="0"/>
          <c:showCatName val="0"/>
          <c:showLeaderLines val="0"/>
          <c:showLegendKey val="0"/>
          <c:showPercent val="0"/>
          <c:showSerName val="0"/>
          <c:showVal val="1"/>
        </c:dLbls>
        <c:gapWidth val="219"/>
        <c:overlap val="-27"/>
        <c:axId val="1071486560"/>
        <c:axId val="1076363456"/>
      </c:barChart>
      <c:catAx>
        <c:axId val="1071486560"/>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076363456"/>
        <c:crosses val="autoZero"/>
        <c:auto val="1"/>
        <c:lblAlgn val="ctr"/>
        <c:lblOffset val="100"/>
        <c:noMultiLvlLbl val="0"/>
      </c:catAx>
      <c:valAx>
        <c:axId val="1076363456"/>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0.00\ &quot;€&quot;" sourceLinked="0"/>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071486560"/>
        <c:crosses val="autoZero"/>
        <c:crossBetween val="between"/>
      </c:valAx>
      <c:spPr bwMode="auto">
        <a:prstGeom prst="rect">
          <a:avLst/>
        </a:prstGeom>
        <a:noFill/>
        <a:ln>
          <a:noFill/>
        </a:ln>
        <a:effectLst/>
      </c:spPr>
    </c:plotArea>
    <c:plotVisOnly val="1"/>
    <c:dispBlanksAs val="gap"/>
    <c:showDLblsOverMax val="0"/>
  </c:chart>
  <c:spPr bwMode="auto">
    <a:xfrm rot="0">
      <a:off x="1271587" y="2781300"/>
      <a:ext cx="9939337" cy="3940175"/>
    </a:xfrm>
    <a:prstGeom prst="rect">
      <a:avLst/>
    </a:prstGeom>
    <a:noFill/>
    <a:ln>
      <a:solidFill>
        <a:sysClr val="windowText" lastClr="000000"/>
      </a:solidFill>
    </a:ln>
    <a:effectLst/>
  </c:spPr>
  <c:txPr>
    <a:bodyPr/>
    <a:lstStyle/>
    <a:p>
      <a:pPr>
        <a:defRPr/>
      </a:pPr>
      <a:endParaRPr lang="fr-FR"/>
    </a:p>
  </c:txPr>
  <c:externalData r:id="rId1">
    <c:autoUpdate val="1"/>
  </c:externalData>
</c:chartSpace>
</file>

<file path=ppt/charts/chart8.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Chapitre 13 Subventions d'investissement (y compris compte 138)</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'chapitre 13'!$B$1</c:f>
              <c:strCache>
                <c:ptCount val="1"/>
              </c:strCache>
            </c:strRef>
          </c:tx>
          <c:spPr bwMode="auto">
            <a:prstGeom prst="rect">
              <a:avLst/>
            </a:prstGeom>
            <a:solidFill>
              <a:schemeClr val="accent1"/>
            </a:solidFill>
            <a:ln>
              <a:noFill/>
            </a:ln>
            <a:effectLst/>
          </c:spPr>
          <c:invertIfNegative val="0"/>
          <c:dLbls>
            <c:dLblPos val="outEnd"/>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'chapitre 13'!$A$2:$A$7</c:f>
              <c:strCache>
                <c:ptCount val="6"/>
                <c:pt idx="0">
                  <c:v>CA 2021</c:v>
                </c:pt>
                <c:pt idx="1">
                  <c:v>CA 2022</c:v>
                </c:pt>
                <c:pt idx="2">
                  <c:v>CA 2023</c:v>
                </c:pt>
                <c:pt idx="3">
                  <c:v>CA 2024</c:v>
                </c:pt>
                <c:pt idx="4">
                  <c:v>CA 2025</c:v>
                </c:pt>
                <c:pt idx="5">
                  <c:v>BP 2026 dont RAR</c:v>
                </c:pt>
              </c:strCache>
            </c:strRef>
          </c:cat>
          <c:val>
            <c:numRef>
              <c:f>'chapitre 13'!$B$2:$B$7</c:f>
              <c:numCache>
                <c:formatCode>"€"#,##0.00_);[Red]\("€"#,##0.00\)</c:formatCode>
                <c:ptCount val="6"/>
                <c:pt idx="0">
                  <c:v>1268995.38</c:v>
                </c:pt>
                <c:pt idx="1">
                  <c:v>1768825.7</c:v>
                </c:pt>
                <c:pt idx="2">
                  <c:v>547541</c:v>
                </c:pt>
                <c:pt idx="3">
                  <c:v>1117963.39</c:v>
                </c:pt>
                <c:pt idx="4">
                  <c:v>1347849.68</c:v>
                </c:pt>
                <c:pt idx="5">
                  <c:v>1059355.21</c:v>
                </c:pt>
              </c:numCache>
            </c:numRef>
          </c:val>
        </c:ser>
        <c:dLbls>
          <c:showBubbleSize val="0"/>
          <c:showCatName val="0"/>
          <c:showLeaderLines val="0"/>
          <c:showLegendKey val="0"/>
          <c:showPercent val="0"/>
          <c:showSerName val="0"/>
          <c:showVal val="0"/>
        </c:dLbls>
        <c:gapWidth val="219"/>
        <c:overlap val="-27"/>
        <c:axId val="1120975504"/>
        <c:axId val="1253998208"/>
      </c:barChart>
      <c:catAx>
        <c:axId val="1120975504"/>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253998208"/>
        <c:crosses val="autoZero"/>
        <c:auto val="1"/>
        <c:lblAlgn val="ctr"/>
        <c:lblOffset val="100"/>
        <c:noMultiLvlLbl val="0"/>
      </c:catAx>
      <c:valAx>
        <c:axId val="1253998208"/>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0.00\ &quot;€&quot;" sourceLinked="0"/>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20975504"/>
        <c:crosses val="autoZero"/>
        <c:crossBetween val="between"/>
      </c:valAx>
      <c:spPr bwMode="auto">
        <a:prstGeom prst="rect">
          <a:avLst/>
        </a:prstGeom>
        <a:noFill/>
        <a:ln>
          <a:noFill/>
        </a:ln>
        <a:effectLst/>
      </c:spPr>
    </c:plotArea>
    <c:plotVisOnly val="1"/>
    <c:dispBlanksAs val="gap"/>
    <c:showDLblsOverMax val="0"/>
  </c:chart>
  <c:spPr bwMode="auto">
    <a:xfrm rot="0">
      <a:off x="695400" y="3068960"/>
      <a:ext cx="10584804" cy="3528392"/>
    </a:xfrm>
    <a:prstGeom prst="rect">
      <a:avLst/>
    </a:prstGeom>
    <a:noFill/>
    <a:ln>
      <a:solidFill>
        <a:sysClr val="windowText" lastClr="000000"/>
      </a:solidFill>
    </a:ln>
    <a:effectLst/>
  </c:spPr>
  <c:txPr>
    <a:bodyPr/>
    <a:lstStyle/>
    <a:p>
      <a:pPr>
        <a:defRPr/>
      </a:pPr>
      <a:endParaRPr lang="fr-FR"/>
    </a:p>
  </c:txPr>
  <c:externalData r:id="rId1">
    <c:autoUpdate val="1"/>
  </c:externalData>
</c:chartSpace>
</file>

<file path=ppt/charts/chart9.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CHAPITRE 011 - DEPENSES FLUIDES</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FLUIDES!$B$1</c:f>
              <c:strCache>
                <c:ptCount val="1"/>
                <c:pt idx="0">
                  <c:v>60611 - Eau et assainist</c:v>
                </c:pt>
              </c:strCache>
            </c:strRef>
          </c:tx>
          <c:spPr bwMode="auto">
            <a:prstGeom prst="rect">
              <a:avLst/>
            </a:prstGeom>
            <a:solidFill>
              <a:schemeClr val="accent1"/>
            </a:solidFill>
            <a:ln>
              <a:noFill/>
            </a:ln>
            <a:effectLst/>
          </c:spPr>
          <c:invertIfNegative val="0"/>
          <c:cat>
            <c:strRef>
              <c:f>FLUIDES!$A$2:$A$7</c:f>
              <c:strCache>
                <c:ptCount val="6"/>
                <c:pt idx="0">
                  <c:v>2021</c:v>
                </c:pt>
                <c:pt idx="1">
                  <c:v>2022</c:v>
                </c:pt>
                <c:pt idx="2">
                  <c:v>2023</c:v>
                </c:pt>
                <c:pt idx="3">
                  <c:v>2024</c:v>
                </c:pt>
                <c:pt idx="4">
                  <c:v>2025</c:v>
                </c:pt>
                <c:pt idx="5">
                  <c:v>BP 2026</c:v>
                </c:pt>
              </c:strCache>
            </c:strRef>
          </c:cat>
          <c:val>
            <c:numRef>
              <c:f>FLUIDES!$B$2:$B$7</c:f>
              <c:numCache>
                <c:formatCode>_("€"* #,##0.00_);_("€"* \(#,##0.00\);_("€"* "-"??_);_(@_)</c:formatCode>
                <c:ptCount val="6"/>
                <c:pt idx="0">
                  <c:v>139666.61000000002</c:v>
                </c:pt>
                <c:pt idx="1">
                  <c:v>161900</c:v>
                </c:pt>
                <c:pt idx="2">
                  <c:v>182985.53</c:v>
                </c:pt>
                <c:pt idx="3">
                  <c:v>220637.08</c:v>
                </c:pt>
                <c:pt idx="4">
                  <c:v>235682.89</c:v>
                </c:pt>
                <c:pt idx="5">
                  <c:v>278500</c:v>
                </c:pt>
              </c:numCache>
            </c:numRef>
          </c:val>
        </c:ser>
        <c:ser>
          <c:idx val="1"/>
          <c:order val="1"/>
          <c:tx>
            <c:strRef>
              <c:f>FLUIDES!$C$1</c:f>
              <c:strCache>
                <c:ptCount val="1"/>
                <c:pt idx="0">
                  <c:v>60612 Energie-Electricité</c:v>
                </c:pt>
              </c:strCache>
            </c:strRef>
          </c:tx>
          <c:spPr bwMode="auto">
            <a:prstGeom prst="rect">
              <a:avLst/>
            </a:prstGeom>
            <a:solidFill>
              <a:schemeClr val="accent2"/>
            </a:solidFill>
            <a:ln>
              <a:noFill/>
            </a:ln>
            <a:effectLst/>
          </c:spPr>
          <c:invertIfNegative val="0"/>
          <c:cat>
            <c:strRef>
              <c:f>FLUIDES!$A$2:$A$7</c:f>
              <c:strCache>
                <c:ptCount val="6"/>
                <c:pt idx="0">
                  <c:v>2021</c:v>
                </c:pt>
                <c:pt idx="1">
                  <c:v>2022</c:v>
                </c:pt>
                <c:pt idx="2">
                  <c:v>2023</c:v>
                </c:pt>
                <c:pt idx="3">
                  <c:v>2024</c:v>
                </c:pt>
                <c:pt idx="4">
                  <c:v>2025</c:v>
                </c:pt>
                <c:pt idx="5">
                  <c:v>BP 2026</c:v>
                </c:pt>
              </c:strCache>
            </c:strRef>
          </c:cat>
          <c:val>
            <c:numRef>
              <c:f>FLUIDES!$C$2:$C$7</c:f>
              <c:numCache>
                <c:formatCode>_("€"* #,##0.00_);_("€"* \(#,##0.00\);_("€"* "-"??_);_(@_)</c:formatCode>
                <c:ptCount val="6"/>
                <c:pt idx="0">
                  <c:v>633085.41</c:v>
                </c:pt>
                <c:pt idx="1">
                  <c:v>582201.01</c:v>
                </c:pt>
                <c:pt idx="2">
                  <c:v>823652.77</c:v>
                </c:pt>
                <c:pt idx="3">
                  <c:v>680175.06</c:v>
                </c:pt>
                <c:pt idx="4">
                  <c:v>614055.76</c:v>
                </c:pt>
                <c:pt idx="5">
                  <c:v>662300</c:v>
                </c:pt>
              </c:numCache>
            </c:numRef>
          </c:val>
        </c:ser>
        <c:ser>
          <c:idx val="2"/>
          <c:order val="2"/>
          <c:tx>
            <c:strRef>
              <c:f>FLUIDES!$D$1</c:f>
              <c:strCache>
                <c:ptCount val="1"/>
                <c:pt idx="0">
                  <c:v>60621 - Combustibles</c:v>
                </c:pt>
              </c:strCache>
            </c:strRef>
          </c:tx>
          <c:spPr bwMode="auto">
            <a:prstGeom prst="rect">
              <a:avLst/>
            </a:prstGeom>
            <a:solidFill>
              <a:schemeClr val="accent3"/>
            </a:solidFill>
            <a:ln>
              <a:noFill/>
            </a:ln>
            <a:effectLst/>
          </c:spPr>
          <c:invertIfNegative val="0"/>
          <c:cat>
            <c:strRef>
              <c:f>FLUIDES!$A$2:$A$7</c:f>
              <c:strCache>
                <c:ptCount val="6"/>
                <c:pt idx="0">
                  <c:v>2021</c:v>
                </c:pt>
                <c:pt idx="1">
                  <c:v>2022</c:v>
                </c:pt>
                <c:pt idx="2">
                  <c:v>2023</c:v>
                </c:pt>
                <c:pt idx="3">
                  <c:v>2024</c:v>
                </c:pt>
                <c:pt idx="4">
                  <c:v>2025</c:v>
                </c:pt>
                <c:pt idx="5">
                  <c:v>BP 2026</c:v>
                </c:pt>
              </c:strCache>
            </c:strRef>
          </c:cat>
          <c:val>
            <c:numRef>
              <c:f>FLUIDES!$D$2:$D$7</c:f>
              <c:numCache>
                <c:formatCode>_("€"* #,##0.00_);_("€"* \(#,##0.00\);_("€"* "-"??_);_(@_)</c:formatCode>
                <c:ptCount val="6"/>
                <c:pt idx="0">
                  <c:v>348248.52</c:v>
                </c:pt>
                <c:pt idx="1">
                  <c:v>554314.52</c:v>
                </c:pt>
                <c:pt idx="2">
                  <c:v>892659.79</c:v>
                </c:pt>
                <c:pt idx="3">
                  <c:v>756528.31</c:v>
                </c:pt>
                <c:pt idx="4">
                  <c:v>750592.81</c:v>
                </c:pt>
                <c:pt idx="5">
                  <c:v>765000</c:v>
                </c:pt>
              </c:numCache>
            </c:numRef>
          </c:val>
        </c:ser>
        <c:ser>
          <c:idx val="3"/>
          <c:order val="3"/>
          <c:tx>
            <c:strRef>
              <c:f>FLUIDES!$E$1</c:f>
              <c:strCache>
                <c:ptCount val="1"/>
                <c:pt idx="0">
                  <c:v>60622 - Carburants</c:v>
                </c:pt>
              </c:strCache>
            </c:strRef>
          </c:tx>
          <c:spPr bwMode="auto">
            <a:prstGeom prst="rect">
              <a:avLst/>
            </a:prstGeom>
            <a:solidFill>
              <a:schemeClr val="accent4"/>
            </a:solidFill>
            <a:ln>
              <a:noFill/>
            </a:ln>
            <a:effectLst/>
          </c:spPr>
          <c:invertIfNegative val="0"/>
          <c:cat>
            <c:strRef>
              <c:f>FLUIDES!$A$2:$A$7</c:f>
              <c:strCache>
                <c:ptCount val="6"/>
                <c:pt idx="0">
                  <c:v>2021</c:v>
                </c:pt>
                <c:pt idx="1">
                  <c:v>2022</c:v>
                </c:pt>
                <c:pt idx="2">
                  <c:v>2023</c:v>
                </c:pt>
                <c:pt idx="3">
                  <c:v>2024</c:v>
                </c:pt>
                <c:pt idx="4">
                  <c:v>2025</c:v>
                </c:pt>
                <c:pt idx="5">
                  <c:v>BP 2026</c:v>
                </c:pt>
              </c:strCache>
            </c:strRef>
          </c:cat>
          <c:val>
            <c:numRef>
              <c:f>FLUIDES!$E$2:$E$7</c:f>
              <c:numCache>
                <c:formatCode>_("€"* #,##0.00_);_("€"* \(#,##0.00\);_("€"* "-"??_);_(@_)</c:formatCode>
                <c:ptCount val="6"/>
                <c:pt idx="0">
                  <c:v>90481.98000000001</c:v>
                </c:pt>
                <c:pt idx="1">
                  <c:v>96265.72</c:v>
                </c:pt>
                <c:pt idx="2">
                  <c:v>86871.23</c:v>
                </c:pt>
                <c:pt idx="3">
                  <c:v>73723.4</c:v>
                </c:pt>
                <c:pt idx="4">
                  <c:v>64804.04</c:v>
                </c:pt>
                <c:pt idx="5">
                  <c:v>82000</c:v>
                </c:pt>
              </c:numCache>
            </c:numRef>
          </c:val>
        </c:ser>
        <c:dLbls>
          <c:showBubbleSize val="0"/>
          <c:showCatName val="0"/>
          <c:showLeaderLines val="0"/>
          <c:showLegendKey val="0"/>
          <c:showPercent val="0"/>
          <c:showSerName val="0"/>
          <c:showVal val="0"/>
        </c:dLbls>
        <c:gapWidth val="219"/>
        <c:overlap val="-27"/>
        <c:axId val="2093369615"/>
        <c:axId val="1678478063"/>
      </c:barChart>
      <c:catAx>
        <c:axId val="2093369615"/>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678478063"/>
        <c:crosses val="autoZero"/>
        <c:auto val="1"/>
        <c:lblAlgn val="ctr"/>
        <c:lblOffset val="100"/>
        <c:noMultiLvlLbl val="0"/>
      </c:catAx>
      <c:valAx>
        <c:axId val="1678478063"/>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2093369615"/>
        <c:crosses val="autoZero"/>
        <c:crossBetween val="between"/>
      </c:valAx>
      <c:spPr bwMode="auto">
        <a:prstGeom prst="rect">
          <a:avLst/>
        </a:prstGeom>
        <a:noFill/>
        <a:ln>
          <a:noFill/>
        </a:ln>
        <a:effectLst/>
      </c:spPr>
    </c:plotArea>
    <c:legend>
      <c:legendPos val="b"/>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legend>
    <c:plotVisOnly val="1"/>
    <c:dispBlanksAs val="gap"/>
    <c:showDLblsOverMax val="0"/>
  </c:chart>
  <c:spPr bwMode="auto">
    <a:xfrm rot="0">
      <a:off x="192351" y="1518341"/>
      <a:ext cx="5800725" cy="3404480"/>
    </a:xfrm>
    <a:prstGeom prst="rect">
      <a:avLst/>
    </a:prstGeom>
    <a:solidFill>
      <a:schemeClr val="bg1"/>
    </a:solidFill>
    <a:ln w="9525" cap="flat" cmpd="sng" algn="ctr">
      <a:solidFill>
        <a:sysClr val="windowText" lastClr="000000"/>
      </a:solidFill>
      <a:round/>
    </a:ln>
    <a:effectLst/>
  </c:spPr>
  <c:txPr>
    <a:bodyPr/>
    <a:lstStyle/>
    <a:p>
      <a:pPr>
        <a:defRPr/>
      </a:pPr>
      <a:endParaRPr lang="fr-FR"/>
    </a:p>
  </c:txPr>
  <c:externalData r:id="rId1">
    <c:autoUpdate val="1"/>
  </c:externalData>
</c:chartSpace>
</file>

<file path=ppt/charts/chart10.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a:solidFill>
                  <a:schemeClr val="tx1">
                    <a:lumMod val="65000"/>
                    <a:lumOff val="35000"/>
                  </a:schemeClr>
                </a:solidFill>
                <a:latin typeface="+mn-lt"/>
                <a:ea typeface="+mn-ea"/>
                <a:cs typeface="+mn-cs"/>
              </a:defRPr>
            </a:pPr>
            <a:r>
              <a:rPr lang="en-US" b="1"/>
              <a:t>Compte 60623 - Dépenses d'alimentation (Restauration scolaire)</a:t>
            </a:r>
            <a:endParaRPr/>
          </a:p>
        </c:rich>
      </c:tx>
      <c:layout/>
      <c:overlay val="0"/>
      <c:spPr bwMode="auto">
        <a:prstGeom prst="rect">
          <a:avLst/>
        </a:prstGeom>
        <a:noFill/>
        <a:ln>
          <a:noFill/>
        </a:ln>
        <a:effectLst/>
      </c:spPr>
      <c:txPr>
        <a:bodyPr rot="0" spcFirstLastPara="1" vertOverflow="ellipsis" vert="horz" wrap="square" anchor="ctr" anchorCtr="1"/>
        <a:lstStyle/>
        <a:p>
          <a:pPr>
            <a:defRPr sz="1600" b="1" i="0" u="none" strike="noStrike">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bwMode="auto">
            <a:prstGeom prst="rect">
              <a:avLst/>
            </a:prstGeom>
            <a:gradFill>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Pos val="outEnd"/>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strRef>
              <c:f>'60623'!$A$1:$A$6</c:f>
              <c:strCache>
                <c:ptCount val="6"/>
                <c:pt idx="0">
                  <c:v>2021</c:v>
                </c:pt>
                <c:pt idx="1">
                  <c:v>2022</c:v>
                </c:pt>
                <c:pt idx="2">
                  <c:v>2023</c:v>
                </c:pt>
                <c:pt idx="3">
                  <c:v>2024</c:v>
                </c:pt>
                <c:pt idx="4">
                  <c:v>2025</c:v>
                </c:pt>
                <c:pt idx="5">
                  <c:v>BP 2026</c:v>
                </c:pt>
              </c:strCache>
            </c:strRef>
          </c:cat>
          <c:val>
            <c:numRef>
              <c:f>'60623'!$B$1:$B$6</c:f>
              <c:numCache>
                <c:formatCode>_("€"* #,##0.00_);_("€"* \(#,##0.00\);_("€"* "-"??_);_(@_)</c:formatCode>
                <c:ptCount val="6"/>
                <c:pt idx="0">
                  <c:v>124538</c:v>
                </c:pt>
                <c:pt idx="1">
                  <c:v>139950</c:v>
                </c:pt>
                <c:pt idx="2">
                  <c:v>154478</c:v>
                </c:pt>
                <c:pt idx="3">
                  <c:v>160298.00000000003</c:v>
                </c:pt>
                <c:pt idx="4">
                  <c:v>172638.00000000003</c:v>
                </c:pt>
                <c:pt idx="5">
                  <c:v>195000</c:v>
                </c:pt>
              </c:numCache>
            </c:numRef>
          </c:val>
        </c:ser>
        <c:dLbls>
          <c:dLblPos val="outEnd"/>
          <c:showBubbleSize val="0"/>
          <c:showCatName val="0"/>
          <c:showLeaderLines val="0"/>
          <c:showLegendKey val="0"/>
          <c:showPercent val="0"/>
          <c:showSerName val="0"/>
          <c:showVal val="1"/>
        </c:dLbls>
        <c:gapWidth val="100"/>
        <c:overlap val="-24"/>
        <c:axId val="2096519311"/>
        <c:axId val="2096442351"/>
      </c:barChart>
      <c:catAx>
        <c:axId val="2096519311"/>
        <c:scaling>
          <c:orientation val="minMax"/>
        </c:scaling>
        <c:delete val="0"/>
        <c:axPos val="b"/>
        <c:numFmt formatCode="General" sourceLinked="1"/>
        <c:majorTickMark val="none"/>
        <c:minorTickMark val="none"/>
        <c:tickLblPos val="nextTo"/>
        <c:spPr bwMode="auto">
          <a:prstGeom prst="rect">
            <a:avLst/>
          </a:prstGeom>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2096442351"/>
        <c:crosses val="autoZero"/>
        <c:auto val="1"/>
        <c:lblAlgn val="ctr"/>
        <c:lblOffset val="100"/>
        <c:noMultiLvlLbl val="0"/>
      </c:catAx>
      <c:valAx>
        <c:axId val="2096442351"/>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2096519311"/>
        <c:crosses val="autoZero"/>
        <c:crossBetween val="between"/>
      </c:valAx>
      <c:spPr bwMode="auto">
        <a:prstGeom prst="rect">
          <a:avLst/>
        </a:prstGeom>
        <a:noFill/>
        <a:ln>
          <a:noFill/>
        </a:ln>
        <a:effectLst/>
      </c:spPr>
    </c:plotArea>
    <c:plotVisOnly val="1"/>
    <c:dispBlanksAs val="gap"/>
    <c:showDLblsOverMax val="0"/>
  </c:chart>
  <c:spPr bwMode="auto">
    <a:xfrm rot="0">
      <a:off x="6095999" y="1518341"/>
      <a:ext cx="5629275" cy="3404480"/>
    </a:xfrm>
    <a:prstGeom prst="rect">
      <a:avLst/>
    </a:prstGeom>
    <a:solidFill>
      <a:schemeClr val="bg1"/>
    </a:solidFill>
    <a:ln w="9525" cap="flat" cmpd="sng" algn="ctr">
      <a:solidFill>
        <a:sysClr val="windowText" lastClr="000000"/>
      </a:solidFill>
      <a:round/>
    </a:ln>
    <a:effectLst/>
  </c:spPr>
  <c:txPr>
    <a:bodyPr/>
    <a:lstStyle/>
    <a:p>
      <a:pPr>
        <a:defRPr/>
      </a:pPr>
      <a:endParaRPr lang="fr-FR"/>
    </a:p>
  </c:txPr>
  <c:externalData r:id="rId1">
    <c:autoUpdate val="1"/>
  </c:externalData>
</c:chartSpace>
</file>

<file path=ppt/charts/chart11.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b="1" i="0" u="none" strike="noStrike">
                <a:solidFill>
                  <a:schemeClr val="dk1">
                    <a:lumMod val="65000"/>
                    <a:lumOff val="35000"/>
                  </a:schemeClr>
                </a:solidFill>
                <a:latin typeface="+mn-lt"/>
                <a:ea typeface="+mn-ea"/>
                <a:cs typeface="+mn-cs"/>
              </a:defRPr>
            </a:pPr>
            <a:r>
              <a:rPr lang="en-US" b="1"/>
              <a:t>% des RH - chapitre 012 / Charges de gestion</a:t>
            </a:r>
            <a:endParaRPr/>
          </a:p>
        </c:rich>
      </c:tx>
      <c:layout/>
      <c:overlay val="0"/>
      <c:spPr bwMode="auto">
        <a:prstGeom prst="rect">
          <a:avLst/>
        </a:prstGeom>
        <a:noFill/>
        <a:ln>
          <a:noFill/>
        </a:ln>
        <a:effectLst/>
      </c:spPr>
      <c:txPr>
        <a:bodyPr rot="0" spcFirstLastPara="1" vertOverflow="ellipsis" vert="horz" wrap="square" anchor="ctr" anchorCtr="1"/>
        <a:lstStyle/>
        <a:p>
          <a:pPr>
            <a:defRPr b="1" i="0" u="none" strike="noStrike">
              <a:solidFill>
                <a:schemeClr val="dk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bwMode="auto">
            <a:prstGeom prst="rect">
              <a:avLst/>
            </a:prstGeom>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dLblPos val="inEnd"/>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1000" b="1" i="0" u="none" strike="noStrike">
                    <a:solidFill>
                      <a:schemeClr val="lt1"/>
                    </a:solidFill>
                    <a:latin typeface="+mn-lt"/>
                    <a:ea typeface="+mn-ea"/>
                    <a:cs typeface="+mn-cs"/>
                  </a:defRPr>
                </a:pPr>
                <a:endParaRPr lang="fr-FR"/>
              </a:p>
            </c:txPr>
          </c:dLbls>
          <c:cat>
            <c:strRef>
              <c:f>'CHAP 012 (2)'!$A$2:$A$8</c:f>
              <c:strCache>
                <c:ptCount val="7"/>
                <c:pt idx="0">
                  <c:v>2020</c:v>
                </c:pt>
                <c:pt idx="1">
                  <c:v>2021</c:v>
                </c:pt>
                <c:pt idx="2">
                  <c:v>2022</c:v>
                </c:pt>
                <c:pt idx="3">
                  <c:v>2023</c:v>
                </c:pt>
                <c:pt idx="4">
                  <c:v>2024</c:v>
                </c:pt>
                <c:pt idx="5">
                  <c:v>2025</c:v>
                </c:pt>
                <c:pt idx="6">
                  <c:v>BP 2026</c:v>
                </c:pt>
              </c:strCache>
            </c:strRef>
          </c:cat>
          <c:val>
            <c:numRef>
              <c:f>'CHAP 012 (2)'!$D$2:$D$8</c:f>
              <c:numCache>
                <c:formatCode>0.00%</c:formatCode>
                <c:ptCount val="7"/>
                <c:pt idx="0">
                  <c:v>0.5562563199075796</c:v>
                </c:pt>
                <c:pt idx="1">
                  <c:v>0.5537580451320444</c:v>
                </c:pt>
                <c:pt idx="2">
                  <c:v>0.5656472926301169</c:v>
                </c:pt>
                <c:pt idx="3">
                  <c:v>0.570875960130101</c:v>
                </c:pt>
                <c:pt idx="4">
                  <c:v>0.566757827498793</c:v>
                </c:pt>
                <c:pt idx="5">
                  <c:v>0.5592224242673737</c:v>
                </c:pt>
                <c:pt idx="6">
                  <c:v>0.5670611227206515</c:v>
                </c:pt>
              </c:numCache>
            </c:numRef>
          </c:val>
        </c:ser>
        <c:dLbls>
          <c:dLblPos val="inEnd"/>
          <c:showBubbleSize val="0"/>
          <c:showCatName val="0"/>
          <c:showLeaderLines val="0"/>
          <c:showLegendKey val="0"/>
          <c:showPercent val="0"/>
          <c:showSerName val="0"/>
          <c:showVal val="1"/>
        </c:dLbls>
        <c:gapWidth val="41"/>
        <c:axId val="12714079"/>
        <c:axId val="3452623"/>
      </c:barChart>
      <c:catAx>
        <c:axId val="12714079"/>
        <c:scaling>
          <c:orientation val="minMax"/>
        </c:scaling>
        <c:delete val="0"/>
        <c:axPos val="b"/>
        <c:numFmt formatCode="General"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dk1">
                    <a:lumMod val="65000"/>
                    <a:lumOff val="35000"/>
                  </a:schemeClr>
                </a:solidFill>
                <a:latin typeface="+mn-lt"/>
                <a:ea typeface="+mn-ea"/>
                <a:cs typeface="+mn-cs"/>
              </a:defRPr>
            </a:pPr>
            <a:endParaRPr lang="fr-FR"/>
          </a:p>
        </c:txPr>
        <c:crossAx val="3452623"/>
        <c:crosses val="autoZero"/>
        <c:auto val="1"/>
        <c:lblAlgn val="ctr"/>
        <c:lblOffset val="100"/>
        <c:noMultiLvlLbl val="0"/>
      </c:catAx>
      <c:valAx>
        <c:axId val="3452623"/>
        <c:scaling>
          <c:orientation val="minMax"/>
        </c:scaling>
        <c:delete val="1"/>
        <c:axPos val="l"/>
        <c:numFmt formatCode="0.00%" sourceLinked="1"/>
        <c:majorTickMark val="none"/>
        <c:minorTickMark val="none"/>
        <c:tickLblPos val="nextTo"/>
        <c:crossAx val="12714079"/>
        <c:crosses val="autoZero"/>
        <c:crossBetween val="between"/>
      </c:valAx>
      <c:spPr bwMode="auto">
        <a:prstGeom prst="rect">
          <a:avLst/>
        </a:prstGeom>
        <a:noFill/>
        <a:ln>
          <a:noFill/>
        </a:ln>
        <a:effectLst/>
      </c:spPr>
    </c:plotArea>
    <c:plotVisOnly val="1"/>
    <c:dispBlanksAs val="gap"/>
    <c:showDLblsOverMax val="0"/>
  </c:chart>
  <c:spPr bwMode="auto">
    <a:xfrm rot="0">
      <a:off x="838200" y="1825625"/>
      <a:ext cx="10515600" cy="4351338"/>
    </a:xfrm>
    <a:prstGeom prst="rect">
      <a:avLst/>
    </a:prstGeom>
    <a:gradFill>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a:effectLst/>
  </c:spPr>
  <c:txPr>
    <a:bodyPr/>
    <a:lstStyle/>
    <a:p>
      <a:pPr>
        <a:defRPr/>
      </a:pPr>
      <a:endParaRPr lang="fr-FR"/>
    </a:p>
  </c:txPr>
  <c:externalData r:id="rId1">
    <c:autoUpdate val="1"/>
  </c:externalData>
</c:chartSpace>
</file>

<file path=ppt/charts/chart12.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Evolution des charges de gestion courante</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'CHAP 65'!$B$1</c:f>
              <c:strCache>
                <c:ptCount val="1"/>
                <c:pt idx="0">
                  <c:v>Chapitre 65</c:v>
                </c:pt>
              </c:strCache>
            </c:strRef>
          </c:tx>
          <c:spPr bwMode="auto">
            <a:prstGeom prst="rect">
              <a:avLst/>
            </a:prstGeom>
            <a:solidFill>
              <a:schemeClr val="accent1"/>
            </a:solidFill>
            <a:ln>
              <a:noFill/>
            </a:ln>
            <a:effectLst/>
          </c:spPr>
          <c:invertIfNegative val="0"/>
          <c:dLbls>
            <c:delete val="1"/>
          </c:dLbls>
          <c:cat>
            <c:strRef>
              <c:f>'CHAP 65'!$A$2:$A$8</c:f>
              <c:strCache>
                <c:ptCount val="7"/>
                <c:pt idx="0">
                  <c:v>2020</c:v>
                </c:pt>
                <c:pt idx="1">
                  <c:v>2021</c:v>
                </c:pt>
                <c:pt idx="2">
                  <c:v>2022</c:v>
                </c:pt>
                <c:pt idx="3">
                  <c:v>2023</c:v>
                </c:pt>
                <c:pt idx="4">
                  <c:v>2024</c:v>
                </c:pt>
                <c:pt idx="5">
                  <c:v>2025</c:v>
                </c:pt>
                <c:pt idx="6">
                  <c:v>BP 2026</c:v>
                </c:pt>
              </c:strCache>
            </c:strRef>
          </c:cat>
          <c:val>
            <c:numRef>
              <c:f>'CHAP 65'!$B$2:$B$8</c:f>
              <c:numCache>
                <c:formatCode>_("€"* #,##0.00_);_("€"* \(#,##0.00\);_("€"* "-"??_);_(@_)</c:formatCode>
                <c:ptCount val="7"/>
                <c:pt idx="0">
                  <c:v>2934492.11</c:v>
                </c:pt>
                <c:pt idx="1">
                  <c:v>3064157.59</c:v>
                </c:pt>
                <c:pt idx="2">
                  <c:v>3008137.19</c:v>
                </c:pt>
                <c:pt idx="3">
                  <c:v>2910658.67</c:v>
                </c:pt>
                <c:pt idx="4">
                  <c:v>3041422.98</c:v>
                </c:pt>
                <c:pt idx="5">
                  <c:v>3145402.8</c:v>
                </c:pt>
                <c:pt idx="6">
                  <c:v>2904190</c:v>
                </c:pt>
              </c:numCache>
            </c:numRef>
          </c:val>
        </c:ser>
        <c:ser>
          <c:idx val="1"/>
          <c:order val="1"/>
          <c:tx>
            <c:strRef>
              <c:f>'CHAP 65'!$C$1</c:f>
              <c:strCache>
                <c:ptCount val="1"/>
                <c:pt idx="0">
                  <c:v>Subventions aux Associations</c:v>
                </c:pt>
              </c:strCache>
            </c:strRef>
          </c:tx>
          <c:spPr bwMode="auto">
            <a:prstGeom prst="rect">
              <a:avLst/>
            </a:prstGeom>
            <a:solidFill>
              <a:schemeClr val="accent2"/>
            </a:solidFill>
            <a:ln>
              <a:noFill/>
            </a:ln>
            <a:effectLst/>
          </c:spPr>
          <c:invertIfNegative val="0"/>
          <c:dLbls>
            <c:delete val="1"/>
          </c:dLbls>
          <c:cat>
            <c:strRef>
              <c:f>'CHAP 65'!$A$2:$A$8</c:f>
              <c:strCache>
                <c:ptCount val="7"/>
                <c:pt idx="0">
                  <c:v>2020</c:v>
                </c:pt>
                <c:pt idx="1">
                  <c:v>2021</c:v>
                </c:pt>
                <c:pt idx="2">
                  <c:v>2022</c:v>
                </c:pt>
                <c:pt idx="3">
                  <c:v>2023</c:v>
                </c:pt>
                <c:pt idx="4">
                  <c:v>2024</c:v>
                </c:pt>
                <c:pt idx="5">
                  <c:v>2025</c:v>
                </c:pt>
                <c:pt idx="6">
                  <c:v>BP 2026</c:v>
                </c:pt>
              </c:strCache>
            </c:strRef>
          </c:cat>
          <c:val>
            <c:numRef>
              <c:f>'CHAP 65'!$C$2:$C$8</c:f>
              <c:numCache>
                <c:formatCode>_("€"* #,##0.00_);_("€"* \(#,##0.00\);_("€"* "-"??_);_(@_)</c:formatCode>
                <c:ptCount val="7"/>
                <c:pt idx="0">
                  <c:v>1313876.3</c:v>
                </c:pt>
                <c:pt idx="1">
                  <c:v>1469386.87</c:v>
                </c:pt>
                <c:pt idx="2">
                  <c:v>1359319.66</c:v>
                </c:pt>
                <c:pt idx="3">
                  <c:v>1300877.06</c:v>
                </c:pt>
                <c:pt idx="4">
                  <c:v>1351081</c:v>
                </c:pt>
                <c:pt idx="5">
                  <c:v>1274877.89</c:v>
                </c:pt>
                <c:pt idx="6">
                  <c:v>1313250</c:v>
                </c:pt>
              </c:numCache>
            </c:numRef>
          </c:val>
        </c:ser>
        <c:ser>
          <c:idx val="2"/>
          <c:order val="2"/>
          <c:tx>
            <c:strRef>
              <c:f>'CHAP 65'!$D$1</c:f>
              <c:strCache>
                <c:ptCount val="1"/>
                <c:pt idx="0">
                  <c:v>Subvention CCAS</c:v>
                </c:pt>
              </c:strCache>
            </c:strRef>
          </c:tx>
          <c:spPr bwMode="auto">
            <a:prstGeom prst="rect">
              <a:avLst/>
            </a:prstGeom>
            <a:solidFill>
              <a:schemeClr val="accent3"/>
            </a:solidFill>
            <a:ln>
              <a:noFill/>
            </a:ln>
            <a:effectLst/>
          </c:spPr>
          <c:invertIfNegative val="0"/>
          <c:dLbls>
            <c:delete val="1"/>
          </c:dLbls>
          <c:cat>
            <c:strRef>
              <c:f>'CHAP 65'!$A$2:$A$8</c:f>
              <c:strCache>
                <c:ptCount val="7"/>
                <c:pt idx="0">
                  <c:v>2020</c:v>
                </c:pt>
                <c:pt idx="1">
                  <c:v>2021</c:v>
                </c:pt>
                <c:pt idx="2">
                  <c:v>2022</c:v>
                </c:pt>
                <c:pt idx="3">
                  <c:v>2023</c:v>
                </c:pt>
                <c:pt idx="4">
                  <c:v>2024</c:v>
                </c:pt>
                <c:pt idx="5">
                  <c:v>2025</c:v>
                </c:pt>
                <c:pt idx="6">
                  <c:v>BP 2026</c:v>
                </c:pt>
              </c:strCache>
            </c:strRef>
          </c:cat>
          <c:val>
            <c:numRef>
              <c:f>'CHAP 65'!$D$2:$D$8</c:f>
              <c:numCache>
                <c:formatCode>_("€"* #,##0.00_);_("€"* \(#,##0.00\);_("€"* "-"??_);_(@_)</c:formatCode>
                <c:ptCount val="7"/>
                <c:pt idx="0">
                  <c:v>1366000</c:v>
                </c:pt>
                <c:pt idx="1">
                  <c:v>1331000</c:v>
                </c:pt>
                <c:pt idx="2">
                  <c:v>1331000</c:v>
                </c:pt>
                <c:pt idx="3">
                  <c:v>1331000</c:v>
                </c:pt>
                <c:pt idx="4">
                  <c:v>1160000</c:v>
                </c:pt>
                <c:pt idx="5">
                  <c:v>1450000</c:v>
                </c:pt>
                <c:pt idx="6">
                  <c:v>1120000</c:v>
                </c:pt>
              </c:numCache>
            </c:numRef>
          </c:val>
        </c:ser>
        <c:dLbls>
          <c:dLblPos val="inEnd"/>
          <c:showBubbleSize val="0"/>
          <c:showCatName val="0"/>
          <c:showLeaderLines val="0"/>
          <c:showLegendKey val="0"/>
          <c:showPercent val="0"/>
          <c:showSerName val="0"/>
          <c:showVal val="1"/>
        </c:dLbls>
        <c:gapWidth val="219"/>
        <c:overlap val="-27"/>
        <c:axId val="1813428287"/>
        <c:axId val="11713327"/>
      </c:barChart>
      <c:catAx>
        <c:axId val="1813428287"/>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713327"/>
        <c:crosses val="autoZero"/>
        <c:auto val="1"/>
        <c:lblAlgn val="ctr"/>
        <c:lblOffset val="100"/>
        <c:noMultiLvlLbl val="0"/>
      </c:catAx>
      <c:valAx>
        <c:axId val="11713327"/>
        <c:scaling>
          <c:orientation val="minMax"/>
        </c:scaling>
        <c:delete val="0"/>
        <c:axPos val="l"/>
        <c:majorGridlines>
          <c:spPr bwMode="auto">
            <a:prstGeom prst="rect">
              <a:avLst/>
            </a:prstGeom>
            <a:ln w="9525" cap="flat" cmpd="sng" algn="ctr">
              <a:solidFill>
                <a:srgbClr val="E7E6E6"/>
              </a:solidFill>
              <a:round/>
            </a:ln>
            <a:effectLst/>
          </c:spPr>
        </c:majorGridlines>
        <c:numFmt formatCode="_(&quot;€&quot;* #,##0.00_);_(&quot;€&quot;* \(#,##0.00\);_(&quot;€&quot;* &quot;-&quot;??_);_(@_)"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813428287"/>
        <c:crosses val="autoZero"/>
        <c:crossBetween val="between"/>
      </c:valAx>
      <c:spPr bwMode="auto">
        <a:prstGeom prst="rect">
          <a:avLst/>
        </a:prstGeom>
        <a:noFill/>
        <a:ln>
          <a:noFill/>
        </a:ln>
        <a:effectLst/>
      </c:spPr>
    </c:plotArea>
    <c:legend>
      <c:legendPos val="b"/>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legend>
    <c:plotVisOnly val="1"/>
    <c:dispBlanksAs val="gap"/>
    <c:showDLblsOverMax val="0"/>
  </c:chart>
  <c:spPr bwMode="auto">
    <a:xfrm rot="0">
      <a:off x="838200" y="1825625"/>
      <a:ext cx="5401816" cy="2467471"/>
    </a:xfrm>
    <a:prstGeom prst="rect">
      <a:avLst/>
    </a:prstGeom>
    <a:noFill/>
    <a:ln>
      <a:solidFill>
        <a:sysClr val="windowText" lastClr="000000"/>
      </a:solidFill>
    </a:ln>
    <a:effectLst/>
  </c:spPr>
  <c:txPr>
    <a:bodyPr/>
    <a:lstStyle/>
    <a:p>
      <a:pPr>
        <a:defRPr/>
      </a:pPr>
      <a:endParaRPr lang="fr-FR"/>
    </a:p>
  </c:txPr>
  <c:externalData r:id="rId1">
    <c:autoUpdate val="1"/>
  </c:externalData>
</c:chartSpace>
</file>

<file path=ppt/charts/chart13.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RESULTAT DE FONCTIONNEMENT</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014590"/>
          <c:y val="0.196390"/>
          <c:w val="0.973240"/>
          <c:h val="0.652670"/>
        </c:manualLayout>
      </c:layout>
      <c:barChart>
        <c:barDir val="col"/>
        <c:grouping val="clustered"/>
        <c:varyColors val="0"/>
        <c:ser>
          <c:idx val="0"/>
          <c:order val="0"/>
          <c:spPr bwMode="auto">
            <a:prstGeom prst="rect">
              <a:avLst/>
            </a:prstGeom>
            <a:pattFill prst="narHorz">
              <a:fgClr>
                <a:srgbClr val="4472C4"/>
              </a:fgClr>
              <a:bgClr>
                <a:sysClr val="window" lastClr="ffffff"/>
              </a:bgClr>
            </a:pattFill>
            <a:ln>
              <a:noFill/>
            </a:ln>
            <a:effectLst/>
          </c:spPr>
          <c:invertIfNegative val="0"/>
          <c:dLbls>
            <c:dLbl>
              <c:idx val="5"/>
              <c:dLblPos val="outEnd"/>
              <c:layout>
                <c:manualLayout>
                  <c:x val="-0.000900"/>
                  <c:y val="0.000000"/>
                </c:manualLayout>
              </c:layout>
              <c:numFmt formatCode="_(&quot;€&quot;* #,##0.00_);_(&quot;€&quot;* \(#,##0.00\);_(&quot;€&quot;* &quot;-&quot;??_);_(@_)" sourceLinked="0"/>
              <c:showBubbleSize val="0"/>
              <c:showCatName val="0"/>
              <c:showLegendKey val="0"/>
              <c:showPercent val="0"/>
              <c:showSerName val="0"/>
              <c:showVal val="1"/>
              <c:spPr bwMode="auto">
                <a:prstGeom prst="rect">
                  <a:avLst/>
                </a:prstGeom>
                <a:noFill/>
                <a:ln w="0">
                  <a:noFill/>
                </a:ln>
              </c:spPr>
              <c:txPr>
                <a:bodyPr rot="0" spcFirstLastPara="1" vertOverflow="ellipsis" vert="horz" wrap="square" lIns="38099" tIns="19049" rIns="38099" bIns="19049"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0"/>
              <c:dLblPos val="outEnd"/>
              <c:layout>
                <c:manualLayout>
                  <c:x val="-0.001800"/>
                  <c:y val="0.000000"/>
                </c:manualLayout>
              </c:layout>
              <c:numFmt formatCode="_(&quot;€&quot;* #,##0.00_);_(&quot;€&quot;* \(#,##0.00\);_(&quot;€&quot;* &quot;-&quot;??_);_(@_)" sourceLinked="0"/>
              <c:showBubbleSize val="0"/>
              <c:showCatName val="0"/>
              <c:showLegendKey val="0"/>
              <c:showPercent val="0"/>
              <c:showSerName val="0"/>
              <c:showVal val="1"/>
              <c:spPr bwMode="auto">
                <a:prstGeom prst="rect">
                  <a:avLst/>
                </a:prstGeom>
                <a:noFill/>
                <a:ln w="0">
                  <a:noFill/>
                </a:ln>
              </c:spPr>
              <c:txPr>
                <a:bodyPr rot="0" spcFirstLastPara="1" vertOverflow="ellipsis" vert="horz" wrap="square" lIns="38099" tIns="19049" rIns="38099" bIns="19049"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numFmt formatCode="_(&quot;€&quot;* #,##0.00_);_(&quot;€&quot;* \(#,##0.00\);_(&quot;€&quot;* &quot;-&quot;??_);_(@_)"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099" tIns="19049" rIns="38099" bIns="19049"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numRef>
              <c:f>'RESULTAT FONCTIONNEMENT'!$A$2:$A$7</c:f>
              <c:numCache>
                <c:formatCode>General</c:formatCode>
                <c:ptCount val="6"/>
                <c:pt idx="0">
                  <c:v>2020</c:v>
                </c:pt>
                <c:pt idx="1">
                  <c:v>2021</c:v>
                </c:pt>
                <c:pt idx="2">
                  <c:v>2022</c:v>
                </c:pt>
                <c:pt idx="3">
                  <c:v>2023</c:v>
                </c:pt>
                <c:pt idx="4">
                  <c:v>2024</c:v>
                </c:pt>
                <c:pt idx="5">
                  <c:v>2025</c:v>
                </c:pt>
              </c:numCache>
            </c:numRef>
          </c:cat>
          <c:val>
            <c:numRef>
              <c:f>'RESULTAT FONCTIONNEMENT'!$B$2:$B$7</c:f>
              <c:numCache>
                <c:formatCode>_-* #,##0.00\ "€"_-;\-* #,##0.00\ "€"_-;_-* "-"??\ "€"_-;_-@_-</c:formatCode>
                <c:ptCount val="6"/>
                <c:pt idx="0">
                  <c:v>3489812.19</c:v>
                </c:pt>
                <c:pt idx="1">
                  <c:v>2702505.83</c:v>
                </c:pt>
                <c:pt idx="2">
                  <c:v>2904827.47</c:v>
                </c:pt>
                <c:pt idx="3">
                  <c:v>1723151.28</c:v>
                </c:pt>
                <c:pt idx="4">
                  <c:v>3688748.59</c:v>
                </c:pt>
                <c:pt idx="5">
                  <c:v>1963389.34</c:v>
                </c:pt>
              </c:numCache>
            </c:numRef>
          </c:val>
        </c:ser>
        <c:dLbls>
          <c:showBubbleSize val="0"/>
          <c:showCatName val="0"/>
          <c:showLeaderLines val="0"/>
          <c:showLegendKey val="0"/>
          <c:showPercent val="0"/>
          <c:showSerName val="0"/>
          <c:showVal val="0"/>
        </c:dLbls>
        <c:gapWidth val="150"/>
        <c:axId val="211365023"/>
        <c:axId val="11709999"/>
      </c:barChart>
      <c:catAx>
        <c:axId val="211365023"/>
        <c:scaling>
          <c:orientation val="minMax"/>
        </c:scaling>
        <c:delete val="0"/>
        <c:axPos val="b"/>
        <c:numFmt formatCode="General" sourceLinked="1"/>
        <c:majorTickMark val="out"/>
        <c:minorTickMark val="none"/>
        <c:tickLblPos val="nextTo"/>
        <c:spPr bwMode="auto">
          <a:prstGeom prst="rect">
            <a:avLst/>
          </a:prstGeom>
          <a:noFill/>
          <a:ln>
            <a:noFill/>
          </a:ln>
          <a:effectLst/>
        </c:spPr>
        <c:txPr>
          <a:bodyPr rot="-60000000" spcFirstLastPara="1" vertOverflow="ellipsis" vert="horz" wrap="square" anchor="ctr" anchorCtr="1"/>
          <a:lstStyle/>
          <a:p>
            <a:pPr>
              <a:defRPr sz="900" b="1" i="0" u="none" strike="noStrike">
                <a:solidFill>
                  <a:schemeClr val="tx1">
                    <a:lumMod val="65000"/>
                    <a:lumOff val="35000"/>
                  </a:schemeClr>
                </a:solidFill>
                <a:latin typeface="Calibri"/>
                <a:ea typeface="Arial"/>
                <a:cs typeface="Arial"/>
              </a:defRPr>
            </a:pPr>
            <a:endParaRPr lang="fr-FR"/>
          </a:p>
        </c:txPr>
        <c:crossAx val="11709999"/>
        <c:crosses val="autoZero"/>
        <c:auto val="1"/>
        <c:lblAlgn val="ctr"/>
        <c:lblOffset val="100"/>
        <c:noMultiLvlLbl val="0"/>
      </c:catAx>
      <c:valAx>
        <c:axId val="11709999"/>
        <c:scaling>
          <c:orientation val="minMax"/>
        </c:scaling>
        <c:delete val="1"/>
        <c:axPos val="l"/>
        <c:majorGridlines>
          <c:spPr bwMode="auto">
            <a:prstGeom prst="rect">
              <a:avLst/>
            </a:prstGeom>
            <a:ln w="9525" cap="flat" cmpd="sng" algn="ctr">
              <a:solidFill>
                <a:sysClr val="window" lastClr="ffffff">
                  <a:lumMod val="95000"/>
                </a:sysClr>
              </a:solidFill>
              <a:round/>
            </a:ln>
            <a:effectLst/>
          </c:spPr>
        </c:majorGridlines>
        <c:numFmt formatCode="_-* #,##0.00\ &quot;€&quot;_-;\-* #,##0.00\ &quot;€&quot;_-;_-* &quot;-&quot;??\ &quot;€&quot;_-;_-@_-" sourceLinked="1"/>
        <c:majorTickMark val="out"/>
        <c:minorTickMark val="none"/>
        <c:tickLblPos val="nextTo"/>
        <c:crossAx val="211365023"/>
        <c:crosses val="autoZero"/>
        <c:crossBetween val="between"/>
      </c:valAx>
      <c:spPr bwMode="auto">
        <a:prstGeom prst="rect">
          <a:avLst/>
        </a:prstGeom>
        <a:noFill/>
        <a:ln>
          <a:solidFill>
            <a:sysClr val="window" lastClr="ffffff">
              <a:lumMod val="95000"/>
            </a:sysClr>
          </a:solidFill>
        </a:ln>
        <a:effectLst/>
      </c:spPr>
    </c:plotArea>
    <c:plotVisOnly val="1"/>
    <c:dispBlanksAs val="gap"/>
    <c:showDLblsOverMax val="0"/>
  </c:chart>
  <c:spPr bwMode="auto">
    <a:xfrm rot="0">
      <a:off x="1054107" y="4653565"/>
      <a:ext cx="10442493" cy="2087802"/>
    </a:xfrm>
    <a:prstGeom prst="rect">
      <a:avLst/>
    </a:prstGeom>
    <a:solidFill>
      <a:srgbClr val="E7E6E6"/>
    </a:solidFill>
    <a:ln>
      <a:noFill/>
    </a:ln>
    <a:effectLst/>
  </c:spPr>
  <c:txPr>
    <a:bodyPr/>
    <a:lstStyle/>
    <a:p>
      <a:pPr>
        <a:defRPr/>
      </a:pPr>
      <a:endParaRPr lang="fr-FR"/>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r>
              <a:rPr lang="en-US" b="1"/>
              <a:t>Capacité d'Autofinancement </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122356"/>
          <c:y val="0.185602"/>
          <c:w val="0.807058"/>
          <c:h val="0.614984"/>
        </c:manualLayout>
      </c:layout>
      <c:barChart>
        <c:barDir val="col"/>
        <c:grouping val="clustered"/>
        <c:varyColors val="0"/>
        <c:ser>
          <c:idx val="0"/>
          <c:order val="0"/>
          <c:tx>
            <c:strRef>
              <c:f>CAF!$B$1</c:f>
              <c:strCache>
                <c:ptCount val="1"/>
                <c:pt idx="0">
                  <c:v>CAF</c:v>
                </c:pt>
              </c:strCache>
            </c:strRef>
          </c:tx>
          <c:spPr bwMode="auto">
            <a:prstGeom prst="rect">
              <a:avLst/>
            </a:prstGeom>
            <a:solidFill>
              <a:schemeClr val="accent1"/>
            </a:solidFill>
            <a:ln>
              <a:noFill/>
            </a:ln>
            <a:effectLst/>
          </c:spPr>
          <c:invertIfNegative val="0"/>
          <c:dLbls>
            <c:dLbl>
              <c:idx val="0"/>
              <c:dLblPos val="outEnd"/>
              <c:layout>
                <c:manualLayout>
                  <c:x val="0.005070"/>
                  <c:y val="0.384259"/>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1"/>
              <c:dLblPos val="outEnd"/>
              <c:layout>
                <c:manualLayout>
                  <c:x val="-0.006760"/>
                  <c:y val="0.254630"/>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2"/>
              <c:dLblPos val="outEnd"/>
              <c:layout>
                <c:manualLayout>
                  <c:x val="0.001690"/>
                  <c:y val="0.384259"/>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3"/>
              <c:dLblPos val="outEnd"/>
              <c:layout>
                <c:manualLayout>
                  <c:x val="-0.000000"/>
                  <c:y val="0.356481"/>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4"/>
              <c:dLblPos val="outEnd"/>
              <c:layout>
                <c:manualLayout>
                  <c:x val="-0.008450"/>
                  <c:y val="0.532407"/>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
              <c:idx val="5"/>
              <c:dLblPos val="outEnd"/>
              <c:layout>
                <c:manualLayout>
                  <c:x val="0.006760"/>
                  <c:y val="0.347222"/>
                </c:manualLayout>
              </c:layout>
              <c:numFmt formatCode="#,##0.00\ &quot;€&quot;" sourceLinked="0"/>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
            <c:dLblPos val="outEnd"/>
            <c:numFmt formatCode="#,##0.00\ &quot;€&quot;" sourceLinked="0"/>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0" i="0" u="none" strike="noStrike">
                    <a:solidFill>
                      <a:schemeClr val="tx1">
                        <a:lumMod val="75000"/>
                        <a:lumOff val="25000"/>
                      </a:schemeClr>
                    </a:solidFill>
                    <a:latin typeface="+mn-lt"/>
                    <a:ea typeface="+mn-ea"/>
                    <a:cs typeface="+mn-cs"/>
                  </a:defRPr>
                </a:pPr>
                <a:endParaRPr lang="fr-FR"/>
              </a:p>
            </c:txPr>
          </c:dLbls>
          <c:cat>
            <c:numRef>
              <c:f>CAF!$A$2:$A$7</c:f>
              <c:numCache>
                <c:formatCode>General</c:formatCode>
                <c:ptCount val="6"/>
                <c:pt idx="0">
                  <c:v>2020</c:v>
                </c:pt>
                <c:pt idx="1">
                  <c:v>2021</c:v>
                </c:pt>
                <c:pt idx="2">
                  <c:v>2022</c:v>
                </c:pt>
                <c:pt idx="3">
                  <c:v>2023</c:v>
                </c:pt>
                <c:pt idx="4">
                  <c:v>2024</c:v>
                </c:pt>
                <c:pt idx="5">
                  <c:v>2025</c:v>
                </c:pt>
              </c:numCache>
            </c:numRef>
          </c:cat>
          <c:val>
            <c:numRef>
              <c:f>CAF!$B$2:$B$7</c:f>
              <c:numCache>
                <c:formatCode>_("€"* #,##0.00_);_("€"* \(#,##0.00\);_("€"* "-"??_);_(@_)</c:formatCode>
                <c:ptCount val="6"/>
                <c:pt idx="0">
                  <c:v>3680775.43</c:v>
                </c:pt>
                <c:pt idx="1">
                  <c:v>2465579.53</c:v>
                </c:pt>
                <c:pt idx="2">
                  <c:v>3724055.98</c:v>
                </c:pt>
                <c:pt idx="3">
                  <c:v>3408680.3</c:v>
                </c:pt>
                <c:pt idx="4">
                  <c:v>5163511.47</c:v>
                </c:pt>
                <c:pt idx="5">
                  <c:v>3452765.5</c:v>
                </c:pt>
              </c:numCache>
            </c:numRef>
          </c:val>
        </c:ser>
        <c:dLbls>
          <c:dLblPos val="outEnd"/>
          <c:showBubbleSize val="0"/>
          <c:showCatName val="0"/>
          <c:showLeaderLines val="0"/>
          <c:showLegendKey val="0"/>
          <c:showPercent val="0"/>
          <c:showSerName val="0"/>
          <c:showVal val="1"/>
        </c:dLbls>
        <c:gapWidth val="219"/>
        <c:overlap val="-27"/>
        <c:axId val="1085139439"/>
        <c:axId val="1442610543"/>
      </c:barChart>
      <c:lineChart>
        <c:grouping val="standard"/>
        <c:varyColors val="0"/>
        <c:ser>
          <c:idx val="1"/>
          <c:order val="1"/>
          <c:tx>
            <c:strRef>
              <c:f>CAF!$C$1</c:f>
              <c:strCache>
                <c:ptCount val="1"/>
                <c:pt idx="0">
                  <c:v>% RRF (TEB)</c:v>
                </c:pt>
              </c:strCache>
            </c:strRef>
          </c:tx>
          <c:spPr bwMode="auto">
            <a:prstGeom prst="rect">
              <a:avLst/>
            </a:prstGeom>
            <a:ln w="28575" cap="rnd">
              <a:solidFill>
                <a:schemeClr val="accent2"/>
              </a:solidFill>
              <a:round/>
            </a:ln>
            <a:effectLst/>
          </c:spPr>
          <c:marker>
            <c:symbol val="none"/>
          </c:marker>
          <c:dLbls>
            <c:dLbl>
              <c:idx val="0"/>
              <c:layout>
                <c:manualLayout>
                  <c:x val="-0.030418"/>
                  <c:y val="-0.064815"/>
                </c:manualLayout>
              </c:layout>
              <c:showBubbleSize val="0"/>
              <c:showCatName val="0"/>
              <c:showLegendKey val="0"/>
              <c:showPercent val="0"/>
              <c:showSerName val="0"/>
              <c:showVal val="1"/>
            </c:dLbl>
            <c:dLbl>
              <c:idx val="1"/>
              <c:layout>
                <c:manualLayout>
                  <c:x val="-0.030418"/>
                  <c:y val="-0.083333"/>
                </c:manualLayout>
              </c:layout>
              <c:showBubbleSize val="0"/>
              <c:showCatName val="0"/>
              <c:showLegendKey val="0"/>
              <c:showPercent val="0"/>
              <c:showSerName val="0"/>
              <c:showVal val="1"/>
            </c:dLbl>
            <c:dLbl>
              <c:idx val="2"/>
              <c:layout>
                <c:manualLayout>
                  <c:x val="-0.037178"/>
                  <c:y val="-0.069444"/>
                </c:manualLayout>
              </c:layout>
              <c:showBubbleSize val="0"/>
              <c:showCatName val="0"/>
              <c:showLegendKey val="0"/>
              <c:showPercent val="0"/>
              <c:showSerName val="0"/>
              <c:showVal val="1"/>
            </c:dLbl>
            <c:dLbl>
              <c:idx val="3"/>
              <c:layout>
                <c:manualLayout>
                  <c:x val="-0.050697"/>
                  <c:y val="-0.057870"/>
                </c:manualLayout>
              </c:layout>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noAutofit/>
                </a:bodyPr>
                <a:lstStyle/>
                <a:p>
                  <a:pPr>
                    <a:defRPr sz="900" b="0" i="0" u="none" strike="noStrike">
                      <a:solidFill>
                        <a:schemeClr val="tx1">
                          <a:lumMod val="75000"/>
                          <a:lumOff val="25000"/>
                        </a:schemeClr>
                      </a:solidFill>
                      <a:latin typeface="+mn-lt"/>
                      <a:ea typeface="+mn-ea"/>
                      <a:cs typeface="+mn-cs"/>
                    </a:defRPr>
                  </a:pPr>
                  <a:endParaRPr lang="fr-FR"/>
                </a:p>
              </c:txPr>
            </c:dLbl>
            <c:dLbl>
              <c:idx val="4"/>
              <c:layout>
                <c:manualLayout>
                  <c:x val="-0.037178"/>
                  <c:y val="-0.120370"/>
                </c:manualLayout>
              </c:layout>
              <c:showBubbleSize val="0"/>
              <c:showCatName val="0"/>
              <c:showLegendKey val="0"/>
              <c:showPercent val="0"/>
              <c:showSerName val="0"/>
              <c:showVal val="1"/>
            </c:dLbl>
            <c:dLbl>
              <c:idx val="5"/>
              <c:layout>
                <c:manualLayout>
                  <c:x val="-0.035488"/>
                  <c:y val="-0.097222"/>
                </c:manualLayout>
              </c:layout>
              <c:showBubbleSize val="0"/>
              <c:showCatName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noAutofit/>
                </a:bodyPr>
                <a:lstStyle/>
                <a:p>
                  <a:pPr>
                    <a:defRPr sz="900" b="0" i="0" u="none" strike="noStrike">
                      <a:solidFill>
                        <a:schemeClr val="tx1">
                          <a:lumMod val="75000"/>
                          <a:lumOff val="25000"/>
                        </a:schemeClr>
                      </a:solidFill>
                      <a:latin typeface="+mn-lt"/>
                      <a:ea typeface="+mn-ea"/>
                      <a:cs typeface="+mn-cs"/>
                    </a:defRPr>
                  </a:pPr>
                  <a:endParaRPr lang="fr-FR"/>
                </a:p>
              </c:txPr>
            </c:dLbl>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900" b="0" i="0" u="none" strike="noStrike">
                    <a:solidFill>
                      <a:schemeClr val="tx1">
                        <a:lumMod val="75000"/>
                        <a:lumOff val="25000"/>
                      </a:schemeClr>
                    </a:solidFill>
                    <a:latin typeface="+mn-lt"/>
                    <a:ea typeface="+mn-ea"/>
                    <a:cs typeface="+mn-cs"/>
                  </a:defRPr>
                </a:pPr>
                <a:endParaRPr lang="fr-FR"/>
              </a:p>
            </c:txPr>
          </c:dLbls>
          <c:cat>
            <c:numRef>
              <c:f>CAF!$A$2:$A$7</c:f>
              <c:numCache>
                <c:formatCode>General</c:formatCode>
                <c:ptCount val="6"/>
                <c:pt idx="0">
                  <c:v>2020</c:v>
                </c:pt>
                <c:pt idx="1">
                  <c:v>2021</c:v>
                </c:pt>
                <c:pt idx="2">
                  <c:v>2022</c:v>
                </c:pt>
                <c:pt idx="3">
                  <c:v>2023</c:v>
                </c:pt>
                <c:pt idx="4">
                  <c:v>2024</c:v>
                </c:pt>
                <c:pt idx="5">
                  <c:v>2025</c:v>
                </c:pt>
              </c:numCache>
            </c:numRef>
          </c:cat>
          <c:val>
            <c:numRef>
              <c:f>CAF!$C$2:$C$7</c:f>
              <c:numCache>
                <c:formatCode>0.00%</c:formatCode>
                <c:ptCount val="6"/>
                <c:pt idx="0">
                  <c:v>0.1626</c:v>
                </c:pt>
                <c:pt idx="1">
                  <c:v>0.1069</c:v>
                </c:pt>
                <c:pt idx="2">
                  <c:v>0.152</c:v>
                </c:pt>
                <c:pt idx="3">
                  <c:v>0.1381</c:v>
                </c:pt>
                <c:pt idx="4">
                  <c:v>0.1954</c:v>
                </c:pt>
                <c:pt idx="5">
                  <c:v>0.1393</c:v>
                </c:pt>
              </c:numCache>
            </c:numRef>
          </c:val>
          <c:smooth val="0"/>
        </c:ser>
        <c:dLbls>
          <c:showBubbleSize val="0"/>
          <c:showCatName val="0"/>
          <c:showLeaderLines val="0"/>
          <c:showLegendKey val="0"/>
          <c:showPercent val="0"/>
          <c:showSerName val="0"/>
          <c:showVal val="1"/>
        </c:dLbls>
        <c:marker val="1"/>
        <c:smooth val="0"/>
        <c:axId val="1085139839"/>
        <c:axId val="1442608463"/>
      </c:lineChart>
      <c:catAx>
        <c:axId val="1085139439"/>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442610543"/>
        <c:crosses val="autoZero"/>
        <c:auto val="1"/>
        <c:lblAlgn val="ctr"/>
        <c:lblOffset val="100"/>
        <c:noMultiLvlLbl val="0"/>
      </c:catAx>
      <c:valAx>
        <c:axId val="1442610543"/>
        <c:scaling>
          <c:orientation val="minMax"/>
        </c:scaling>
        <c:delete val="0"/>
        <c:axPos val="l"/>
        <c:majorGridlines>
          <c:spPr bwMode="auto">
            <a:prstGeom prst="rect">
              <a:avLst/>
            </a:prstGeom>
            <a:ln w="9525" cap="flat" cmpd="sng" algn="ctr">
              <a:solidFill>
                <a:schemeClr val="tx1">
                  <a:lumMod val="15000"/>
                  <a:lumOff val="85000"/>
                </a:schemeClr>
              </a:solidFill>
              <a:round/>
            </a:ln>
            <a:effectLst/>
          </c:spPr>
        </c:majorGridlines>
        <c:numFmt formatCode="#,##0.00\ &quot;€&quot;" sourceLinked="0"/>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085139439"/>
        <c:crosses val="autoZero"/>
        <c:crossBetween val="between"/>
      </c:valAx>
      <c:valAx>
        <c:axId val="1442608463"/>
        <c:scaling>
          <c:orientation val="minMax"/>
        </c:scaling>
        <c:delete val="0"/>
        <c:axPos val="r"/>
        <c:numFmt formatCode="0.00%" sourceLinked="1"/>
        <c:majorTickMark val="none"/>
        <c:minorTickMark val="none"/>
        <c:tickLblPos val="nextTo"/>
        <c:spPr bwMode="auto">
          <a:prstGeom prst="rect">
            <a:avLst/>
          </a:prstGeom>
          <a:noFill/>
          <a:ln>
            <a:noFill/>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085139839"/>
        <c:crosses val="max"/>
        <c:crossBetween val="between"/>
      </c:valAx>
      <c:catAx>
        <c:axId val="1085139839"/>
        <c:scaling>
          <c:orientation val="minMax"/>
        </c:scaling>
        <c:delete val="1"/>
        <c:axPos val="b"/>
        <c:numFmt formatCode="General" sourceLinked="1"/>
        <c:majorTickMark val="none"/>
        <c:minorTickMark val="none"/>
        <c:tickLblPos val="nextTo"/>
        <c:crossAx val="1442608463"/>
        <c:crosses val="autoZero"/>
        <c:auto val="1"/>
        <c:lblAlgn val="ctr"/>
        <c:lblOffset val="100"/>
        <c:noMultiLvlLbl val="0"/>
      </c:catAx>
      <c:spPr bwMode="auto">
        <a:prstGeom prst="rect">
          <a:avLst/>
        </a:prstGeom>
        <a:noFill/>
        <a:ln>
          <a:noFill/>
        </a:ln>
        <a:effectLst/>
      </c:spPr>
    </c:plotArea>
    <c:legend>
      <c:legendPos val="b"/>
      <c:layout/>
      <c:overlay val="0"/>
      <c:spPr bwMode="auto">
        <a:prstGeom prst="rect">
          <a:avLst/>
        </a:prstGeom>
        <a:noFill/>
        <a:ln>
          <a:noFill/>
        </a:ln>
        <a:effectLst/>
      </c:spPr>
      <c:txPr>
        <a:bodyPr rot="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legend>
    <c:plotVisOnly val="1"/>
    <c:dispBlanksAs val="gap"/>
    <c:showDLblsOverMax val="0"/>
  </c:chart>
  <c:spPr bwMode="auto">
    <a:xfrm rot="0">
      <a:off x="962794" y="3607728"/>
      <a:ext cx="10101758" cy="3061631"/>
    </a:xfrm>
    <a:prstGeom prst="rect">
      <a:avLst/>
    </a:prstGeom>
    <a:noFill/>
    <a:ln>
      <a:noFill/>
    </a:ln>
    <a:effectLst/>
  </c:spPr>
  <c:txPr>
    <a:bodyPr/>
    <a:lstStyle/>
    <a:p>
      <a:pPr>
        <a:defRPr/>
      </a:pPr>
      <a:endParaRPr lang="fr-FR"/>
    </a:p>
  </c:txPr>
  <c:externalData r:id="rId1">
    <c:autoUpdate val="1"/>
  </c:externalData>
</c:chartSpace>
</file>

<file path=ppt/charts/chart15.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r>
              <a:rPr lang="en-US" b="1"/>
              <a:t>TAUX DE REALISATION</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0"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'TAUX REALISATION INVT'!$B$1</c:f>
              <c:strCache>
                <c:ptCount val="1"/>
                <c:pt idx="0">
                  <c:v>Taux</c:v>
                </c:pt>
              </c:strCache>
            </c:strRef>
          </c:tx>
          <c:spPr bwMode="auto">
            <a:prstGeom prst="rect">
              <a:avLst/>
            </a:prstGeom>
            <a:solidFill>
              <a:schemeClr val="accent1"/>
            </a:solidFill>
            <a:ln>
              <a:noFill/>
            </a:ln>
            <a:effectLst/>
          </c:spPr>
          <c:invertIfNegative val="0"/>
          <c:dLbls>
            <c:dLblPos val="inEnd"/>
            <c:showBubbleSize val="0"/>
            <c:showCatName val="0"/>
            <c:showLeaderLines val="0"/>
            <c:showLegendKey val="0"/>
            <c:showPercent val="0"/>
            <c:showSerName val="0"/>
            <c:showVal val="1"/>
            <c:spPr bwMode="auto">
              <a:prstGeom prst="rect">
                <a:avLst/>
              </a:prstGeom>
              <a:solidFill>
                <a:schemeClr val="tx1">
                  <a:lumMod val="65000"/>
                  <a:lumOff val="35000"/>
                </a:schemeClr>
              </a:solidFill>
              <a:ln>
                <a:solidFill>
                  <a:schemeClr val="accent1"/>
                </a:solidFill>
              </a:ln>
              <a:effectLst/>
            </c:spPr>
            <c:txPr>
              <a:bodyPr rot="0" spcFirstLastPara="1" vertOverflow="ellipsis" vert="horz" wrap="square" lIns="38100" tIns="19050" rIns="38100" bIns="19050" anchor="ctr" anchorCtr="1">
                <a:spAutoFit/>
              </a:bodyPr>
              <a:lstStyle/>
              <a:p>
                <a:pPr>
                  <a:defRPr sz="900" b="0" i="0" u="none" strike="noStrike">
                    <a:solidFill>
                      <a:schemeClr val="bg1"/>
                    </a:solidFill>
                    <a:latin typeface="+mn-lt"/>
                    <a:ea typeface="+mn-ea"/>
                    <a:cs typeface="+mn-cs"/>
                  </a:defRPr>
                </a:pPr>
                <a:endParaRPr lang="fr-FR"/>
              </a:p>
            </c:txPr>
          </c:dLbls>
          <c:cat>
            <c:numRef>
              <c:f>'TAUX REALISATION INVT'!$A$2:$A$10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'TAUX REALISATION INVT'!$B$2:$B$10</c:f>
              <c:numCache>
                <c:formatCode>0.00%</c:formatCode>
                <c:ptCount val="9"/>
                <c:pt idx="0">
                  <c:v>0.3765</c:v>
                </c:pt>
                <c:pt idx="1">
                  <c:v>0.5317</c:v>
                </c:pt>
                <c:pt idx="2">
                  <c:v>0.4362</c:v>
                </c:pt>
                <c:pt idx="3">
                  <c:v>0.354</c:v>
                </c:pt>
                <c:pt idx="4">
                  <c:v>0.4471</c:v>
                </c:pt>
                <c:pt idx="5">
                  <c:v>0.64</c:v>
                </c:pt>
                <c:pt idx="6">
                  <c:v>0.56</c:v>
                </c:pt>
                <c:pt idx="7">
                  <c:v>0.7952</c:v>
                </c:pt>
                <c:pt idx="8">
                  <c:v>0.7534</c:v>
                </c:pt>
              </c:numCache>
            </c:numRef>
          </c:val>
        </c:ser>
        <c:dLbls>
          <c:dLblPos val="inEnd"/>
          <c:showBubbleSize val="0"/>
          <c:showCatName val="0"/>
          <c:showLeaderLines val="0"/>
          <c:showLegendKey val="0"/>
          <c:showPercent val="0"/>
          <c:showSerName val="0"/>
          <c:showVal val="1"/>
        </c:dLbls>
        <c:gapWidth val="219"/>
        <c:overlap val="-27"/>
        <c:axId val="766433392"/>
        <c:axId val="1114120576"/>
      </c:barChart>
      <c:catAx>
        <c:axId val="766433392"/>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14120576"/>
        <c:crosses val="autoZero"/>
        <c:auto val="1"/>
        <c:lblAlgn val="ctr"/>
        <c:lblOffset val="100"/>
        <c:noMultiLvlLbl val="0"/>
      </c:catAx>
      <c:valAx>
        <c:axId val="1114120576"/>
        <c:scaling>
          <c:orientation val="minMax"/>
        </c:scaling>
        <c:delete val="1"/>
        <c:axPos val="l"/>
        <c:majorGridlines>
          <c:spPr bwMode="auto">
            <a:prstGeom prst="rect">
              <a:avLst/>
            </a:prstGeom>
            <a:ln w="9525" cap="flat" cmpd="sng" algn="ctr">
              <a:noFill/>
              <a:round/>
            </a:ln>
            <a:effectLst>
              <a:outerShdw blurRad="50800" dist="50800" dir="5400000" algn="ctr" rotWithShape="0">
                <a:schemeClr val="bg1"/>
              </a:outerShdw>
            </a:effectLst>
          </c:spPr>
        </c:majorGridlines>
        <c:numFmt formatCode="0.00%" sourceLinked="1"/>
        <c:majorTickMark val="none"/>
        <c:minorTickMark val="none"/>
        <c:tickLblPos val="nextTo"/>
        <c:crossAx val="766433392"/>
        <c:crosses val="autoZero"/>
        <c:crossBetween val="between"/>
      </c:valAx>
      <c:spPr bwMode="auto">
        <a:prstGeom prst="rect">
          <a:avLst/>
        </a:prstGeom>
        <a:noFill/>
        <a:ln>
          <a:noFill/>
        </a:ln>
        <a:effectLst/>
      </c:spPr>
    </c:plotArea>
    <c:plotVisOnly val="1"/>
    <c:dispBlanksAs val="gap"/>
    <c:showDLblsOverMax val="0"/>
  </c:chart>
  <c:spPr bwMode="auto">
    <a:xfrm rot="0">
      <a:off x="191344" y="1825625"/>
      <a:ext cx="5828456" cy="3331567"/>
    </a:xfrm>
    <a:prstGeom prst="rect">
      <a:avLst/>
    </a:prstGeom>
    <a:solidFill>
      <a:schemeClr val="bg1"/>
    </a:solidFill>
    <a:ln w="9525" cap="flat" cmpd="sng" algn="ctr">
      <a:solidFill>
        <a:schemeClr val="accent1"/>
      </a:solidFill>
      <a:round/>
    </a:ln>
    <a:effectLst/>
  </c:spPr>
  <c:txPr>
    <a:bodyPr/>
    <a:lstStyle/>
    <a:p>
      <a:pPr>
        <a:defRPr/>
      </a:pPr>
      <a:endParaRPr lang="fr-FR"/>
    </a:p>
  </c:txPr>
  <c:externalData r:id="rId1">
    <c:autoUpdate val="1"/>
  </c:externalData>
</c:chartSpace>
</file>

<file path=ppt/charts/chart16.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r>
              <a:rPr lang="en-US" b="1"/>
              <a:t>RAR DEPENSES</a:t>
            </a:r>
            <a:endParaRPr/>
          </a:p>
        </c:rich>
      </c:tx>
      <c:layout/>
      <c:overlay val="0"/>
      <c:spPr bwMode="auto">
        <a:prstGeom prst="rect">
          <a:avLst/>
        </a:prstGeom>
        <a:noFill/>
        <a:ln>
          <a:noFill/>
        </a:ln>
        <a:effectLst/>
      </c:spPr>
      <c:txPr>
        <a:bodyPr rot="0" spcFirstLastPara="1" vertOverflow="ellipsis" vert="horz" wrap="square" anchor="ctr" anchorCtr="1"/>
        <a:lstStyle/>
        <a:p>
          <a:pPr>
            <a:defRPr sz="1400" b="1" i="0" u="none" strike="noStrike" spc="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'RAR '!$B$1</c:f>
              <c:strCache>
                <c:ptCount val="1"/>
                <c:pt idx="0">
                  <c:v>Montant</c:v>
                </c:pt>
              </c:strCache>
            </c:strRef>
          </c:tx>
          <c:spPr bwMode="auto">
            <a:prstGeom prst="rect">
              <a:avLst/>
            </a:prstGeom>
            <a:solidFill>
              <a:schemeClr val="accent1"/>
            </a:solidFill>
            <a:ln>
              <a:noFill/>
            </a:ln>
            <a:effectLst/>
          </c:spPr>
          <c:invertIfNegative val="0"/>
          <c:dLbls>
            <c:dLblPos val="outEnd"/>
            <c:showBubbleSize val="0"/>
            <c:showCatName val="0"/>
            <c:showLeaderLines val="0"/>
            <c:showLegendKey val="0"/>
            <c:showPercent val="0"/>
            <c:showSerName val="0"/>
            <c:showVal val="1"/>
            <c:spPr bwMode="auto">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lumMod val="50000"/>
                    <a:lumOff val="50000"/>
                  </a:schemeClr>
                </a:solidFill>
              </a:ln>
              <a:effectLst/>
            </c:spPr>
            <c:txPr>
              <a:bodyPr rot="0" spcFirstLastPara="1" vertOverflow="ellipsis" vert="horz" wrap="square" lIns="38100" tIns="19050" rIns="38100" bIns="19050" anchor="ctr" anchorCtr="1">
                <a:spAutoFit/>
              </a:bodyPr>
              <a:lstStyle/>
              <a:p>
                <a:pPr>
                  <a:defRPr sz="900" b="1" i="0" u="none" strike="noStrike">
                    <a:solidFill>
                      <a:schemeClr val="tx1">
                        <a:lumMod val="75000"/>
                        <a:lumOff val="25000"/>
                      </a:schemeClr>
                    </a:solidFill>
                    <a:latin typeface="+mn-lt"/>
                    <a:ea typeface="+mn-ea"/>
                    <a:cs typeface="+mn-cs"/>
                  </a:defRPr>
                </a:pPr>
                <a:endParaRPr lang="fr-FR"/>
              </a:p>
            </c:txPr>
          </c:dLbls>
          <c:cat>
            <c:numRef>
              <c:f>'RAR '!$A$2:$A$10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'RAR '!$B$2:$B$10</c:f>
              <c:numCache>
                <c:formatCode>_-* #,##0\ "€"_-;\-* #,##0\ "€"_-;_-* "-"??\ "€"_-;_-@_-</c:formatCode>
                <c:ptCount val="9"/>
                <c:pt idx="0">
                  <c:v>4972229</c:v>
                </c:pt>
                <c:pt idx="1">
                  <c:v>4602132</c:v>
                </c:pt>
                <c:pt idx="2">
                  <c:v>6119395</c:v>
                </c:pt>
                <c:pt idx="3">
                  <c:v>4589976</c:v>
                </c:pt>
                <c:pt idx="4">
                  <c:v>3412947</c:v>
                </c:pt>
                <c:pt idx="5">
                  <c:v>2204156</c:v>
                </c:pt>
                <c:pt idx="6">
                  <c:v>1398029</c:v>
                </c:pt>
                <c:pt idx="7">
                  <c:v>1652376</c:v>
                </c:pt>
                <c:pt idx="8">
                  <c:v>876435</c:v>
                </c:pt>
              </c:numCache>
            </c:numRef>
          </c:val>
        </c:ser>
        <c:dLbls>
          <c:dLblPos val="outEnd"/>
          <c:showBubbleSize val="0"/>
          <c:showCatName val="0"/>
          <c:showLeaderLines val="0"/>
          <c:showLegendKey val="0"/>
          <c:showPercent val="0"/>
          <c:showSerName val="0"/>
          <c:showVal val="1"/>
        </c:dLbls>
        <c:gapWidth val="219"/>
        <c:overlap val="-27"/>
        <c:axId val="1200928832"/>
        <c:axId val="1118390848"/>
      </c:barChart>
      <c:catAx>
        <c:axId val="1200928832"/>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a:solidFill>
                  <a:schemeClr val="tx1">
                    <a:lumMod val="65000"/>
                    <a:lumOff val="35000"/>
                  </a:schemeClr>
                </a:solidFill>
                <a:latin typeface="+mn-lt"/>
                <a:ea typeface="+mn-ea"/>
                <a:cs typeface="+mn-cs"/>
              </a:defRPr>
            </a:pPr>
            <a:endParaRPr lang="fr-FR"/>
          </a:p>
        </c:txPr>
        <c:crossAx val="1118390848"/>
        <c:crosses val="autoZero"/>
        <c:auto val="1"/>
        <c:lblAlgn val="ctr"/>
        <c:lblOffset val="100"/>
        <c:noMultiLvlLbl val="0"/>
      </c:catAx>
      <c:valAx>
        <c:axId val="1118390848"/>
        <c:scaling>
          <c:orientation val="minMax"/>
        </c:scaling>
        <c:delete val="1"/>
        <c:axPos val="l"/>
        <c:majorGridlines>
          <c:spPr bwMode="auto">
            <a:prstGeom prst="rect">
              <a:avLst/>
            </a:prstGeom>
            <a:ln w="9525" cap="flat" cmpd="sng" algn="ctr">
              <a:solidFill>
                <a:schemeClr val="tx1">
                  <a:lumMod val="15000"/>
                  <a:lumOff val="85000"/>
                </a:schemeClr>
              </a:solidFill>
              <a:round/>
            </a:ln>
            <a:effectLst/>
          </c:spPr>
        </c:majorGridlines>
        <c:numFmt formatCode="_-* #,##0\ &quot;€&quot;_-;\-* #,##0\ &quot;€&quot;_-;_-* &quot;-&quot;??\ &quot;€&quot;_-;_-@_-" sourceLinked="1"/>
        <c:majorTickMark val="none"/>
        <c:minorTickMark val="none"/>
        <c:tickLblPos val="nextTo"/>
        <c:crossAx val="1200928832"/>
        <c:crosses val="autoZero"/>
        <c:crossBetween val="between"/>
      </c:valAx>
      <c:spPr bwMode="auto">
        <a:prstGeom prst="rect">
          <a:avLst/>
        </a:prstGeom>
        <a:noFill/>
        <a:ln>
          <a:noFill/>
        </a:ln>
        <a:effectLst/>
      </c:spPr>
    </c:plotArea>
    <c:plotVisOnly val="1"/>
    <c:dispBlanksAs val="gap"/>
    <c:showDLblsOverMax val="0"/>
  </c:chart>
  <c:spPr bwMode="auto">
    <a:xfrm rot="0">
      <a:off x="6172200" y="1825625"/>
      <a:ext cx="5756448" cy="3331567"/>
    </a:xfrm>
    <a:prstGeom prst="rect">
      <a:avLst/>
    </a:prstGeom>
    <a:noFill/>
    <a:ln>
      <a:solidFill>
        <a:srgbClr val="4472C4"/>
      </a:solidFill>
    </a:ln>
    <a:effectLst/>
  </c:spPr>
  <c:txPr>
    <a:bodyPr/>
    <a:lstStyle/>
    <a:p>
      <a:pPr>
        <a:defRPr/>
      </a:pPr>
      <a:endParaRPr lang="fr-FR"/>
    </a:p>
  </c:txPr>
  <c:externalData r:id="rId1">
    <c:autoUpdate val="1"/>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2.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900" b="1"/>
  </cs:axisTitle>
  <cs:categoryAxis>
    <cs:lnRef idx="0"/>
    <cs:fillRef idx="0"/>
    <cs:effectRef idx="0"/>
    <cs:fontRef idx="minor">
      <a:schemeClr val="lt1">
        <a:lumMod val="75000"/>
      </a:schemeClr>
    </cs:fontRef>
    <cs:defRPr sz="900"/>
  </cs:categoryAxis>
  <cs:chartArea>
    <cs:lnRef idx="0"/>
    <cs:fillRef idx="0"/>
    <cs:effectRef idx="0"/>
    <cs:fontRef idx="minor">
      <a:schemeClr val="dk1"/>
    </cs:fontRef>
    <cs:spPr bwMode="auto">
      <a:prstGeom prst="rect">
        <a:avLst/>
      </a:prstGeom>
      <a:solidFill>
        <a:schemeClr val="dk1">
          <a:lumMod val="75000"/>
          <a:lumOff val="25000"/>
        </a:schemeClr>
      </a:solidFill>
      <a:ln w="9525" cap="flat" cmpd="sng" algn="ctr">
        <a:solidFill>
          <a:schemeClr val="dk1">
            <a:lumMod val="15000"/>
            <a:lumOff val="85000"/>
          </a:schemeClr>
        </a:solidFill>
        <a:round/>
      </a:ln>
    </cs:spPr>
    <cs:defRPr sz="900"/>
  </cs:chartArea>
  <cs:dataLabel>
    <cs:lnRef idx="0"/>
    <cs:fillRef idx="0"/>
    <cs:effectRef idx="0"/>
    <cs:fontRef idx="minor">
      <a:schemeClr val="lt1">
        <a:lumMod val="75000"/>
      </a:schemeClr>
    </cs:fontRef>
    <cs:defRPr sz="900"/>
  </cs:dataLabel>
  <cs:dataLabelCallout>
    <cs:lnRef idx="0"/>
    <cs:fillRef idx="0"/>
    <cs:effectRef idx="0"/>
    <cs:fontRef idx="minor">
      <a:schemeClr val="lt1">
        <a:lumMod val="15000"/>
        <a:lumOff val="85000"/>
      </a:schemeClr>
    </cs:fontRef>
    <cs:spPr bwMode="auto">
      <a:prstGeom prst="rect">
        <a:avLst/>
      </a:prstGeom>
      <a:solidFill>
        <a:schemeClr val="dk1">
          <a:lumMod val="65000"/>
          <a:lumOff val="35000"/>
        </a:schemeClr>
      </a:solidFill>
    </cs:spPr>
    <cs:defRPr sz="9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bwMode="auto">
      <a:prstGeom prst="rect">
        <a:avLst/>
      </a:prstGeom>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bwMode="auto">
      <a:prstGeom prst="rect">
        <a:avLst/>
      </a:prstGeom>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bwMode="auto">
      <a:prstGeom prst="rect">
        <a:avLst/>
      </a:prstGeom>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bwMode="auto">
      <a:prstGeom prst="rect">
        <a:avLst/>
      </a:prstGeom>
      <a:solidFill>
        <a:schemeClr val="phClr">
          <a:lumMod val="60000"/>
          <a:lumOff val="40000"/>
        </a:schemeClr>
      </a:solidFill>
      <a:effectLst>
        <a:glow rad="63500">
          <a:schemeClr val="phClr">
            <a:satMod val="175000"/>
            <a:alpha val="25000"/>
          </a:schemeClr>
        </a:glow>
      </a:effectLst>
    </cs:spPr>
  </cs:dataPointMarker>
  <cs:dataPointWireframe>
    <cs:lnRef idx="0">
      <cs:styleClr val="auto"/>
    </cs:lnRef>
    <cs:fillRef idx="0"/>
    <cs:effectRef idx="0"/>
    <cs:fontRef idx="minor">
      <a:schemeClr val="dk1"/>
    </cs:fontRef>
    <cs:spPr bwMode="auto">
      <a:prstGeom prst="rect">
        <a:avLst/>
      </a:prstGeom>
      <a:ln w="9525" cap="rnd">
        <a:solidFill>
          <a:schemeClr val="phClr"/>
        </a:solidFill>
        <a:round/>
      </a:ln>
    </cs:spPr>
  </cs:dataPointWireframe>
  <cs:dataTable>
    <cs:lnRef idx="0"/>
    <cs:fillRef idx="0"/>
    <cs:effectRef idx="0"/>
    <cs:fontRef idx="minor">
      <a:schemeClr val="lt1">
        <a:lumMod val="75000"/>
      </a:schemeClr>
    </cs:fontRef>
    <cs:spPr bwMode="auto">
      <a:prstGeom prst="rect">
        <a:avLst/>
      </a:prstGeom>
      <a:ln w="9525">
        <a:solidFill>
          <a:schemeClr val="dk1">
            <a:lumMod val="50000"/>
            <a:lumOff val="50000"/>
          </a:schemeClr>
        </a:solidFill>
      </a:ln>
    </cs:spPr>
    <cs:defRPr sz="900"/>
  </cs:dataTable>
  <cs:downBar>
    <cs:lnRef idx="0"/>
    <cs:fillRef idx="0"/>
    <cs:effectRef idx="0"/>
    <cs:fontRef idx="minor">
      <a:schemeClr val="lt1"/>
    </cs:fontRef>
    <cs:spPr bwMode="auto">
      <a:prstGeom prst="rect">
        <a:avLst/>
      </a:prstGeom>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bwMode="auto">
      <a:prstGeom prst="rect">
        <a:avLst/>
      </a:prstGeom>
      <a:ln w="9525">
        <a:solidFill>
          <a:schemeClr val="lt1">
            <a:lumMod val="50000"/>
          </a:schemeClr>
        </a:solidFill>
        <a:round/>
      </a:ln>
    </cs:spPr>
  </cs:dropLine>
  <cs:errorBar>
    <cs:lnRef idx="0"/>
    <cs:fillRef idx="0"/>
    <cs:effectRef idx="0"/>
    <cs:fontRef idx="minor">
      <a:schemeClr val="dk1"/>
    </cs:fontRef>
    <cs:spPr bwMode="auto">
      <a:prstGeom prst="rect">
        <a:avLst/>
      </a:prstGeom>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bwMode="auto">
      <a:prstGeom prst="rect">
        <a:avLst/>
      </a:prstGeom>
      <a:ln w="9525" cap="flat" cmpd="sng" algn="ctr">
        <a:gradFill>
          <a:gsLst>
            <a:gs pos="0">
              <a:schemeClr val="dk1">
                <a:lumMod val="65000"/>
                <a:lumOff val="35000"/>
              </a:schemeClr>
            </a:gs>
            <a:gs pos="100000">
              <a:schemeClr val="dk1">
                <a:lumMod val="75000"/>
                <a:lumOff val="25000"/>
              </a:schemeClr>
            </a:gs>
          </a:gsLst>
          <a:lin ang="5400000" scaled="0"/>
        </a:gradFill>
        <a:round/>
      </a:ln>
    </cs:spPr>
  </cs:gridlineMajor>
  <cs:gridlineMinor>
    <cs:lnRef idx="0"/>
    <cs:fillRef idx="0"/>
    <cs:effectRef idx="0"/>
    <cs:fontRef idx="minor">
      <a:schemeClr val="dk1"/>
    </cs:fontRef>
    <cs:spPr bwMode="auto">
      <a:prstGeom prst="rect">
        <a:avLst/>
      </a:prstGeom>
      <a:ln w="9525" cap="flat" cmpd="sng" algn="ctr">
        <a:gradFill>
          <a:gsLst>
            <a:gs pos="0">
              <a:schemeClr val="dk1">
                <a:lumMod val="65000"/>
                <a:lumOff val="35000"/>
                <a:alpha val="25000"/>
              </a:schemeClr>
            </a:gs>
            <a:gs pos="100000">
              <a:schemeClr val="dk1">
                <a:lumMod val="75000"/>
                <a:lumOff val="25000"/>
                <a:alpha val="25000"/>
              </a:schemeClr>
            </a:gs>
          </a:gsLst>
          <a:lin ang="5400000" scaled="0"/>
        </a:gradFill>
        <a:round/>
      </a:ln>
    </cs:spPr>
  </cs:gridlineMinor>
  <cs:hiLoLine>
    <cs:lnRef idx="0"/>
    <cs:fillRef idx="0"/>
    <cs:effectRef idx="0"/>
    <cs:fontRef idx="minor">
      <a:schemeClr val="dk1"/>
    </cs:fontRef>
    <cs:spPr bwMode="auto">
      <a:prstGeom prst="rect">
        <a:avLst/>
      </a:prstGeom>
      <a:ln w="9525">
        <a:solidFill>
          <a:schemeClr val="lt1">
            <a:lumMod val="50000"/>
          </a:schemeClr>
        </a:solidFill>
        <a:round/>
      </a:ln>
    </cs:spPr>
  </cs:hiLoLine>
  <cs:leaderLine>
    <cs:lnRef idx="0"/>
    <cs:fillRef idx="0"/>
    <cs:effectRef idx="0"/>
    <cs:fontRef idx="minor">
      <a:schemeClr val="dk1"/>
    </cs:fontRef>
    <cs:spPr bwMode="auto">
      <a:prstGeom prst="rect">
        <a:avLst/>
      </a:prstGeom>
      <a:ln w="9525">
        <a:solidFill>
          <a:schemeClr val="lt1">
            <a:lumMod val="50000"/>
          </a:schemeClr>
        </a:solidFill>
        <a:round/>
      </a:ln>
    </cs:spPr>
  </cs:leaderLine>
  <cs:legend>
    <cs:lnRef idx="0"/>
    <cs:fillRef idx="0"/>
    <cs:effectRef idx="0"/>
    <cs:fontRef idx="minor">
      <a:schemeClr val="lt1">
        <a:lumMod val="75000"/>
      </a:schemeClr>
    </cs:fontRef>
    <cs:defRPr sz="9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900"/>
  </cs:seriesAxis>
  <cs:seriesLine>
    <cs:lnRef idx="0"/>
    <cs:fillRef idx="0"/>
    <cs:effectRef idx="0"/>
    <cs:fontRef idx="minor">
      <a:schemeClr val="dk1"/>
    </cs:fontRef>
    <cs:spPr bwMode="auto">
      <a:prstGeom prst="rect">
        <a:avLst/>
      </a:prstGeom>
      <a:ln w="9525">
        <a:solidFill>
          <a:schemeClr val="lt1">
            <a:lumMod val="50000"/>
          </a:schemeClr>
        </a:solidFill>
        <a:round/>
      </a:ln>
    </cs:spPr>
  </cs:seriesLine>
  <cs:title>
    <cs:lnRef idx="0"/>
    <cs:fillRef idx="0"/>
    <cs:effectRef idx="0"/>
    <cs:fontRef idx="minor">
      <a:schemeClr val="lt1">
        <a:lumMod val="85000"/>
      </a:schemeClr>
    </cs:fontRef>
    <cs:defRPr sz="1400" b="1" cap="none"/>
  </cs:title>
  <cs:trendline>
    <cs:lnRef idx="0">
      <cs:styleClr val="auto"/>
    </cs:lnRef>
    <cs:fillRef idx="0"/>
    <cs:effectRef idx="0"/>
    <cs:fontRef idx="minor">
      <a:schemeClr val="lt1"/>
    </cs:fontRef>
    <cs:spPr bwMode="auto">
      <a:prstGeom prst="rect">
        <a:avLst/>
      </a:prstGeom>
      <a:ln w="25400" cap="rnd">
        <a:solidFill>
          <a:schemeClr val="phClr">
            <a:alpha val="50000"/>
          </a:schemeClr>
        </a:solidFill>
      </a:ln>
    </cs:spPr>
  </cs:trendline>
  <cs:trendlineLabel>
    <cs:lnRef idx="0"/>
    <cs:fillRef idx="0"/>
    <cs:effectRef idx="0"/>
    <cs:fontRef idx="minor">
      <a:schemeClr val="lt1">
        <a:lumMod val="75000"/>
      </a:schemeClr>
    </cs:fontRef>
    <cs:defRPr sz="900"/>
  </cs:trendlineLabel>
  <cs:upBar>
    <cs:lnRef idx="0"/>
    <cs:fillRef idx="0"/>
    <cs:effectRef idx="0"/>
    <cs:fontRef idx="minor">
      <a:schemeClr val="dk1"/>
    </cs:fontRef>
    <cs:spPr bwMode="auto">
      <a:prstGeom prst="rect">
        <a:avLst/>
      </a:prstGeom>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cs:valueAxis>
  <cs:wall>
    <cs:lnRef idx="0"/>
    <cs:fillRef idx="0"/>
    <cs:effectRef idx="0"/>
    <cs:fontRef idx="minor">
      <a:schemeClr val="dk1"/>
    </cs:fontRef>
  </cs:wall>
  <cs:dataPointMarkerLayout symbol="circle" size="4"/>
</cs:chartStyle>
</file>

<file path=ppt/charts/style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cap="all"/>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800" cap="all" spc="120"/>
  </cs:categoryAxis>
  <cs:chartArea>
    <cs:lnRef idx="0"/>
    <cs:fillRef idx="0"/>
    <cs:effectRef idx="0"/>
    <cs:fontRef idx="minor">
      <a:schemeClr val="dk1"/>
    </cs:fontRef>
    <cs:spPr bwMode="auto">
      <a:prstGeom prst="rect">
        <a:avLst/>
      </a:prstGeom>
      <a:solidFill>
        <a:schemeClr val="lt1"/>
      </a:solidFill>
      <a:ln w="9525" cap="flat" cmpd="sng" algn="ctr">
        <a:solidFill>
          <a:schemeClr val="tx1">
            <a:lumMod val="15000"/>
            <a:lumOff val="85000"/>
          </a:schemeClr>
        </a:solidFill>
        <a:round/>
      </a:ln>
    </cs:spPr>
    <cs:defRPr sz="900"/>
  </cs:chartArea>
  <cs:dataLabel>
    <cs:lnRef idx="0"/>
    <cs:fillRef idx="0"/>
    <cs:effectRef idx="0"/>
    <cs:fontRef idx="minor">
      <a:schemeClr val="tx1">
        <a:lumMod val="50000"/>
        <a:lumOff val="50000"/>
      </a:schemeClr>
    </cs:fontRef>
    <cs:defRPr sz="900" b="0" i="0" u="none" strike="noStrike"/>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bwMode="auto">
      <a:prstGeom prst="rect">
        <a:avLst/>
      </a:prstGeom>
      <a:solidFill>
        <a:schemeClr val="phClr"/>
      </a:solidFill>
    </cs:spPr>
  </cs:dataPoint>
  <cs:dataPoint3D>
    <cs:lnRef idx="0"/>
    <cs:fillRef idx="0">
      <cs:styleClr val="auto"/>
    </cs:fillRef>
    <cs:effectRef idx="0"/>
    <cs:fontRef idx="minor">
      <a:schemeClr val="dk1"/>
    </cs:fontRef>
    <cs:spPr bwMode="auto">
      <a:prstGeom prst="rect">
        <a:avLst/>
      </a:prstGeom>
      <a:solidFill>
        <a:schemeClr val="phClr"/>
      </a:solidFill>
    </cs:spPr>
  </cs:dataPoint3D>
  <cs:dataPointLine>
    <cs:lnRef idx="0">
      <cs:styleClr val="auto"/>
    </cs:lnRef>
    <cs:fillRef idx="0"/>
    <cs:effectRef idx="0"/>
    <cs:fontRef idx="minor">
      <a:schemeClr val="dk1"/>
    </cs:fontRef>
    <cs:spPr bwMode="auto">
      <a:prstGeom prst="rect">
        <a:avLst/>
      </a:prstGeom>
      <a:ln w="22225" cap="rnd">
        <a:solidFill>
          <a:schemeClr val="phClr"/>
        </a:solidFill>
        <a:round/>
      </a:ln>
    </cs:spPr>
  </cs:dataPointLine>
  <cs:dataPointMarker>
    <cs:lnRef idx="0">
      <cs:styleClr val="auto"/>
    </cs:lnRef>
    <cs:fillRef idx="0">
      <cs:styleClr val="auto"/>
    </cs:fillRef>
    <cs:effectRef idx="0"/>
    <cs:fontRef idx="minor">
      <a:schemeClr val="dk1"/>
    </cs:fontRef>
    <cs:spPr bwMode="auto">
      <a:prstGeom prst="rect">
        <a:avLst/>
      </a:prstGeom>
      <a:solidFill>
        <a:schemeClr val="phClr"/>
      </a:solidFill>
      <a:ln w="9525">
        <a:solidFill>
          <a:schemeClr val="phClr"/>
        </a:solidFill>
        <a:round/>
      </a:ln>
    </cs:spPr>
  </cs:dataPointMarker>
  <cs:dataPointWireframe>
    <cs:lnRef idx="0">
      <cs:styleClr val="auto"/>
    </cs:lnRef>
    <cs:fillRef idx="0"/>
    <cs:effectRef idx="0"/>
    <cs:fontRef idx="minor">
      <a:schemeClr val="dk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ln w="9525">
        <a:solidFill>
          <a:schemeClr val="tx1">
            <a:lumMod val="15000"/>
            <a:lumOff val="85000"/>
          </a:schemeClr>
        </a:solidFill>
      </a:ln>
    </cs:spPr>
    <cs:defRPr sz="900"/>
  </cs:dataTable>
  <cs:downBar>
    <cs:lnRef idx="0"/>
    <cs:fillRef idx="0"/>
    <cs:effectRef idx="0"/>
    <cs:fontRef idx="minor">
      <a:schemeClr val="dk1"/>
    </cs:fontRef>
    <cs:spPr bwMode="auto">
      <a:prstGeom prst="rect">
        <a:avLst/>
      </a:prstGeom>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bwMode="auto">
      <a:prstGeom prst="rect">
        <a:avLst/>
      </a:prstGeom>
      <a:ln w="9525">
        <a:solidFill>
          <a:schemeClr val="tx1">
            <a:lumMod val="35000"/>
            <a:lumOff val="65000"/>
          </a:schemeClr>
        </a:solidFill>
      </a:ln>
    </cs:spPr>
  </cs:dropLine>
  <cs:errorBar>
    <cs:lnRef idx="0"/>
    <cs:fillRef idx="0"/>
    <cs:effectRef idx="0"/>
    <cs:fontRef idx="minor">
      <a:schemeClr val="dk1"/>
    </cs:fontRef>
    <cs:spPr bwMode="auto">
      <a:prstGeom prst="rect">
        <a:avLst/>
      </a:prstGeom>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dk1"/>
    </cs:fontRef>
    <cs:spPr bwMode="auto">
      <a:prstGeom prst="rect">
        <a:avLst/>
      </a:prstGeom>
      <a:ln>
        <a:solidFill>
          <a:schemeClr val="tx1">
            <a:lumMod val="5000"/>
            <a:lumOff val="95000"/>
          </a:schemeClr>
        </a:solidFill>
      </a:ln>
    </cs:spPr>
  </cs:gridlineMinor>
  <cs:hiLoLine>
    <cs:lnRef idx="0"/>
    <cs:fillRef idx="0"/>
    <cs:effectRef idx="0"/>
    <cs:fontRef idx="minor">
      <a:schemeClr val="dk1"/>
    </cs:fontRef>
    <cs:spPr bwMode="auto">
      <a:prstGeom prst="rect">
        <a:avLst/>
      </a:prstGeom>
      <a:ln w="9525">
        <a:solidFill>
          <a:schemeClr val="tx1">
            <a:lumMod val="50000"/>
            <a:lumOff val="50000"/>
          </a:schemeClr>
        </a:solidFill>
      </a:ln>
    </cs:spPr>
  </cs:hiLoLine>
  <cs:leaderLine>
    <cs:lnRef idx="0"/>
    <cs:fillRef idx="0"/>
    <cs:effectRef idx="0"/>
    <cs:fontRef idx="minor">
      <a:schemeClr val="dk1"/>
    </cs:fontRef>
    <cs:spPr bwMode="auto">
      <a:prstGeom prst="rect">
        <a:avLst/>
      </a:prstGeom>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seriesAxis>
  <cs:seriesLine>
    <cs:lnRef idx="0"/>
    <cs:fillRef idx="0"/>
    <cs:effectRef idx="0"/>
    <cs:fontRef idx="minor">
      <a:schemeClr val="dk1"/>
    </cs:fontRef>
    <cs:spPr bwMode="auto">
      <a:prstGeom prst="rect">
        <a:avLst/>
      </a:prstGeom>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cap="all" spc="120"/>
  </cs:title>
  <cs:trendline>
    <cs:lnRef idx="0">
      <cs:styleClr val="auto"/>
    </cs:lnRef>
    <cs:fillRef idx="0"/>
    <cs:effectRef idx="0"/>
    <cs:fontRef idx="minor">
      <a:schemeClr val="dk1"/>
    </cs:fontRef>
    <cs:spPr bwMode="auto">
      <a:prstGeom prst="rect">
        <a:avLst/>
      </a:prstGeom>
      <a:ln w="19050" cap="rnd">
        <a:solidFill>
          <a:schemeClr val="phClr"/>
        </a:solidFill>
        <a:prstDash val="sysDash"/>
      </a:ln>
    </cs:spPr>
  </cs:trendline>
  <cs:trendlineLabel>
    <cs:lnRef idx="0"/>
    <cs:fillRef idx="0"/>
    <cs:effectRef idx="0"/>
    <cs:fontRef idx="minor">
      <a:schemeClr val="tx1">
        <a:lumMod val="65000"/>
        <a:lumOff val="35000"/>
      </a:schemeClr>
    </cs:fontRef>
    <cs:defRPr sz="800"/>
  </cs:trendlineLabel>
  <cs:upBar>
    <cs:lnRef idx="0"/>
    <cs:fillRef idx="0"/>
    <cs:effectRef idx="0"/>
    <cs:fontRef idx="minor">
      <a:schemeClr val="dk1"/>
    </cs:fontRef>
    <cs:spPr bwMode="auto">
      <a:prstGeom prst="rect">
        <a:avLst/>
      </a:prstGeom>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bwMode="auto">
      <a:prstGeom prst="rect">
        <a:avLst/>
      </a:prstGeom>
      <a:ln w="9525" cap="flat" cmpd="sng" algn="ctr">
        <a:solidFill>
          <a:schemeClr val="dk1">
            <a:lumMod val="15000"/>
            <a:lumOff val="85000"/>
          </a:schemeClr>
        </a:solidFill>
        <a:round/>
      </a:ln>
    </cs:spPr>
    <cs:defRPr sz="900"/>
  </cs:valueAxis>
  <cs:wall>
    <cs:lnRef idx="0"/>
    <cs:fillRef idx="0"/>
    <cs:effectRef idx="0"/>
    <cs:fontRef idx="minor">
      <a:schemeClr val="dk1"/>
    </cs:fontRef>
  </cs:wall>
  <cs:dataPointMarkerLayout size="6"/>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10.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bwMode="auto">
      <a:prstGeom prst="rect">
        <a:avLst/>
      </a:prstGeom>
      <a:ln w="12700" cap="flat" cmpd="sng" algn="ctr">
        <a:solidFill>
          <a:schemeClr val="tx1">
            <a:lumMod val="15000"/>
            <a:lumOff val="85000"/>
          </a:schemeClr>
        </a:solidFill>
        <a:round/>
      </a:ln>
    </cs:spPr>
    <cs:defRPr sz="900"/>
  </cs:categoryAxis>
  <cs:chartArea>
    <cs:lnRef idx="0"/>
    <cs:fillRef idx="0"/>
    <cs:effectRef idx="0"/>
    <cs:fontRef idx="minor">
      <a:schemeClr val="tx2"/>
    </cs:fontRef>
    <cs:spPr bwMode="auto">
      <a:prstGeom prst="rect">
        <a:avLst/>
      </a:prstGeom>
      <a:solidFill>
        <a:schemeClr val="bg1"/>
      </a:solidFill>
      <a:ln w="9525" cap="flat" cmpd="sng" algn="ctr">
        <a:solidFill>
          <a:schemeClr val="tx1">
            <a:lumMod val="15000"/>
            <a:lumOff val="85000"/>
          </a:schemeClr>
        </a:solidFill>
        <a:round/>
      </a:ln>
    </cs:spPr>
    <cs:defRPr sz="9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bwMode="auto">
      <a:prstGeom prst="rect">
        <a:avLst/>
      </a:prstGeom>
      <a:ln w="34925" cap="rnd">
        <a:solidFill>
          <a:schemeClr val="phClr"/>
        </a:solidFill>
        <a:round/>
      </a:ln>
    </cs:spPr>
  </cs:dataPointLine>
  <cs:dataPointMarker>
    <cs:lnRef idx="0">
      <cs:styleClr val="auto"/>
    </cs:lnRef>
    <cs:fillRef idx="3">
      <cs:styleClr val="auto"/>
    </cs:fillRef>
    <cs:effectRef idx="3"/>
    <cs:fontRef idx="minor">
      <a:schemeClr val="lt1"/>
    </cs:fontRef>
    <cs:spPr bwMode="auto">
      <a:prstGeom prst="rect">
        <a:avLst/>
      </a:prstGeom>
      <a:ln w="9525">
        <a:solidFill>
          <a:schemeClr val="phClr"/>
        </a:solidFill>
        <a:round/>
      </a:ln>
    </cs:spPr>
  </cs:dataPointMarker>
  <cs:dataPointWireframe>
    <cs:lnRef idx="0">
      <cs:styleClr val="auto"/>
    </cs:lnRef>
    <cs:fillRef idx="3"/>
    <cs:effectRef idx="3"/>
    <cs:fontRef idx="minor">
      <a:schemeClr val="lt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bwMode="auto">
      <a:prstGeom prst="rect">
        <a:avLst/>
      </a:prstGeom>
      <a:ln w="12700" cap="flat" cmpd="sng" algn="ctr">
        <a:solidFill>
          <a:schemeClr val="tx1">
            <a:lumMod val="15000"/>
            <a:lumOff val="85000"/>
          </a:schemeClr>
        </a:solidFill>
        <a:round/>
      </a:ln>
    </cs:spPr>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cs:title>
  <cs:trendline>
    <cs:lnRef idx="0">
      <cs:styleClr val="auto"/>
    </cs:lnRef>
    <cs:fillRef idx="0"/>
    <cs:effectRef idx="0"/>
    <cs:fontRef idx="minor">
      <a:schemeClr val="lt1"/>
    </cs:fontRef>
    <cs:spPr bwMode="auto">
      <a:prstGeom prst="rect">
        <a:avLst/>
      </a:prstGeom>
      <a:ln w="19050" cap="rnd">
        <a:solidFill>
          <a:schemeClr val="phClr"/>
        </a:solidFill>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lt1"/>
    </cs:fontRef>
  </cs:wall>
  <cs:dataPointMarkerLayout symbol="circle" size="6"/>
</cs:chartStyle>
</file>

<file path=ppt/charts/style1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cs:axisTitle>
  <cs:categoryAxis>
    <cs:lnRef idx="0"/>
    <cs:fillRef idx="0"/>
    <cs:effectRef idx="0"/>
    <cs:fontRef idx="minor">
      <a:schemeClr val="dk1">
        <a:lumMod val="65000"/>
        <a:lumOff val="35000"/>
      </a:schemeClr>
    </cs:fontRef>
    <cs:defRPr sz="900"/>
  </cs:categoryAxis>
  <cs:chartArea>
    <cs:lnRef idx="0"/>
    <cs:fillRef idx="0"/>
    <cs:effectRef idx="0"/>
    <cs:fontRef idx="minor">
      <a:schemeClr val="dk1"/>
    </cs:fontRef>
    <cs:spPr bwMode="auto">
      <a:prstGeom prst="rect">
        <a:avLst/>
      </a:prstGeom>
      <a:gradFill>
        <a:gsLst>
          <a:gs pos="0">
            <a:schemeClr val="lt1"/>
          </a:gs>
          <a:gs pos="68000">
            <a:schemeClr val="lt1">
              <a:lumMod val="85000"/>
            </a:schemeClr>
          </a:gs>
          <a:gs pos="100000">
            <a:schemeClr val="lt1"/>
          </a:gs>
        </a:gsLst>
        <a:lin ang="5400000" scaled="1"/>
      </a:gradFill>
      <a:ln w="9525" cap="flat" cmpd="sng" algn="ctr">
        <a:solidFill>
          <a:schemeClr val="dk1">
            <a:lumMod val="15000"/>
            <a:lumOff val="85000"/>
          </a:schemeClr>
        </a:solidFill>
        <a:round/>
      </a:ln>
    </cs:spPr>
    <cs:defRPr sz="1000"/>
  </cs:chartArea>
  <cs:dataLabel>
    <cs:lnRef idx="0"/>
    <cs:fillRef idx="0"/>
    <cs:effectRef idx="0"/>
    <cs:fontRef idx="minor">
      <a:schemeClr val="lt1"/>
    </cs:fontRef>
    <cs:spPr bwMode="auto"/>
    <cs:defRPr sz="1000" b="1" i="0" u="none" strike="noStrike"/>
  </cs:dataLabel>
  <cs:dataLabelCallout>
    <cs:lnRef idx="0"/>
    <cs:fillRef idx="0"/>
    <cs:effectRef idx="0"/>
    <cs:fontRef idx="minor">
      <a:schemeClr val="lt1"/>
    </cs:fontRef>
    <cs:spPr bwMode="auto">
      <a:prstGeom prst="rect">
        <a:avLst/>
      </a:prstGeom>
      <a:solidFill>
        <a:schemeClr val="dk1">
          <a:lumMod val="65000"/>
          <a:lumOff val="35000"/>
          <a:alpha val="75000"/>
        </a:schemeClr>
      </a:solidFill>
    </cs:spPr>
    <cs:defRPr sz="1000" b="1"/>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bwMode="auto">
      <a:prstGeom prst="rect">
        <a:avLst/>
      </a:prstGeom>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bwMode="auto">
      <a:prstGeom prst="rect">
        <a:avLst/>
      </a:prstGeom>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bwMode="auto">
      <a:prstGeom prst="rect">
        <a:avLst/>
      </a:prstGeom>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bwMode="auto">
      <a:prstGeom prst="rect">
        <a:avLst/>
      </a:prstGeom>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Wireframe>
    <cs:lnRef idx="0">
      <cs:styleClr val="auto"/>
    </cs:lnRef>
    <cs:fillRef idx="0"/>
    <cs:effectRef idx="0"/>
    <cs:fontRef idx="minor">
      <a:schemeClr val="dk1"/>
    </cs:fontRef>
    <cs:spPr bwMode="auto">
      <a:prstGeom prst="rect">
        <a:avLst/>
      </a:prstGeom>
      <a:ln w="9525" cap="rnd">
        <a:solidFill>
          <a:schemeClr val="phClr"/>
        </a:solidFill>
        <a:round/>
      </a:ln>
    </cs:spPr>
  </cs:dataPointWireframe>
  <cs:dataTable>
    <cs:lnRef idx="0"/>
    <cs:fillRef idx="0"/>
    <cs:effectRef idx="0"/>
    <cs:fontRef idx="minor">
      <a:schemeClr val="dk1">
        <a:lumMod val="65000"/>
        <a:lumOff val="35000"/>
      </a:schemeClr>
    </cs:fontRef>
    <cs:spPr bwMode="auto">
      <a:prstGeom prst="rect">
        <a:avLst/>
      </a:prstGeom>
      <a:ln w="9525">
        <a:solidFill>
          <a:schemeClr val="dk1">
            <a:lumMod val="15000"/>
            <a:lumOff val="85000"/>
          </a:schemeClr>
        </a:solidFill>
      </a:ln>
    </cs:spPr>
    <cs:defRPr sz="900"/>
  </cs:dataTable>
  <cs:downBar>
    <cs:lnRef idx="0"/>
    <cs:fillRef idx="0"/>
    <cs:effectRef idx="0"/>
    <cs:fontRef idx="minor">
      <a:schemeClr val="dk1"/>
    </cs:fontRef>
    <cs:spPr bwMode="auto">
      <a:prstGeom prst="rect">
        <a:avLst/>
      </a:prstGeom>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bwMode="auto">
      <a:prstGeom prst="rect">
        <a:avLst/>
      </a:prstGeom>
      <a:ln w="9525">
        <a:solidFill>
          <a:schemeClr val="dk1">
            <a:lumMod val="50000"/>
            <a:lumOff val="50000"/>
          </a:schemeClr>
        </a:solidFill>
        <a:round/>
      </a:ln>
    </cs:spPr>
  </cs:dropLine>
  <cs:errorBar>
    <cs:lnRef idx="0"/>
    <cs:fillRef idx="0"/>
    <cs:effectRef idx="0"/>
    <cs:fontRef idx="minor">
      <a:schemeClr val="dk1"/>
    </cs:fontRef>
    <cs:spPr bwMode="auto">
      <a:prstGeom prst="rect">
        <a:avLst/>
      </a:prstGeom>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bwMode="auto">
      <a:prstGeom prst="rect">
        <a:avLst/>
      </a:prstGeom>
      <a:ln w="9525" cap="flat" cmpd="sng" algn="ctr">
        <a:solidFill>
          <a:schemeClr val="dk1">
            <a:lumMod val="15000"/>
            <a:lumOff val="85000"/>
          </a:schemeClr>
        </a:solidFill>
        <a:round/>
      </a:ln>
    </cs:spPr>
  </cs:gridlineMajor>
  <cs:gridlineMinor>
    <cs:lnRef idx="0"/>
    <cs:fillRef idx="0"/>
    <cs:effectRef idx="0"/>
    <cs:fontRef idx="minor">
      <a:schemeClr val="dk1"/>
    </cs:fontRef>
    <cs:spPr bwMode="auto">
      <a:prstGeom prst="rect">
        <a:avLst/>
      </a:prstGeom>
      <a:ln>
        <a:solidFill>
          <a:schemeClr val="dk1">
            <a:lumMod val="5000"/>
            <a:lumOff val="95000"/>
          </a:schemeClr>
        </a:solidFill>
      </a:ln>
    </cs:spPr>
  </cs:gridlineMinor>
  <cs:hiLoLine>
    <cs:lnRef idx="0"/>
    <cs:fillRef idx="0"/>
    <cs:effectRef idx="0"/>
    <cs:fontRef idx="minor">
      <a:schemeClr val="dk1"/>
    </cs:fontRef>
    <cs:spPr bwMode="auto">
      <a:prstGeom prst="rect">
        <a:avLst/>
      </a:prstGeom>
      <a:ln w="9525">
        <a:solidFill>
          <a:schemeClr val="dk1">
            <a:lumMod val="50000"/>
            <a:lumOff val="50000"/>
          </a:schemeClr>
        </a:solidFill>
        <a:round/>
      </a:ln>
    </cs:spPr>
  </cs:hiLoLine>
  <cs:leaderLine>
    <cs:lnRef idx="0"/>
    <cs:fillRef idx="0"/>
    <cs:effectRef idx="0"/>
    <cs:fontRef idx="minor">
      <a:schemeClr val="dk1"/>
    </cs:fontRef>
    <cs:spPr bwMode="auto">
      <a:prstGeom prst="rect">
        <a:avLst/>
      </a:prstGeom>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bwMode="auto">
      <a:prstGeom prst="rect">
        <a:avLst/>
      </a:prstGeom>
      <a:ln w="9525" cap="flat" cmpd="sng" algn="ctr">
        <a:solidFill>
          <a:schemeClr val="dk1">
            <a:lumMod val="15000"/>
            <a:lumOff val="85000"/>
          </a:schemeClr>
        </a:solidFill>
        <a:round/>
      </a:ln>
    </cs:spPr>
    <cs:defRPr sz="900"/>
  </cs:seriesAxis>
  <cs:seriesLine>
    <cs:lnRef idx="0"/>
    <cs:fillRef idx="0"/>
    <cs:effectRef idx="0"/>
    <cs:fontRef idx="minor">
      <a:schemeClr val="dk1"/>
    </cs:fontRef>
    <cs:spPr bwMode="auto">
      <a:prstGeom prst="rect">
        <a:avLst/>
      </a:prstGeom>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cs:title>
  <cs:trendline>
    <cs:lnRef idx="0">
      <cs:styleClr val="auto"/>
    </cs:lnRef>
    <cs:fillRef idx="0"/>
    <cs:effectRef idx="0"/>
    <cs:fontRef idx="minor">
      <a:schemeClr val="dk1"/>
    </cs:fontRef>
    <cs:spPr bwMode="auto">
      <a:prstGeom prst="rect">
        <a:avLst/>
      </a:prstGeom>
      <a:ln w="19050" cap="rnd">
        <a:solidFill>
          <a:schemeClr val="phClr"/>
        </a:solidFill>
        <a:prstDash val="sysDash"/>
      </a:ln>
    </cs:spPr>
  </cs:trendline>
  <cs:trendlineLabel>
    <cs:lnRef idx="0"/>
    <cs:fillRef idx="0"/>
    <cs:effectRef idx="0"/>
    <cs:fontRef idx="minor">
      <a:schemeClr val="dk1">
        <a:lumMod val="65000"/>
        <a:lumOff val="35000"/>
      </a:schemeClr>
    </cs:fontRef>
    <cs:defRPr sz="900"/>
  </cs:trendlineLabel>
  <cs:upBar>
    <cs:lnRef idx="0"/>
    <cs:fillRef idx="0"/>
    <cs:effectRef idx="0"/>
    <cs:fontRef idx="minor">
      <a:schemeClr val="dk1"/>
    </cs:fontRef>
    <cs:spPr bwMode="auto">
      <a:prstGeom prst="rect">
        <a:avLst/>
      </a:prstGeom>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cs:valueAxis>
  <cs:wall>
    <cs:lnRef idx="0"/>
    <cs:fillRef idx="0"/>
    <cs:effectRef idx="0"/>
    <cs:fontRef idx="minor">
      <a:schemeClr val="dk1"/>
    </cs:fontRef>
  </cs:wall>
  <cs:dataPointMarkerLayout symbol="circle" size="6"/>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1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embeddings/_rels/Microsoft_Excel_Worksheet1.xlsx.rels><?xml version="1.0" encoding="UTF-8" standalone="yes"?><Relationships xmlns="http://schemas.openxmlformats.org/package/2006/relationships"></Relationships>
</file>

<file path=ppt/embeddings/_rels/Microsoft_Excel_Worksheet2.xlsx.rels><?xml version="1.0" encoding="UTF-8" standalone="yes"?><Relationships xmlns="http://schemas.openxmlformats.org/package/2006/relationships"></Relationships>
</file>

<file path=ppt/embeddings/_rels/Microsoft_Excel_Worksheet3.xlsx.rels><?xml version="1.0" encoding="UTF-8" standalone="yes"?><Relationships xmlns="http://schemas.openxmlformats.org/package/2006/relationships"></Relationships>
</file>

<file path=ppt/embeddings/_rels/Microsoft_Excel_Worksheet4.xlsx.rels><?xml version="1.0" encoding="UTF-8" standalone="yes"?><Relationships xmlns="http://schemas.openxmlformats.org/package/2006/relationships"></Relationships>
</file>

<file path=ppt/embeddings/_rels/Microsoft_Excel_Worksheet5.xlsx.rels><?xml version="1.0" encoding="UTF-8" standalone="yes"?><Relationships xmlns="http://schemas.openxmlformats.org/package/2006/relationships"></Relationships>
</file>

<file path=ppt/embeddings/_rels/Microsoft_Excel_Worksheet6.xlsx.rels><?xml version="1.0" encoding="UTF-8" standalone="yes"?><Relationships xmlns="http://schemas.openxmlformats.org/package/2006/relationships"></Relationships>
</file>

<file path=ppt/embeddings/_rels/Microsoft_Excel_Worksheet7.xlsx.rels><?xml version="1.0" encoding="UTF-8" standalone="yes"?><Relationships xmlns="http://schemas.openxmlformats.org/package/2006/relationships"></Relationships>
</file>

<file path=ppt/embeddings/_rels/Microsoft_Excel_Worksheet8.xlsx.rels><?xml version="1.0" encoding="UTF-8" standalone="yes"?><Relationships xmlns="http://schemas.openxmlformats.org/package/2006/relationships"></Relationships>
</file>

<file path=ppt/embeddings/_rels/Microsoft_Excel_Worksheet9.xlsx.rels><?xml version="1.0" encoding="UTF-8" standalone="yes"?><Relationships xmlns="http://schemas.openxmlformats.org/package/2006/relationships"></Relationships>
</file>

<file path=ppt/embeddings/_rels/Microsoft_Excel_Worksheet10.xlsx.rels><?xml version="1.0" encoding="UTF-8" standalone="yes"?><Relationships xmlns="http://schemas.openxmlformats.org/package/2006/relationships"></Relationships>
</file>

<file path=ppt/embeddings/_rels/Microsoft_Excel_Worksheet11.xlsx.rels><?xml version="1.0" encoding="UTF-8" standalone="yes"?><Relationships xmlns="http://schemas.openxmlformats.org/package/2006/relationships"></Relationships>
</file>

<file path=ppt/embeddings/_rels/Microsoft_Excel_Worksheet12.xlsx.rels><?xml version="1.0" encoding="UTF-8" standalone="yes"?><Relationships xmlns="http://schemas.openxmlformats.org/package/2006/relationships"></Relationships>
</file>

<file path=ppt/embeddings/_rels/Microsoft_Excel_Worksheet13.xlsx.rels><?xml version="1.0" encoding="UTF-8" standalone="yes"?><Relationships xmlns="http://schemas.openxmlformats.org/package/2006/relationships"></Relationships>
</file>

<file path=ppt/embeddings/_rels/Microsoft_Excel_Worksheet14.xlsx.rels><?xml version="1.0" encoding="UTF-8" standalone="yes"?><Relationships xmlns="http://schemas.openxmlformats.org/package/2006/relationships"></Relationships>
</file>

<file path=ppt/embeddings/_rels/Microsoft_Excel_Worksheet15.xlsx.rels><?xml version="1.0" encoding="UTF-8" standalone="yes"?><Relationships xmlns="http://schemas.openxmlformats.org/package/2006/relationships"></Relationships>
</file>

<file path=ppt/embeddings/_rels/Microsoft_Excel_Worksheet16.xlsx.rels><?xml version="1.0" encoding="UTF-8" standalone="yes"?><Relationships xmlns="http://schemas.openxmlformats.org/package/2006/relationships"></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54177926" name="Espace réservé de l'en-tête 1"/>
          <p:cNvSpPr>
            <a:spLocks noGrp="1"/>
          </p:cNvSpPr>
          <p:nvPr>
            <p:ph type="hdr" sz="quarter"/>
          </p:nvPr>
        </p:nvSpPr>
        <p:spPr bwMode="auto">
          <a:xfrm>
            <a:off x="1" y="2"/>
            <a:ext cx="3612412" cy="352552"/>
          </a:xfrm>
          <a:prstGeom prst="rect">
            <a:avLst/>
          </a:prstGeom>
        </p:spPr>
        <p:txBody>
          <a:bodyPr vert="horz" lIns="83237" tIns="41619" rIns="83237" bIns="41619" rtlCol="0"/>
          <a:lstStyle>
            <a:lvl1pPr algn="l">
              <a:defRPr sz="1100"/>
            </a:lvl1pPr>
          </a:lstStyle>
          <a:p>
            <a:pPr>
              <a:defRPr/>
            </a:pPr>
            <a:endParaRPr lang="fr-FR"/>
          </a:p>
        </p:txBody>
      </p:sp>
      <p:sp>
        <p:nvSpPr>
          <p:cNvPr id="118996751" name="Espace réservé de la date 2"/>
          <p:cNvSpPr>
            <a:spLocks noGrp="1"/>
          </p:cNvSpPr>
          <p:nvPr>
            <p:ph type="dt" idx="1"/>
          </p:nvPr>
        </p:nvSpPr>
        <p:spPr bwMode="auto">
          <a:xfrm>
            <a:off x="4719883" y="2"/>
            <a:ext cx="3612412" cy="352552"/>
          </a:xfrm>
          <a:prstGeom prst="rect">
            <a:avLst/>
          </a:prstGeom>
        </p:spPr>
        <p:txBody>
          <a:bodyPr vert="horz" lIns="83237" tIns="41619" rIns="83237" bIns="41619" rtlCol="0"/>
          <a:lstStyle>
            <a:lvl1pPr algn="r">
              <a:defRPr sz="1100"/>
            </a:lvl1pPr>
          </a:lstStyle>
          <a:p>
            <a:pPr>
              <a:defRPr/>
            </a:pPr>
            <a:fld id="{A9404F44-1E3D-439B-A84F-B14F25C5AFED}" type="datetimeFigureOut">
              <a:rPr lang="fr-FR"/>
              <a:t>16/04/2026</a:t>
            </a:fld>
            <a:endParaRPr lang="fr-FR"/>
          </a:p>
        </p:txBody>
      </p:sp>
      <p:sp>
        <p:nvSpPr>
          <p:cNvPr id="746902415" name="Espace réservé de l'image des diapositives 3"/>
          <p:cNvSpPr>
            <a:spLocks noChangeAspect="1" noGrp="1" noRot="1"/>
          </p:cNvSpPr>
          <p:nvPr>
            <p:ph type="sldImg" idx="2"/>
          </p:nvPr>
        </p:nvSpPr>
        <p:spPr bwMode="auto">
          <a:xfrm>
            <a:off x="2055813" y="881063"/>
            <a:ext cx="4222750" cy="2376487"/>
          </a:xfrm>
          <a:prstGeom prst="rect">
            <a:avLst/>
          </a:prstGeom>
          <a:noFill/>
          <a:ln w="12700">
            <a:solidFill>
              <a:prstClr val="black"/>
            </a:solidFill>
          </a:ln>
        </p:spPr>
        <p:txBody>
          <a:bodyPr vert="horz" lIns="83237" tIns="41619" rIns="83237" bIns="41619" rtlCol="0" anchor="ctr"/>
          <a:lstStyle/>
          <a:p>
            <a:pPr>
              <a:defRPr/>
            </a:pPr>
            <a:endParaRPr lang="fr-FR"/>
          </a:p>
        </p:txBody>
      </p:sp>
      <p:sp>
        <p:nvSpPr>
          <p:cNvPr id="282686396" name="Espace réservé des notes 4"/>
          <p:cNvSpPr>
            <a:spLocks noGrp="1"/>
          </p:cNvSpPr>
          <p:nvPr>
            <p:ph type="body" sz="quarter" idx="3"/>
          </p:nvPr>
        </p:nvSpPr>
        <p:spPr bwMode="auto">
          <a:xfrm>
            <a:off x="833036" y="3389227"/>
            <a:ext cx="6668171" cy="2773104"/>
          </a:xfrm>
          <a:prstGeom prst="rect">
            <a:avLst/>
          </a:prstGeom>
        </p:spPr>
        <p:txBody>
          <a:bodyPr vert="horz" lIns="83237" tIns="41619" rIns="83237" bIns="41619" rtlCol="0"/>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427974937" name="Espace réservé du pied de page 5"/>
          <p:cNvSpPr>
            <a:spLocks noGrp="1"/>
          </p:cNvSpPr>
          <p:nvPr>
            <p:ph type="ftr" sz="quarter" idx="4"/>
          </p:nvPr>
        </p:nvSpPr>
        <p:spPr bwMode="auto">
          <a:xfrm>
            <a:off x="1" y="6690596"/>
            <a:ext cx="3612412" cy="352552"/>
          </a:xfrm>
          <a:prstGeom prst="rect">
            <a:avLst/>
          </a:prstGeom>
        </p:spPr>
        <p:txBody>
          <a:bodyPr vert="horz" lIns="83237" tIns="41619" rIns="83237" bIns="41619" rtlCol="0" anchor="b"/>
          <a:lstStyle>
            <a:lvl1pPr algn="l">
              <a:defRPr sz="1100"/>
            </a:lvl1pPr>
          </a:lstStyle>
          <a:p>
            <a:pPr>
              <a:defRPr/>
            </a:pPr>
            <a:endParaRPr lang="fr-FR"/>
          </a:p>
        </p:txBody>
      </p:sp>
      <p:sp>
        <p:nvSpPr>
          <p:cNvPr id="204844011" name="Espace réservé du numéro de diapositive 6"/>
          <p:cNvSpPr>
            <a:spLocks noGrp="1"/>
          </p:cNvSpPr>
          <p:nvPr>
            <p:ph type="sldNum" sz="quarter" idx="5"/>
          </p:nvPr>
        </p:nvSpPr>
        <p:spPr bwMode="auto">
          <a:xfrm>
            <a:off x="4719883" y="6690596"/>
            <a:ext cx="3612412" cy="352552"/>
          </a:xfrm>
          <a:prstGeom prst="rect">
            <a:avLst/>
          </a:prstGeom>
        </p:spPr>
        <p:txBody>
          <a:bodyPr vert="horz" lIns="83237" tIns="41619" rIns="83237" bIns="41619" rtlCol="0" anchor="b"/>
          <a:lstStyle>
            <a:lvl1pPr algn="r">
              <a:defRPr sz="1100"/>
            </a:lvl1pPr>
          </a:lstStyle>
          <a:p>
            <a:pPr>
              <a:defRPr/>
            </a:pPr>
            <a:fld id="{6B176225-2A56-41C8-9F3D-DF7A2DC5B981}" type="slidenum">
              <a:rPr lang="fr-FR"/>
              <a:t>‹N°›</a:t>
            </a:fld>
            <a:endParaRPr lang="fr-FR"/>
          </a:p>
        </p:txBody>
      </p:sp>
    </p:spTree>
  </p:cSld>
  <p:clrMap bg1="lt1" tx1="dk1" bg2="lt2" tx2="dk2" accent1="accent1" accent2="accent2" accent3="accent3" accent4="accent4" accent5="accent5" accent6="accent6" hlink="hlink" folHlink="folHlink"/>
  <p:hf dt="0" ftr="0" hdr="0" sldNum="1"/>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0518253" name="Slide Image Placeholder 1"/>
          <p:cNvSpPr>
            <a:spLocks noChangeAspect="1" noGrp="1" noRot="1"/>
          </p:cNvSpPr>
          <p:nvPr>
            <p:ph type="sldImg"/>
          </p:nvPr>
        </p:nvSpPr>
        <p:spPr bwMode="auto"/>
      </p:sp>
      <p:sp>
        <p:nvSpPr>
          <p:cNvPr id="776547637" name="Notes Placeholder 2"/>
          <p:cNvSpPr>
            <a:spLocks noGrp="1"/>
          </p:cNvSpPr>
          <p:nvPr>
            <p:ph type="body" idx="1"/>
          </p:nvPr>
        </p:nvSpPr>
        <p:spPr bwMode="auto"/>
        <p:txBody>
          <a:bodyPr/>
          <a:lstStyle/>
          <a:p>
            <a:pPr>
              <a:defRPr/>
            </a:pPr>
            <a:endParaRPr/>
          </a:p>
        </p:txBody>
      </p:sp>
      <p:sp>
        <p:nvSpPr>
          <p:cNvPr id="543901967" name="Slide Number Placeholder 3"/>
          <p:cNvSpPr>
            <a:spLocks noGrp="1"/>
          </p:cNvSpPr>
          <p:nvPr>
            <p:ph type="sldNum" sz="quarter" idx="10"/>
          </p:nvPr>
        </p:nvSpPr>
        <p:spPr bwMode="auto"/>
        <p:txBody>
          <a:bodyPr/>
          <a:lstStyle/>
          <a:p>
            <a:pPr>
              <a:defRPr/>
            </a:pPr>
            <a:fld id="{62FEA9EA-24B0-776C-7D80-A494BECBE5E3}"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70277847" name="Slide Image Placeholder 1"/>
          <p:cNvSpPr>
            <a:spLocks noChangeAspect="1" noGrp="1" noRot="1"/>
          </p:cNvSpPr>
          <p:nvPr>
            <p:ph type="sldImg"/>
          </p:nvPr>
        </p:nvSpPr>
        <p:spPr bwMode="auto"/>
      </p:sp>
      <p:sp>
        <p:nvSpPr>
          <p:cNvPr id="542459093" name="Notes Placeholder 2"/>
          <p:cNvSpPr>
            <a:spLocks noGrp="1"/>
          </p:cNvSpPr>
          <p:nvPr>
            <p:ph type="body" idx="1"/>
          </p:nvPr>
        </p:nvSpPr>
        <p:spPr bwMode="auto"/>
        <p:txBody>
          <a:bodyPr/>
          <a:lstStyle/>
          <a:p>
            <a:pPr>
              <a:defRPr/>
            </a:pPr>
            <a:endParaRPr/>
          </a:p>
        </p:txBody>
      </p:sp>
      <p:sp>
        <p:nvSpPr>
          <p:cNvPr id="380180221" name="Slide Number Placeholder 3"/>
          <p:cNvSpPr>
            <a:spLocks noGrp="1"/>
          </p:cNvSpPr>
          <p:nvPr>
            <p:ph type="sldNum" sz="quarter" idx="10"/>
          </p:nvPr>
        </p:nvSpPr>
        <p:spPr bwMode="auto"/>
        <p:txBody>
          <a:bodyPr/>
          <a:lstStyle/>
          <a:p>
            <a:pPr>
              <a:defRPr/>
            </a:pPr>
            <a:fld id="{64ED3354-27E6-D69F-35FF-362728C4B124}"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6199455" name="Slide Image Placeholder 1"/>
          <p:cNvSpPr>
            <a:spLocks noChangeAspect="1" noGrp="1" noRot="1"/>
          </p:cNvSpPr>
          <p:nvPr>
            <p:ph type="sldImg"/>
          </p:nvPr>
        </p:nvSpPr>
        <p:spPr bwMode="auto"/>
      </p:sp>
      <p:sp>
        <p:nvSpPr>
          <p:cNvPr id="656640395" name="Notes Placeholder 2"/>
          <p:cNvSpPr>
            <a:spLocks noGrp="1"/>
          </p:cNvSpPr>
          <p:nvPr>
            <p:ph type="body" idx="1"/>
          </p:nvPr>
        </p:nvSpPr>
        <p:spPr bwMode="auto"/>
        <p:txBody>
          <a:bodyPr/>
          <a:lstStyle/>
          <a:p>
            <a:pPr>
              <a:defRPr/>
            </a:pPr>
            <a:endParaRPr/>
          </a:p>
        </p:txBody>
      </p:sp>
      <p:sp>
        <p:nvSpPr>
          <p:cNvPr id="2005481788" name="Slide Number Placeholder 3"/>
          <p:cNvSpPr>
            <a:spLocks noGrp="1"/>
          </p:cNvSpPr>
          <p:nvPr>
            <p:ph type="sldNum" sz="quarter" idx="10"/>
          </p:nvPr>
        </p:nvSpPr>
        <p:spPr bwMode="auto"/>
        <p:txBody>
          <a:bodyPr/>
          <a:lstStyle/>
          <a:p>
            <a:pPr>
              <a:defRPr/>
            </a:pPr>
            <a:fld id="{D7EBFFD2-F01D-AEFF-4CBA-18A922310600}"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8048922" name="Slide Image Placeholder 1"/>
          <p:cNvSpPr>
            <a:spLocks noChangeAspect="1" noGrp="1" noRot="1"/>
          </p:cNvSpPr>
          <p:nvPr>
            <p:ph type="sldImg"/>
          </p:nvPr>
        </p:nvSpPr>
        <p:spPr bwMode="auto"/>
      </p:sp>
      <p:sp>
        <p:nvSpPr>
          <p:cNvPr id="1328918040" name="Notes Placeholder 2"/>
          <p:cNvSpPr>
            <a:spLocks noGrp="1"/>
          </p:cNvSpPr>
          <p:nvPr>
            <p:ph type="body" idx="1"/>
          </p:nvPr>
        </p:nvSpPr>
        <p:spPr bwMode="auto"/>
        <p:txBody>
          <a:bodyPr/>
          <a:lstStyle/>
          <a:p>
            <a:pPr>
              <a:defRPr/>
            </a:pPr>
            <a:endParaRPr/>
          </a:p>
        </p:txBody>
      </p:sp>
      <p:sp>
        <p:nvSpPr>
          <p:cNvPr id="1915240651" name="Slide Number Placeholder 3"/>
          <p:cNvSpPr>
            <a:spLocks noGrp="1"/>
          </p:cNvSpPr>
          <p:nvPr>
            <p:ph type="sldNum" sz="quarter" idx="10"/>
          </p:nvPr>
        </p:nvSpPr>
        <p:spPr bwMode="auto"/>
        <p:txBody>
          <a:bodyPr/>
          <a:lstStyle/>
          <a:p>
            <a:pPr>
              <a:defRPr/>
            </a:pPr>
            <a:fld id="{5994CCE6-4AA6-D337-35B4-C76A78A73A54}"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78356765" name="Slide Image Placeholder 1"/>
          <p:cNvSpPr>
            <a:spLocks noChangeAspect="1" noGrp="1" noRot="1"/>
          </p:cNvSpPr>
          <p:nvPr>
            <p:ph type="sldImg"/>
          </p:nvPr>
        </p:nvSpPr>
        <p:spPr bwMode="auto"/>
      </p:sp>
      <p:sp>
        <p:nvSpPr>
          <p:cNvPr id="640945812" name="Notes Placeholder 2"/>
          <p:cNvSpPr>
            <a:spLocks noGrp="1"/>
          </p:cNvSpPr>
          <p:nvPr>
            <p:ph type="body" idx="1"/>
          </p:nvPr>
        </p:nvSpPr>
        <p:spPr bwMode="auto"/>
        <p:txBody>
          <a:bodyPr/>
          <a:lstStyle/>
          <a:p>
            <a:pPr>
              <a:defRPr/>
            </a:pPr>
            <a:endParaRPr/>
          </a:p>
        </p:txBody>
      </p:sp>
      <p:sp>
        <p:nvSpPr>
          <p:cNvPr id="452406977" name="Slide Number Placeholder 3"/>
          <p:cNvSpPr>
            <a:spLocks noGrp="1"/>
          </p:cNvSpPr>
          <p:nvPr>
            <p:ph type="sldNum" sz="quarter" idx="10"/>
          </p:nvPr>
        </p:nvSpPr>
        <p:spPr bwMode="auto"/>
        <p:txBody>
          <a:bodyPr/>
          <a:lstStyle/>
          <a:p>
            <a:pPr>
              <a:defRPr/>
            </a:pPr>
            <a:fld id="{37966232-FC0B-D3DA-646D-64F050D84A59}"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77079128" name="Slide Image Placeholder 1"/>
          <p:cNvSpPr>
            <a:spLocks noChangeAspect="1" noGrp="1" noRot="1"/>
          </p:cNvSpPr>
          <p:nvPr>
            <p:ph type="sldImg"/>
          </p:nvPr>
        </p:nvSpPr>
        <p:spPr bwMode="auto"/>
      </p:sp>
      <p:sp>
        <p:nvSpPr>
          <p:cNvPr id="91348578" name="Notes Placeholder 2"/>
          <p:cNvSpPr>
            <a:spLocks noGrp="1"/>
          </p:cNvSpPr>
          <p:nvPr>
            <p:ph type="body" idx="1"/>
          </p:nvPr>
        </p:nvSpPr>
        <p:spPr bwMode="auto"/>
        <p:txBody>
          <a:bodyPr/>
          <a:lstStyle/>
          <a:p>
            <a:pPr>
              <a:defRPr/>
            </a:pPr>
            <a:endParaRPr/>
          </a:p>
        </p:txBody>
      </p:sp>
      <p:sp>
        <p:nvSpPr>
          <p:cNvPr id="1136043545" name="Slide Number Placeholder 3"/>
          <p:cNvSpPr>
            <a:spLocks noGrp="1"/>
          </p:cNvSpPr>
          <p:nvPr>
            <p:ph type="sldNum" sz="quarter" idx="10"/>
          </p:nvPr>
        </p:nvSpPr>
        <p:spPr bwMode="auto"/>
        <p:txBody>
          <a:bodyPr/>
          <a:lstStyle/>
          <a:p>
            <a:pPr>
              <a:defRPr/>
            </a:pPr>
            <a:fld id="{2E871C84-27DD-3C82-BF93-08FBE1E67949}"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03236047" name="Slide Image Placeholder 1"/>
          <p:cNvSpPr>
            <a:spLocks noChangeAspect="1" noGrp="1" noRot="1"/>
          </p:cNvSpPr>
          <p:nvPr>
            <p:ph type="sldImg"/>
          </p:nvPr>
        </p:nvSpPr>
        <p:spPr bwMode="auto"/>
      </p:sp>
      <p:sp>
        <p:nvSpPr>
          <p:cNvPr id="1551489614" name="Notes Placeholder 2"/>
          <p:cNvSpPr>
            <a:spLocks noGrp="1"/>
          </p:cNvSpPr>
          <p:nvPr>
            <p:ph type="body" idx="1"/>
          </p:nvPr>
        </p:nvSpPr>
        <p:spPr bwMode="auto"/>
        <p:txBody>
          <a:bodyPr/>
          <a:lstStyle/>
          <a:p>
            <a:pPr>
              <a:defRPr/>
            </a:pPr>
            <a:endParaRPr/>
          </a:p>
        </p:txBody>
      </p:sp>
      <p:sp>
        <p:nvSpPr>
          <p:cNvPr id="2144384539" name="Slide Number Placeholder 3"/>
          <p:cNvSpPr>
            <a:spLocks noGrp="1"/>
          </p:cNvSpPr>
          <p:nvPr>
            <p:ph type="sldNum" sz="quarter" idx="10"/>
          </p:nvPr>
        </p:nvSpPr>
        <p:spPr bwMode="auto"/>
        <p:txBody>
          <a:bodyPr/>
          <a:lstStyle/>
          <a:p>
            <a:pPr>
              <a:defRPr/>
            </a:pPr>
            <a:fld id="{9971F703-F2D8-00EB-6BCE-CE3B8F06AFD0}"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6024018" name="Slide Image Placeholder 1"/>
          <p:cNvSpPr>
            <a:spLocks noChangeAspect="1" noGrp="1" noRot="1"/>
          </p:cNvSpPr>
          <p:nvPr>
            <p:ph type="sldImg"/>
          </p:nvPr>
        </p:nvSpPr>
        <p:spPr bwMode="auto"/>
      </p:sp>
      <p:sp>
        <p:nvSpPr>
          <p:cNvPr id="88960606" name="Notes Placeholder 2"/>
          <p:cNvSpPr>
            <a:spLocks noGrp="1"/>
          </p:cNvSpPr>
          <p:nvPr>
            <p:ph type="body" idx="1"/>
          </p:nvPr>
        </p:nvSpPr>
        <p:spPr bwMode="auto"/>
        <p:txBody>
          <a:bodyPr/>
          <a:lstStyle/>
          <a:p>
            <a:pPr>
              <a:defRPr/>
            </a:pPr>
            <a:endParaRPr/>
          </a:p>
        </p:txBody>
      </p:sp>
      <p:sp>
        <p:nvSpPr>
          <p:cNvPr id="1916790261" name="Slide Number Placeholder 3"/>
          <p:cNvSpPr>
            <a:spLocks noGrp="1"/>
          </p:cNvSpPr>
          <p:nvPr>
            <p:ph type="sldNum" sz="quarter" idx="10"/>
          </p:nvPr>
        </p:nvSpPr>
        <p:spPr bwMode="auto"/>
        <p:txBody>
          <a:bodyPr/>
          <a:lstStyle/>
          <a:p>
            <a:pPr>
              <a:defRPr/>
            </a:pPr>
            <a:fld id="{9910012A-0C45-3262-0788-3F0CA59224F0}"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26333755" name="Slide Image Placeholder 1"/>
          <p:cNvSpPr>
            <a:spLocks noChangeAspect="1" noGrp="1" noRot="1"/>
          </p:cNvSpPr>
          <p:nvPr>
            <p:ph type="sldImg"/>
          </p:nvPr>
        </p:nvSpPr>
        <p:spPr bwMode="auto"/>
      </p:sp>
      <p:sp>
        <p:nvSpPr>
          <p:cNvPr id="1135274627" name="Notes Placeholder 2"/>
          <p:cNvSpPr>
            <a:spLocks noGrp="1"/>
          </p:cNvSpPr>
          <p:nvPr>
            <p:ph type="body" idx="1"/>
          </p:nvPr>
        </p:nvSpPr>
        <p:spPr bwMode="auto"/>
        <p:txBody>
          <a:bodyPr/>
          <a:lstStyle/>
          <a:p>
            <a:pPr>
              <a:defRPr/>
            </a:pPr>
            <a:endParaRPr/>
          </a:p>
        </p:txBody>
      </p:sp>
      <p:sp>
        <p:nvSpPr>
          <p:cNvPr id="198952530" name="Slide Number Placeholder 3"/>
          <p:cNvSpPr>
            <a:spLocks noGrp="1"/>
          </p:cNvSpPr>
          <p:nvPr>
            <p:ph type="sldNum" sz="quarter" idx="10"/>
          </p:nvPr>
        </p:nvSpPr>
        <p:spPr bwMode="auto"/>
        <p:txBody>
          <a:bodyPr/>
          <a:lstStyle/>
          <a:p>
            <a:pPr>
              <a:defRPr/>
            </a:pPr>
            <a:fld id="{A432A0A0-EB7E-E24C-47F6-5382407E4BC9}"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9868656" name="Slide Image Placeholder 1"/>
          <p:cNvSpPr>
            <a:spLocks noChangeAspect="1" noGrp="1" noRot="1"/>
          </p:cNvSpPr>
          <p:nvPr>
            <p:ph type="sldImg"/>
          </p:nvPr>
        </p:nvSpPr>
        <p:spPr bwMode="auto"/>
      </p:sp>
      <p:sp>
        <p:nvSpPr>
          <p:cNvPr id="1090026024" name="Notes Placeholder 2"/>
          <p:cNvSpPr>
            <a:spLocks noGrp="1"/>
          </p:cNvSpPr>
          <p:nvPr>
            <p:ph type="body" idx="1"/>
          </p:nvPr>
        </p:nvSpPr>
        <p:spPr bwMode="auto"/>
        <p:txBody>
          <a:bodyPr/>
          <a:lstStyle/>
          <a:p>
            <a:pPr>
              <a:defRPr/>
            </a:pPr>
            <a:endParaRPr/>
          </a:p>
        </p:txBody>
      </p:sp>
      <p:sp>
        <p:nvSpPr>
          <p:cNvPr id="508853368" name="Slide Number Placeholder 3"/>
          <p:cNvSpPr>
            <a:spLocks noGrp="1"/>
          </p:cNvSpPr>
          <p:nvPr>
            <p:ph type="sldNum" sz="quarter" idx="10"/>
          </p:nvPr>
        </p:nvSpPr>
        <p:spPr bwMode="auto"/>
        <p:txBody>
          <a:bodyPr/>
          <a:lstStyle/>
          <a:p>
            <a:pPr>
              <a:defRPr/>
            </a:pPr>
            <a:fld id="{B7373502-6389-7A8D-7FB0-1300325BD41C}"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1668464" name="Slide Image Placeholder 1"/>
          <p:cNvSpPr>
            <a:spLocks noChangeAspect="1" noGrp="1" noRot="1"/>
          </p:cNvSpPr>
          <p:nvPr>
            <p:ph type="sldImg"/>
          </p:nvPr>
        </p:nvSpPr>
        <p:spPr bwMode="auto"/>
      </p:sp>
      <p:sp>
        <p:nvSpPr>
          <p:cNvPr id="1569578913" name="Notes Placeholder 2"/>
          <p:cNvSpPr>
            <a:spLocks noGrp="1"/>
          </p:cNvSpPr>
          <p:nvPr>
            <p:ph type="body" idx="1"/>
          </p:nvPr>
        </p:nvSpPr>
        <p:spPr bwMode="auto"/>
        <p:txBody>
          <a:bodyPr/>
          <a:lstStyle/>
          <a:p>
            <a:pPr>
              <a:defRPr/>
            </a:pPr>
            <a:endParaRPr/>
          </a:p>
        </p:txBody>
      </p:sp>
      <p:sp>
        <p:nvSpPr>
          <p:cNvPr id="1635904528" name="Slide Number Placeholder 3"/>
          <p:cNvSpPr>
            <a:spLocks noGrp="1"/>
          </p:cNvSpPr>
          <p:nvPr>
            <p:ph type="sldNum" sz="quarter" idx="10"/>
          </p:nvPr>
        </p:nvSpPr>
        <p:spPr bwMode="auto"/>
        <p:txBody>
          <a:bodyPr/>
          <a:lstStyle/>
          <a:p>
            <a:pPr>
              <a:defRPr/>
            </a:pPr>
            <a:fld id="{896B69A6-ED92-8534-48EE-499D94B13ED0}"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49379258" name="Slide Image Placeholder 1"/>
          <p:cNvSpPr>
            <a:spLocks noChangeAspect="1" noGrp="1" noRot="1"/>
          </p:cNvSpPr>
          <p:nvPr>
            <p:ph type="sldImg"/>
          </p:nvPr>
        </p:nvSpPr>
        <p:spPr bwMode="auto"/>
      </p:sp>
      <p:sp>
        <p:nvSpPr>
          <p:cNvPr id="1688822018" name="Notes Placeholder 2"/>
          <p:cNvSpPr>
            <a:spLocks noGrp="1"/>
          </p:cNvSpPr>
          <p:nvPr>
            <p:ph type="body" idx="1"/>
          </p:nvPr>
        </p:nvSpPr>
        <p:spPr bwMode="auto"/>
        <p:txBody>
          <a:bodyPr/>
          <a:lstStyle/>
          <a:p>
            <a:pPr>
              <a:defRPr/>
            </a:pPr>
            <a:endParaRPr/>
          </a:p>
        </p:txBody>
      </p:sp>
      <p:sp>
        <p:nvSpPr>
          <p:cNvPr id="1039046654" name="Slide Number Placeholder 3"/>
          <p:cNvSpPr>
            <a:spLocks noGrp="1"/>
          </p:cNvSpPr>
          <p:nvPr>
            <p:ph type="sldNum" sz="quarter" idx="10"/>
          </p:nvPr>
        </p:nvSpPr>
        <p:spPr bwMode="auto"/>
        <p:txBody>
          <a:bodyPr/>
          <a:lstStyle/>
          <a:p>
            <a:pPr>
              <a:defRPr/>
            </a:pPr>
            <a:fld id="{F52C5578-30DF-41CC-08AF-15A51DBECB0B}"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581552" name="Slide Image Placeholder 1"/>
          <p:cNvSpPr>
            <a:spLocks noChangeAspect="1" noGrp="1" noRot="1"/>
          </p:cNvSpPr>
          <p:nvPr>
            <p:ph type="sldImg"/>
          </p:nvPr>
        </p:nvSpPr>
        <p:spPr bwMode="auto"/>
      </p:sp>
      <p:sp>
        <p:nvSpPr>
          <p:cNvPr id="1152521859" name="Notes Placeholder 2"/>
          <p:cNvSpPr>
            <a:spLocks noGrp="1"/>
          </p:cNvSpPr>
          <p:nvPr>
            <p:ph type="body" idx="1"/>
          </p:nvPr>
        </p:nvSpPr>
        <p:spPr bwMode="auto"/>
        <p:txBody>
          <a:bodyPr/>
          <a:lstStyle/>
          <a:p>
            <a:pPr>
              <a:defRPr/>
            </a:pPr>
            <a:endParaRPr/>
          </a:p>
        </p:txBody>
      </p:sp>
      <p:sp>
        <p:nvSpPr>
          <p:cNvPr id="720423201" name="Slide Number Placeholder 3"/>
          <p:cNvSpPr>
            <a:spLocks noGrp="1"/>
          </p:cNvSpPr>
          <p:nvPr>
            <p:ph type="sldNum" sz="quarter" idx="10"/>
          </p:nvPr>
        </p:nvSpPr>
        <p:spPr bwMode="auto"/>
        <p:txBody>
          <a:bodyPr/>
          <a:lstStyle/>
          <a:p>
            <a:pPr>
              <a:defRPr/>
            </a:pPr>
            <a:fld id="{DDF7EAFE-D133-2744-0FAD-8F887FBFA311}"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90506693" name="Slide Image Placeholder 1"/>
          <p:cNvSpPr>
            <a:spLocks noChangeAspect="1" noGrp="1" noRot="1"/>
          </p:cNvSpPr>
          <p:nvPr>
            <p:ph type="sldImg"/>
          </p:nvPr>
        </p:nvSpPr>
        <p:spPr bwMode="auto"/>
      </p:sp>
      <p:sp>
        <p:nvSpPr>
          <p:cNvPr id="13430507" name="Notes Placeholder 2"/>
          <p:cNvSpPr>
            <a:spLocks noGrp="1"/>
          </p:cNvSpPr>
          <p:nvPr>
            <p:ph type="body" idx="1"/>
          </p:nvPr>
        </p:nvSpPr>
        <p:spPr bwMode="auto"/>
        <p:txBody>
          <a:bodyPr/>
          <a:lstStyle/>
          <a:p>
            <a:pPr>
              <a:defRPr/>
            </a:pPr>
            <a:endParaRPr/>
          </a:p>
        </p:txBody>
      </p:sp>
      <p:sp>
        <p:nvSpPr>
          <p:cNvPr id="862215039" name="Slide Number Placeholder 3"/>
          <p:cNvSpPr>
            <a:spLocks noGrp="1"/>
          </p:cNvSpPr>
          <p:nvPr>
            <p:ph type="sldNum" sz="quarter" idx="10"/>
          </p:nvPr>
        </p:nvSpPr>
        <p:spPr bwMode="auto"/>
        <p:txBody>
          <a:bodyPr/>
          <a:lstStyle/>
          <a:p>
            <a:pPr>
              <a:defRPr/>
            </a:pPr>
            <a:fld id="{DDF7EAFE-D133-2744-0FAD-8F887FBFA311}"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08078773" name="Slide Image Placeholder 1"/>
          <p:cNvSpPr>
            <a:spLocks noChangeAspect="1" noGrp="1" noRot="1"/>
          </p:cNvSpPr>
          <p:nvPr>
            <p:ph type="sldImg"/>
          </p:nvPr>
        </p:nvSpPr>
        <p:spPr bwMode="auto"/>
      </p:sp>
      <p:sp>
        <p:nvSpPr>
          <p:cNvPr id="1841481680" name="Notes Placeholder 2"/>
          <p:cNvSpPr>
            <a:spLocks noGrp="1"/>
          </p:cNvSpPr>
          <p:nvPr>
            <p:ph type="body" idx="1"/>
          </p:nvPr>
        </p:nvSpPr>
        <p:spPr bwMode="auto"/>
        <p:txBody>
          <a:bodyPr/>
          <a:lstStyle/>
          <a:p>
            <a:pPr>
              <a:defRPr/>
            </a:pPr>
            <a:endParaRPr/>
          </a:p>
        </p:txBody>
      </p:sp>
      <p:sp>
        <p:nvSpPr>
          <p:cNvPr id="703951492" name="Slide Number Placeholder 3"/>
          <p:cNvSpPr>
            <a:spLocks noGrp="1"/>
          </p:cNvSpPr>
          <p:nvPr>
            <p:ph type="sldNum" sz="quarter" idx="10"/>
          </p:nvPr>
        </p:nvSpPr>
        <p:spPr bwMode="auto"/>
        <p:txBody>
          <a:bodyPr/>
          <a:lstStyle/>
          <a:p>
            <a:pPr>
              <a:defRPr/>
            </a:pPr>
            <a:fld id="{B90517E1-9F15-BA3E-1F49-A1C1D6168047}"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3795921" name="Slide Image Placeholder 1"/>
          <p:cNvSpPr>
            <a:spLocks noChangeAspect="1" noGrp="1" noRot="1"/>
          </p:cNvSpPr>
          <p:nvPr>
            <p:ph type="sldImg"/>
          </p:nvPr>
        </p:nvSpPr>
        <p:spPr bwMode="auto"/>
      </p:sp>
      <p:sp>
        <p:nvSpPr>
          <p:cNvPr id="1974401678" name="Notes Placeholder 2"/>
          <p:cNvSpPr>
            <a:spLocks noGrp="1"/>
          </p:cNvSpPr>
          <p:nvPr>
            <p:ph type="body" idx="1"/>
          </p:nvPr>
        </p:nvSpPr>
        <p:spPr bwMode="auto"/>
        <p:txBody>
          <a:bodyPr/>
          <a:lstStyle/>
          <a:p>
            <a:pPr>
              <a:defRPr/>
            </a:pPr>
            <a:endParaRPr/>
          </a:p>
        </p:txBody>
      </p:sp>
      <p:sp>
        <p:nvSpPr>
          <p:cNvPr id="1409466024" name="Slide Number Placeholder 3"/>
          <p:cNvSpPr>
            <a:spLocks noGrp="1"/>
          </p:cNvSpPr>
          <p:nvPr>
            <p:ph type="sldNum" sz="quarter" idx="10"/>
          </p:nvPr>
        </p:nvSpPr>
        <p:spPr bwMode="auto"/>
        <p:txBody>
          <a:bodyPr/>
          <a:lstStyle/>
          <a:p>
            <a:pPr>
              <a:defRPr/>
            </a:pPr>
            <a:fld id="{180F8BDF-309F-03FC-4062-9DC11D65A65F}"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3597246" name="Slide Image Placeholder 1"/>
          <p:cNvSpPr>
            <a:spLocks noChangeAspect="1" noGrp="1" noRot="1"/>
          </p:cNvSpPr>
          <p:nvPr>
            <p:ph type="sldImg"/>
          </p:nvPr>
        </p:nvSpPr>
        <p:spPr bwMode="auto"/>
      </p:sp>
      <p:sp>
        <p:nvSpPr>
          <p:cNvPr id="1768359008" name="Notes Placeholder 2"/>
          <p:cNvSpPr>
            <a:spLocks noGrp="1"/>
          </p:cNvSpPr>
          <p:nvPr>
            <p:ph type="body" idx="1"/>
          </p:nvPr>
        </p:nvSpPr>
        <p:spPr bwMode="auto"/>
        <p:txBody>
          <a:bodyPr/>
          <a:lstStyle/>
          <a:p>
            <a:pPr>
              <a:defRPr/>
            </a:pPr>
            <a:endParaRPr/>
          </a:p>
        </p:txBody>
      </p:sp>
      <p:sp>
        <p:nvSpPr>
          <p:cNvPr id="1393749219" name="Slide Number Placeholder 3"/>
          <p:cNvSpPr>
            <a:spLocks noGrp="1"/>
          </p:cNvSpPr>
          <p:nvPr>
            <p:ph type="sldNum" sz="quarter" idx="10"/>
          </p:nvPr>
        </p:nvSpPr>
        <p:spPr bwMode="auto"/>
        <p:txBody>
          <a:bodyPr/>
          <a:lstStyle/>
          <a:p>
            <a:pPr>
              <a:defRPr/>
            </a:pPr>
            <a:fld id="{FDA6919F-82BE-95CE-EBCC-1020EC029D8D}"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4029464" name="Slide Image Placeholder 1"/>
          <p:cNvSpPr>
            <a:spLocks noChangeAspect="1" noGrp="1" noRot="1"/>
          </p:cNvSpPr>
          <p:nvPr>
            <p:ph type="sldImg"/>
          </p:nvPr>
        </p:nvSpPr>
        <p:spPr bwMode="auto"/>
      </p:sp>
      <p:sp>
        <p:nvSpPr>
          <p:cNvPr id="478168228" name="Notes Placeholder 2"/>
          <p:cNvSpPr>
            <a:spLocks noGrp="1"/>
          </p:cNvSpPr>
          <p:nvPr>
            <p:ph type="body" idx="1"/>
          </p:nvPr>
        </p:nvSpPr>
        <p:spPr bwMode="auto"/>
        <p:txBody>
          <a:bodyPr/>
          <a:lstStyle/>
          <a:p>
            <a:pPr>
              <a:defRPr/>
            </a:pPr>
            <a:endParaRPr/>
          </a:p>
        </p:txBody>
      </p:sp>
      <p:sp>
        <p:nvSpPr>
          <p:cNvPr id="971947903" name="Slide Number Placeholder 3"/>
          <p:cNvSpPr>
            <a:spLocks noGrp="1"/>
          </p:cNvSpPr>
          <p:nvPr>
            <p:ph type="sldNum" sz="quarter" idx="10"/>
          </p:nvPr>
        </p:nvSpPr>
        <p:spPr bwMode="auto"/>
        <p:txBody>
          <a:bodyPr/>
          <a:lstStyle/>
          <a:p>
            <a:pPr>
              <a:defRPr/>
            </a:pPr>
            <a:fld id="{5994CCE6-4AA6-D337-35B4-C76A78A73A54}"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34329172" name="Slide Image Placeholder 1"/>
          <p:cNvSpPr>
            <a:spLocks noChangeAspect="1" noGrp="1" noRot="1"/>
          </p:cNvSpPr>
          <p:nvPr>
            <p:ph type="sldImg"/>
          </p:nvPr>
        </p:nvSpPr>
        <p:spPr bwMode="auto"/>
      </p:sp>
      <p:sp>
        <p:nvSpPr>
          <p:cNvPr id="1082161956" name="Notes Placeholder 2"/>
          <p:cNvSpPr>
            <a:spLocks noGrp="1"/>
          </p:cNvSpPr>
          <p:nvPr>
            <p:ph type="body" idx="1"/>
          </p:nvPr>
        </p:nvSpPr>
        <p:spPr bwMode="auto"/>
        <p:txBody>
          <a:bodyPr/>
          <a:lstStyle/>
          <a:p>
            <a:pPr>
              <a:defRPr/>
            </a:pPr>
            <a:endParaRPr/>
          </a:p>
        </p:txBody>
      </p:sp>
      <p:sp>
        <p:nvSpPr>
          <p:cNvPr id="1032306901" name="Slide Number Placeholder 3"/>
          <p:cNvSpPr>
            <a:spLocks noGrp="1"/>
          </p:cNvSpPr>
          <p:nvPr>
            <p:ph type="sldNum" sz="quarter" idx="10"/>
          </p:nvPr>
        </p:nvSpPr>
        <p:spPr bwMode="auto"/>
        <p:txBody>
          <a:bodyPr/>
          <a:lstStyle/>
          <a:p>
            <a:pPr>
              <a:defRPr/>
            </a:pPr>
            <a:fld id="{19A33136-ECA0-7F25-9564-A48836B9966E}"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31608878" name="Slide Image Placeholder 1"/>
          <p:cNvSpPr>
            <a:spLocks noChangeAspect="1" noGrp="1" noRot="1"/>
          </p:cNvSpPr>
          <p:nvPr>
            <p:ph type="sldImg"/>
          </p:nvPr>
        </p:nvSpPr>
        <p:spPr bwMode="auto"/>
      </p:sp>
      <p:sp>
        <p:nvSpPr>
          <p:cNvPr id="1700465814" name="Notes Placeholder 2"/>
          <p:cNvSpPr>
            <a:spLocks noGrp="1"/>
          </p:cNvSpPr>
          <p:nvPr>
            <p:ph type="body" idx="1"/>
          </p:nvPr>
        </p:nvSpPr>
        <p:spPr bwMode="auto"/>
        <p:txBody>
          <a:bodyPr/>
          <a:lstStyle/>
          <a:p>
            <a:pPr>
              <a:defRPr/>
            </a:pPr>
            <a:endParaRPr/>
          </a:p>
        </p:txBody>
      </p:sp>
      <p:sp>
        <p:nvSpPr>
          <p:cNvPr id="248933902" name="Slide Number Placeholder 3"/>
          <p:cNvSpPr>
            <a:spLocks noGrp="1"/>
          </p:cNvSpPr>
          <p:nvPr>
            <p:ph type="sldNum" sz="quarter" idx="10"/>
          </p:nvPr>
        </p:nvSpPr>
        <p:spPr bwMode="auto"/>
        <p:txBody>
          <a:bodyPr/>
          <a:lstStyle/>
          <a:p>
            <a:pPr>
              <a:defRPr/>
            </a:pPr>
            <a:fld id="{08830344-9375-284B-DA5D-32467DF5668E}"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8120775" name="Slide Image Placeholder 1"/>
          <p:cNvSpPr>
            <a:spLocks noChangeAspect="1" noGrp="1" noRot="1"/>
          </p:cNvSpPr>
          <p:nvPr>
            <p:ph type="sldImg"/>
          </p:nvPr>
        </p:nvSpPr>
        <p:spPr bwMode="auto"/>
      </p:sp>
      <p:sp>
        <p:nvSpPr>
          <p:cNvPr id="2118399451" name="Notes Placeholder 2"/>
          <p:cNvSpPr>
            <a:spLocks noGrp="1"/>
          </p:cNvSpPr>
          <p:nvPr>
            <p:ph type="body" idx="1"/>
          </p:nvPr>
        </p:nvSpPr>
        <p:spPr bwMode="auto"/>
        <p:txBody>
          <a:bodyPr/>
          <a:lstStyle/>
          <a:p>
            <a:pPr>
              <a:defRPr/>
            </a:pPr>
            <a:endParaRPr/>
          </a:p>
        </p:txBody>
      </p:sp>
      <p:sp>
        <p:nvSpPr>
          <p:cNvPr id="1635819777" name="Slide Number Placeholder 3"/>
          <p:cNvSpPr>
            <a:spLocks noGrp="1"/>
          </p:cNvSpPr>
          <p:nvPr>
            <p:ph type="sldNum" sz="quarter" idx="10"/>
          </p:nvPr>
        </p:nvSpPr>
        <p:spPr bwMode="auto"/>
        <p:txBody>
          <a:bodyPr/>
          <a:lstStyle/>
          <a:p>
            <a:pPr>
              <a:defRPr/>
            </a:pPr>
            <a:fld id="{4B6805CC-75FA-EEBF-E519-E39621BE5C96}"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9809225" name="Slide Image Placeholder 1"/>
          <p:cNvSpPr>
            <a:spLocks noChangeAspect="1" noGrp="1" noRot="1"/>
          </p:cNvSpPr>
          <p:nvPr>
            <p:ph type="sldImg"/>
          </p:nvPr>
        </p:nvSpPr>
        <p:spPr bwMode="auto"/>
      </p:sp>
      <p:sp>
        <p:nvSpPr>
          <p:cNvPr id="679043319" name="Notes Placeholder 2"/>
          <p:cNvSpPr>
            <a:spLocks noGrp="1"/>
          </p:cNvSpPr>
          <p:nvPr>
            <p:ph type="body" idx="1"/>
          </p:nvPr>
        </p:nvSpPr>
        <p:spPr bwMode="auto"/>
        <p:txBody>
          <a:bodyPr/>
          <a:lstStyle/>
          <a:p>
            <a:pPr>
              <a:defRPr/>
            </a:pPr>
            <a:endParaRPr/>
          </a:p>
        </p:txBody>
      </p:sp>
      <p:sp>
        <p:nvSpPr>
          <p:cNvPr id="1603568449" name="Slide Number Placeholder 3"/>
          <p:cNvSpPr>
            <a:spLocks noGrp="1"/>
          </p:cNvSpPr>
          <p:nvPr>
            <p:ph type="sldNum" sz="quarter" idx="10"/>
          </p:nvPr>
        </p:nvSpPr>
        <p:spPr bwMode="auto"/>
        <p:txBody>
          <a:bodyPr/>
          <a:lstStyle/>
          <a:p>
            <a:pPr>
              <a:defRPr/>
            </a:pPr>
            <a:fld id="{18FEEDBA-176A-65BE-8AAA-FF372828093B}"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31432097" name="Slide Image Placeholder 1"/>
          <p:cNvSpPr>
            <a:spLocks noChangeAspect="1" noGrp="1" noRot="1"/>
          </p:cNvSpPr>
          <p:nvPr>
            <p:ph type="sldImg"/>
          </p:nvPr>
        </p:nvSpPr>
        <p:spPr bwMode="auto"/>
      </p:sp>
      <p:sp>
        <p:nvSpPr>
          <p:cNvPr id="1139774702" name="Notes Placeholder 2"/>
          <p:cNvSpPr>
            <a:spLocks noGrp="1"/>
          </p:cNvSpPr>
          <p:nvPr>
            <p:ph type="body" idx="1"/>
          </p:nvPr>
        </p:nvSpPr>
        <p:spPr bwMode="auto"/>
        <p:txBody>
          <a:bodyPr/>
          <a:lstStyle/>
          <a:p>
            <a:pPr>
              <a:defRPr/>
            </a:pPr>
            <a:endParaRPr/>
          </a:p>
        </p:txBody>
      </p:sp>
      <p:sp>
        <p:nvSpPr>
          <p:cNvPr id="1596471651" name="Slide Number Placeholder 3"/>
          <p:cNvSpPr>
            <a:spLocks noGrp="1"/>
          </p:cNvSpPr>
          <p:nvPr>
            <p:ph type="sldNum" sz="quarter" idx="10"/>
          </p:nvPr>
        </p:nvSpPr>
        <p:spPr bwMode="auto"/>
        <p:txBody>
          <a:bodyPr/>
          <a:lstStyle/>
          <a:p>
            <a:pPr>
              <a:defRPr/>
            </a:pPr>
            <a:fld id="{331F6EF3-ACF4-7C24-F0E3-F599181FCEFA}"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0052339" name="Slide Image Placeholder 1"/>
          <p:cNvSpPr>
            <a:spLocks noChangeAspect="1" noGrp="1" noRot="1"/>
          </p:cNvSpPr>
          <p:nvPr>
            <p:ph type="sldImg"/>
          </p:nvPr>
        </p:nvSpPr>
        <p:spPr bwMode="auto"/>
      </p:sp>
      <p:sp>
        <p:nvSpPr>
          <p:cNvPr id="622881388" name="Notes Placeholder 2"/>
          <p:cNvSpPr>
            <a:spLocks noGrp="1"/>
          </p:cNvSpPr>
          <p:nvPr>
            <p:ph type="body" idx="1"/>
          </p:nvPr>
        </p:nvSpPr>
        <p:spPr bwMode="auto"/>
        <p:txBody>
          <a:bodyPr/>
          <a:lstStyle/>
          <a:p>
            <a:pPr>
              <a:defRPr/>
            </a:pPr>
            <a:endParaRPr/>
          </a:p>
        </p:txBody>
      </p:sp>
      <p:sp>
        <p:nvSpPr>
          <p:cNvPr id="548505419" name="Slide Number Placeholder 3"/>
          <p:cNvSpPr>
            <a:spLocks noGrp="1"/>
          </p:cNvSpPr>
          <p:nvPr>
            <p:ph type="sldNum" sz="quarter" idx="10"/>
          </p:nvPr>
        </p:nvSpPr>
        <p:spPr bwMode="auto"/>
        <p:txBody>
          <a:bodyPr/>
          <a:lstStyle/>
          <a:p>
            <a:pPr>
              <a:defRPr/>
            </a:pPr>
            <a:fld id="{34953AC5-B08B-AF1B-7BF7-74B1D7171131}"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62060633" name="Slide Image Placeholder 1"/>
          <p:cNvSpPr>
            <a:spLocks noChangeAspect="1" noGrp="1" noRot="1"/>
          </p:cNvSpPr>
          <p:nvPr>
            <p:ph type="sldImg"/>
          </p:nvPr>
        </p:nvSpPr>
        <p:spPr bwMode="auto"/>
      </p:sp>
      <p:sp>
        <p:nvSpPr>
          <p:cNvPr id="1523947917" name="Notes Placeholder 2"/>
          <p:cNvSpPr>
            <a:spLocks noGrp="1"/>
          </p:cNvSpPr>
          <p:nvPr>
            <p:ph type="body" idx="1"/>
          </p:nvPr>
        </p:nvSpPr>
        <p:spPr bwMode="auto"/>
        <p:txBody>
          <a:bodyPr/>
          <a:lstStyle/>
          <a:p>
            <a:pPr>
              <a:defRPr/>
            </a:pPr>
            <a:endParaRPr/>
          </a:p>
        </p:txBody>
      </p:sp>
      <p:sp>
        <p:nvSpPr>
          <p:cNvPr id="1678039306" name="Slide Number Placeholder 3"/>
          <p:cNvSpPr>
            <a:spLocks noGrp="1"/>
          </p:cNvSpPr>
          <p:nvPr>
            <p:ph type="sldNum" sz="quarter" idx="10"/>
          </p:nvPr>
        </p:nvSpPr>
        <p:spPr bwMode="auto"/>
        <p:txBody>
          <a:bodyPr/>
          <a:lstStyle/>
          <a:p>
            <a:pPr>
              <a:defRPr/>
            </a:pPr>
            <a:fld id="{328A0BE1-C4EF-E0B8-7542-A470BAFF6A32}"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4998827" name="Slide Image Placeholder 1"/>
          <p:cNvSpPr>
            <a:spLocks noChangeAspect="1" noGrp="1" noRot="1"/>
          </p:cNvSpPr>
          <p:nvPr>
            <p:ph type="sldImg"/>
          </p:nvPr>
        </p:nvSpPr>
        <p:spPr bwMode="auto"/>
      </p:sp>
      <p:sp>
        <p:nvSpPr>
          <p:cNvPr id="1833561532" name="Notes Placeholder 2"/>
          <p:cNvSpPr>
            <a:spLocks noGrp="1"/>
          </p:cNvSpPr>
          <p:nvPr>
            <p:ph type="body" idx="1"/>
          </p:nvPr>
        </p:nvSpPr>
        <p:spPr bwMode="auto"/>
        <p:txBody>
          <a:bodyPr/>
          <a:lstStyle/>
          <a:p>
            <a:pPr>
              <a:defRPr/>
            </a:pPr>
            <a:endParaRPr/>
          </a:p>
        </p:txBody>
      </p:sp>
      <p:sp>
        <p:nvSpPr>
          <p:cNvPr id="1125505665" name="Slide Number Placeholder 3"/>
          <p:cNvSpPr>
            <a:spLocks noGrp="1"/>
          </p:cNvSpPr>
          <p:nvPr>
            <p:ph type="sldNum" sz="quarter" idx="10"/>
          </p:nvPr>
        </p:nvSpPr>
        <p:spPr bwMode="auto"/>
        <p:txBody>
          <a:bodyPr/>
          <a:lstStyle/>
          <a:p>
            <a:pPr>
              <a:defRPr/>
            </a:pPr>
            <a:fld id="{7078AAAB-6319-ED9C-9EF8-7144624E40FE}"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0497257" name="Slide Image Placeholder 1"/>
          <p:cNvSpPr>
            <a:spLocks noChangeAspect="1" noGrp="1" noRot="1"/>
          </p:cNvSpPr>
          <p:nvPr>
            <p:ph type="sldImg"/>
          </p:nvPr>
        </p:nvSpPr>
        <p:spPr bwMode="auto"/>
      </p:sp>
      <p:sp>
        <p:nvSpPr>
          <p:cNvPr id="375755706" name="Notes Placeholder 2"/>
          <p:cNvSpPr>
            <a:spLocks noGrp="1"/>
          </p:cNvSpPr>
          <p:nvPr>
            <p:ph type="body" idx="1"/>
          </p:nvPr>
        </p:nvSpPr>
        <p:spPr bwMode="auto"/>
        <p:txBody>
          <a:bodyPr/>
          <a:lstStyle/>
          <a:p>
            <a:pPr>
              <a:defRPr/>
            </a:pPr>
            <a:endParaRPr/>
          </a:p>
        </p:txBody>
      </p:sp>
      <p:sp>
        <p:nvSpPr>
          <p:cNvPr id="1636948398" name="Slide Number Placeholder 3"/>
          <p:cNvSpPr>
            <a:spLocks noGrp="1"/>
          </p:cNvSpPr>
          <p:nvPr>
            <p:ph type="sldNum" sz="quarter" idx="10"/>
          </p:nvPr>
        </p:nvSpPr>
        <p:spPr bwMode="auto"/>
        <p:txBody>
          <a:bodyPr/>
          <a:lstStyle/>
          <a:p>
            <a:pPr>
              <a:defRPr/>
            </a:pPr>
            <a:fld id="{A8B03B22-0441-52C9-74C8-8A13A968D346}"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17453418" name="Slide Image Placeholder 1"/>
          <p:cNvSpPr>
            <a:spLocks noChangeAspect="1" noGrp="1" noRot="1"/>
          </p:cNvSpPr>
          <p:nvPr>
            <p:ph type="sldImg"/>
          </p:nvPr>
        </p:nvSpPr>
        <p:spPr bwMode="auto"/>
      </p:sp>
      <p:sp>
        <p:nvSpPr>
          <p:cNvPr id="2062942289" name="Notes Placeholder 2"/>
          <p:cNvSpPr>
            <a:spLocks noGrp="1"/>
          </p:cNvSpPr>
          <p:nvPr>
            <p:ph type="body" idx="1"/>
          </p:nvPr>
        </p:nvSpPr>
        <p:spPr bwMode="auto"/>
        <p:txBody>
          <a:bodyPr/>
          <a:lstStyle/>
          <a:p>
            <a:pPr>
              <a:defRPr/>
            </a:pPr>
            <a:endParaRPr/>
          </a:p>
        </p:txBody>
      </p:sp>
      <p:sp>
        <p:nvSpPr>
          <p:cNvPr id="1328238853" name="Slide Number Placeholder 3"/>
          <p:cNvSpPr>
            <a:spLocks noGrp="1"/>
          </p:cNvSpPr>
          <p:nvPr>
            <p:ph type="sldNum" sz="quarter" idx="10"/>
          </p:nvPr>
        </p:nvSpPr>
        <p:spPr bwMode="auto"/>
        <p:txBody>
          <a:bodyPr/>
          <a:lstStyle/>
          <a:p>
            <a:pPr>
              <a:defRPr/>
            </a:pPr>
            <a:fld id="{A9828ED2-B2EE-E452-5852-0F9BC104F163}"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52550608" name="Slide Image Placeholder 1"/>
          <p:cNvSpPr>
            <a:spLocks noChangeAspect="1" noGrp="1" noRot="1"/>
          </p:cNvSpPr>
          <p:nvPr>
            <p:ph type="sldImg"/>
          </p:nvPr>
        </p:nvSpPr>
        <p:spPr bwMode="auto"/>
      </p:sp>
      <p:sp>
        <p:nvSpPr>
          <p:cNvPr id="792631672" name="Notes Placeholder 2"/>
          <p:cNvSpPr>
            <a:spLocks noGrp="1"/>
          </p:cNvSpPr>
          <p:nvPr>
            <p:ph type="body" idx="1"/>
          </p:nvPr>
        </p:nvSpPr>
        <p:spPr bwMode="auto"/>
        <p:txBody>
          <a:bodyPr/>
          <a:lstStyle/>
          <a:p>
            <a:pPr>
              <a:defRPr/>
            </a:pPr>
            <a:endParaRPr/>
          </a:p>
        </p:txBody>
      </p:sp>
      <p:sp>
        <p:nvSpPr>
          <p:cNvPr id="242227289" name="Slide Number Placeholder 3"/>
          <p:cNvSpPr>
            <a:spLocks noGrp="1"/>
          </p:cNvSpPr>
          <p:nvPr>
            <p:ph type="sldNum" sz="quarter" idx="10"/>
          </p:nvPr>
        </p:nvSpPr>
        <p:spPr bwMode="auto"/>
        <p:txBody>
          <a:bodyPr/>
          <a:lstStyle/>
          <a:p>
            <a:pPr>
              <a:defRPr/>
            </a:pPr>
            <a:fld id="{77012750-A46F-5CF6-2EC3-3041966923C6}"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17460939" name="Slide Image Placeholder 1"/>
          <p:cNvSpPr>
            <a:spLocks noChangeAspect="1" noGrp="1" noRot="1"/>
          </p:cNvSpPr>
          <p:nvPr>
            <p:ph type="sldImg"/>
          </p:nvPr>
        </p:nvSpPr>
        <p:spPr bwMode="auto"/>
      </p:sp>
      <p:sp>
        <p:nvSpPr>
          <p:cNvPr id="828013938" name="Notes Placeholder 2"/>
          <p:cNvSpPr>
            <a:spLocks noGrp="1"/>
          </p:cNvSpPr>
          <p:nvPr>
            <p:ph type="body" idx="1"/>
          </p:nvPr>
        </p:nvSpPr>
        <p:spPr bwMode="auto"/>
        <p:txBody>
          <a:bodyPr/>
          <a:lstStyle/>
          <a:p>
            <a:pPr>
              <a:defRPr/>
            </a:pPr>
            <a:endParaRPr/>
          </a:p>
        </p:txBody>
      </p:sp>
      <p:sp>
        <p:nvSpPr>
          <p:cNvPr id="323078825" name="Slide Number Placeholder 3"/>
          <p:cNvSpPr>
            <a:spLocks noGrp="1"/>
          </p:cNvSpPr>
          <p:nvPr>
            <p:ph type="sldNum" sz="quarter" idx="10"/>
          </p:nvPr>
        </p:nvSpPr>
        <p:spPr bwMode="auto"/>
        <p:txBody>
          <a:bodyPr/>
          <a:lstStyle/>
          <a:p>
            <a:pPr>
              <a:defRPr/>
            </a:pPr>
            <a:fld id="{48940D5A-E40D-478B-875A-EEFB8A02ACAC}"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08174186" name="Slide Image Placeholder 1"/>
          <p:cNvSpPr>
            <a:spLocks noChangeAspect="1" noGrp="1" noRot="1"/>
          </p:cNvSpPr>
          <p:nvPr>
            <p:ph type="sldImg"/>
          </p:nvPr>
        </p:nvSpPr>
        <p:spPr bwMode="auto"/>
      </p:sp>
      <p:sp>
        <p:nvSpPr>
          <p:cNvPr id="1046299398" name="Notes Placeholder 2"/>
          <p:cNvSpPr>
            <a:spLocks noGrp="1"/>
          </p:cNvSpPr>
          <p:nvPr>
            <p:ph type="body" idx="1"/>
          </p:nvPr>
        </p:nvSpPr>
        <p:spPr bwMode="auto"/>
        <p:txBody>
          <a:bodyPr/>
          <a:lstStyle/>
          <a:p>
            <a:pPr>
              <a:defRPr/>
            </a:pPr>
            <a:endParaRPr/>
          </a:p>
        </p:txBody>
      </p:sp>
      <p:sp>
        <p:nvSpPr>
          <p:cNvPr id="599783518" name="Slide Number Placeholder 3"/>
          <p:cNvSpPr>
            <a:spLocks noGrp="1"/>
          </p:cNvSpPr>
          <p:nvPr>
            <p:ph type="sldNum" sz="quarter" idx="10"/>
          </p:nvPr>
        </p:nvSpPr>
        <p:spPr bwMode="auto"/>
        <p:txBody>
          <a:bodyPr/>
          <a:lstStyle/>
          <a:p>
            <a:pPr>
              <a:defRPr/>
            </a:pPr>
            <a:fld id="{97181F59-7623-E0B8-E3D2-298B3E88F8E7}"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57212075" name="Slide Image Placeholder 1"/>
          <p:cNvSpPr>
            <a:spLocks noChangeAspect="1" noGrp="1" noRot="1"/>
          </p:cNvSpPr>
          <p:nvPr>
            <p:ph type="sldImg"/>
          </p:nvPr>
        </p:nvSpPr>
        <p:spPr bwMode="auto"/>
      </p:sp>
      <p:sp>
        <p:nvSpPr>
          <p:cNvPr id="1899965213" name="Notes Placeholder 2"/>
          <p:cNvSpPr>
            <a:spLocks noGrp="1"/>
          </p:cNvSpPr>
          <p:nvPr>
            <p:ph type="body" idx="1"/>
          </p:nvPr>
        </p:nvSpPr>
        <p:spPr bwMode="auto"/>
        <p:txBody>
          <a:bodyPr/>
          <a:lstStyle/>
          <a:p>
            <a:pPr>
              <a:defRPr/>
            </a:pPr>
            <a:endParaRPr/>
          </a:p>
        </p:txBody>
      </p:sp>
      <p:sp>
        <p:nvSpPr>
          <p:cNvPr id="2080177018" name="Slide Number Placeholder 3"/>
          <p:cNvSpPr>
            <a:spLocks noGrp="1"/>
          </p:cNvSpPr>
          <p:nvPr>
            <p:ph type="sldNum" sz="quarter" idx="10"/>
          </p:nvPr>
        </p:nvSpPr>
        <p:spPr bwMode="auto"/>
        <p:txBody>
          <a:bodyPr/>
          <a:lstStyle/>
          <a:p>
            <a:pPr>
              <a:defRPr/>
            </a:pPr>
            <a:fld id="{3FFEE565-5EEA-F149-A3A7-1C9CEE2E7A73}"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0535913" name="Slide Image Placeholder 1"/>
          <p:cNvSpPr>
            <a:spLocks noChangeAspect="1" noGrp="1" noRot="1"/>
          </p:cNvSpPr>
          <p:nvPr>
            <p:ph type="sldImg"/>
          </p:nvPr>
        </p:nvSpPr>
        <p:spPr bwMode="auto"/>
      </p:sp>
      <p:sp>
        <p:nvSpPr>
          <p:cNvPr id="1504897568" name="Notes Placeholder 2"/>
          <p:cNvSpPr>
            <a:spLocks noGrp="1"/>
          </p:cNvSpPr>
          <p:nvPr>
            <p:ph type="body" idx="1"/>
          </p:nvPr>
        </p:nvSpPr>
        <p:spPr bwMode="auto"/>
        <p:txBody>
          <a:bodyPr/>
          <a:lstStyle/>
          <a:p>
            <a:pPr>
              <a:defRPr/>
            </a:pPr>
            <a:endParaRPr/>
          </a:p>
        </p:txBody>
      </p:sp>
      <p:sp>
        <p:nvSpPr>
          <p:cNvPr id="340532144" name="Slide Number Placeholder 3"/>
          <p:cNvSpPr>
            <a:spLocks noGrp="1"/>
          </p:cNvSpPr>
          <p:nvPr>
            <p:ph type="sldNum" sz="quarter" idx="10"/>
          </p:nvPr>
        </p:nvSpPr>
        <p:spPr bwMode="auto"/>
        <p:txBody>
          <a:bodyPr/>
          <a:lstStyle/>
          <a:p>
            <a:pPr>
              <a:defRPr/>
            </a:pPr>
            <a:fld id="{913B6A6B-46B0-4DC9-C14B-8C34084D5ED8}"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72301388" name="Slide Image Placeholder 1"/>
          <p:cNvSpPr>
            <a:spLocks noChangeAspect="1" noGrp="1" noRot="1"/>
          </p:cNvSpPr>
          <p:nvPr>
            <p:ph type="sldImg"/>
          </p:nvPr>
        </p:nvSpPr>
        <p:spPr bwMode="auto"/>
      </p:sp>
      <p:sp>
        <p:nvSpPr>
          <p:cNvPr id="434816014" name="Notes Placeholder 2"/>
          <p:cNvSpPr>
            <a:spLocks noGrp="1"/>
          </p:cNvSpPr>
          <p:nvPr>
            <p:ph type="body" idx="1"/>
          </p:nvPr>
        </p:nvSpPr>
        <p:spPr bwMode="auto"/>
        <p:txBody>
          <a:bodyPr/>
          <a:lstStyle/>
          <a:p>
            <a:pPr>
              <a:defRPr/>
            </a:pPr>
            <a:endParaRPr/>
          </a:p>
        </p:txBody>
      </p:sp>
      <p:sp>
        <p:nvSpPr>
          <p:cNvPr id="1825911939" name="Slide Number Placeholder 3"/>
          <p:cNvSpPr>
            <a:spLocks noGrp="1"/>
          </p:cNvSpPr>
          <p:nvPr>
            <p:ph type="sldNum" sz="quarter" idx="10"/>
          </p:nvPr>
        </p:nvSpPr>
        <p:spPr bwMode="auto"/>
        <p:txBody>
          <a:bodyPr/>
          <a:lstStyle/>
          <a:p>
            <a:pPr>
              <a:defRPr/>
            </a:pPr>
            <a:fld id="{77473938-BEBB-5F27-AFB3-1B75BD0597C7}" type="slidenum">
              <a:r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2636846" name="Slide Image Placeholder 1"/>
          <p:cNvSpPr>
            <a:spLocks noChangeAspect="1" noGrp="1" noRot="1"/>
          </p:cNvSpPr>
          <p:nvPr>
            <p:ph type="sldImg"/>
          </p:nvPr>
        </p:nvSpPr>
        <p:spPr bwMode="auto"/>
      </p:sp>
      <p:sp>
        <p:nvSpPr>
          <p:cNvPr id="1383598778" name="Notes Placeholder 2"/>
          <p:cNvSpPr>
            <a:spLocks noGrp="1"/>
          </p:cNvSpPr>
          <p:nvPr>
            <p:ph type="body" idx="1"/>
          </p:nvPr>
        </p:nvSpPr>
        <p:spPr bwMode="auto"/>
        <p:txBody>
          <a:bodyPr/>
          <a:lstStyle/>
          <a:p>
            <a:pPr>
              <a:defRPr/>
            </a:pPr>
            <a:endParaRPr/>
          </a:p>
        </p:txBody>
      </p:sp>
      <p:sp>
        <p:nvSpPr>
          <p:cNvPr id="1665433796" name="Slide Number Placeholder 3"/>
          <p:cNvSpPr>
            <a:spLocks noGrp="1"/>
          </p:cNvSpPr>
          <p:nvPr>
            <p:ph type="sldNum" sz="quarter" idx="10"/>
          </p:nvPr>
        </p:nvSpPr>
        <p:spPr bwMode="auto"/>
        <p:txBody>
          <a:bodyPr/>
          <a:lstStyle/>
          <a:p>
            <a:pPr>
              <a:defRPr/>
            </a:pPr>
            <a:fld id="{34354FE7-D8E4-9490-251B-1E3CFBFA730D}"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58586963" name="Slide Image Placeholder 1"/>
          <p:cNvSpPr>
            <a:spLocks noChangeAspect="1" noGrp="1" noRot="1"/>
          </p:cNvSpPr>
          <p:nvPr>
            <p:ph type="sldImg"/>
          </p:nvPr>
        </p:nvSpPr>
        <p:spPr bwMode="auto"/>
      </p:sp>
      <p:sp>
        <p:nvSpPr>
          <p:cNvPr id="539459778" name="Notes Placeholder 2"/>
          <p:cNvSpPr>
            <a:spLocks noGrp="1"/>
          </p:cNvSpPr>
          <p:nvPr>
            <p:ph type="body" idx="1"/>
          </p:nvPr>
        </p:nvSpPr>
        <p:spPr bwMode="auto"/>
        <p:txBody>
          <a:bodyPr/>
          <a:lstStyle/>
          <a:p>
            <a:pPr>
              <a:defRPr/>
            </a:pPr>
            <a:endParaRPr/>
          </a:p>
        </p:txBody>
      </p:sp>
      <p:sp>
        <p:nvSpPr>
          <p:cNvPr id="131386094" name="Slide Number Placeholder 3"/>
          <p:cNvSpPr>
            <a:spLocks noGrp="1"/>
          </p:cNvSpPr>
          <p:nvPr>
            <p:ph type="sldNum" sz="quarter" idx="10"/>
          </p:nvPr>
        </p:nvSpPr>
        <p:spPr bwMode="auto"/>
        <p:txBody>
          <a:bodyPr/>
          <a:lstStyle/>
          <a:p>
            <a:pPr>
              <a:defRPr/>
            </a:pPr>
            <a:fld id="{5994CCE6-4AA6-D337-35B4-C76A78A73A54}"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38005766" name="Slide Image Placeholder 1"/>
          <p:cNvSpPr>
            <a:spLocks noChangeAspect="1" noGrp="1" noRot="1"/>
          </p:cNvSpPr>
          <p:nvPr>
            <p:ph type="sldImg"/>
          </p:nvPr>
        </p:nvSpPr>
        <p:spPr bwMode="auto"/>
      </p:sp>
      <p:sp>
        <p:nvSpPr>
          <p:cNvPr id="1841261091" name="Notes Placeholder 2"/>
          <p:cNvSpPr>
            <a:spLocks noGrp="1"/>
          </p:cNvSpPr>
          <p:nvPr>
            <p:ph type="body" idx="1"/>
          </p:nvPr>
        </p:nvSpPr>
        <p:spPr bwMode="auto"/>
        <p:txBody>
          <a:bodyPr/>
          <a:lstStyle/>
          <a:p>
            <a:pPr>
              <a:defRPr/>
            </a:pPr>
            <a:endParaRPr/>
          </a:p>
        </p:txBody>
      </p:sp>
      <p:sp>
        <p:nvSpPr>
          <p:cNvPr id="24136984" name="Slide Number Placeholder 3"/>
          <p:cNvSpPr>
            <a:spLocks noGrp="1"/>
          </p:cNvSpPr>
          <p:nvPr>
            <p:ph type="sldNum" sz="quarter" idx="10"/>
          </p:nvPr>
        </p:nvSpPr>
        <p:spPr bwMode="auto"/>
        <p:txBody>
          <a:bodyPr/>
          <a:lstStyle/>
          <a:p>
            <a:pPr>
              <a:defRPr/>
            </a:pPr>
            <a:fld id="{66DB1924-C45C-F82B-23C9-044F6224D2D9}"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47390993" name="Slide Image Placeholder 1"/>
          <p:cNvSpPr>
            <a:spLocks noChangeAspect="1" noGrp="1" noRot="1"/>
          </p:cNvSpPr>
          <p:nvPr>
            <p:ph type="sldImg"/>
          </p:nvPr>
        </p:nvSpPr>
        <p:spPr bwMode="auto"/>
      </p:sp>
      <p:sp>
        <p:nvSpPr>
          <p:cNvPr id="2016033892" name="Notes Placeholder 2"/>
          <p:cNvSpPr>
            <a:spLocks noGrp="1"/>
          </p:cNvSpPr>
          <p:nvPr>
            <p:ph type="body" idx="1"/>
          </p:nvPr>
        </p:nvSpPr>
        <p:spPr bwMode="auto"/>
        <p:txBody>
          <a:bodyPr/>
          <a:lstStyle/>
          <a:p>
            <a:pPr>
              <a:defRPr/>
            </a:pPr>
            <a:endParaRPr/>
          </a:p>
        </p:txBody>
      </p:sp>
      <p:sp>
        <p:nvSpPr>
          <p:cNvPr id="632480381" name="Slide Number Placeholder 3"/>
          <p:cNvSpPr>
            <a:spLocks noGrp="1"/>
          </p:cNvSpPr>
          <p:nvPr>
            <p:ph type="sldNum" sz="quarter" idx="10"/>
          </p:nvPr>
        </p:nvSpPr>
        <p:spPr bwMode="auto"/>
        <p:txBody>
          <a:bodyPr/>
          <a:lstStyle/>
          <a:p>
            <a:pPr>
              <a:defRPr/>
            </a:pPr>
            <a:fld id="{66DB1924-C45C-F82B-23C9-044F6224D2D9}"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49047291" name="Slide Image Placeholder 1"/>
          <p:cNvSpPr>
            <a:spLocks noChangeAspect="1" noGrp="1" noRot="1"/>
          </p:cNvSpPr>
          <p:nvPr>
            <p:ph type="sldImg"/>
          </p:nvPr>
        </p:nvSpPr>
        <p:spPr bwMode="auto"/>
      </p:sp>
      <p:sp>
        <p:nvSpPr>
          <p:cNvPr id="622345756" name="Notes Placeholder 2"/>
          <p:cNvSpPr>
            <a:spLocks noGrp="1"/>
          </p:cNvSpPr>
          <p:nvPr>
            <p:ph type="body" idx="1"/>
          </p:nvPr>
        </p:nvSpPr>
        <p:spPr bwMode="auto"/>
        <p:txBody>
          <a:bodyPr/>
          <a:lstStyle/>
          <a:p>
            <a:pPr>
              <a:defRPr/>
            </a:pPr>
            <a:endParaRPr/>
          </a:p>
        </p:txBody>
      </p:sp>
      <p:sp>
        <p:nvSpPr>
          <p:cNvPr id="961711136" name="Slide Number Placeholder 3"/>
          <p:cNvSpPr>
            <a:spLocks noGrp="1"/>
          </p:cNvSpPr>
          <p:nvPr>
            <p:ph type="sldNum" sz="quarter" idx="10"/>
          </p:nvPr>
        </p:nvSpPr>
        <p:spPr bwMode="auto"/>
        <p:txBody>
          <a:bodyPr/>
          <a:lstStyle/>
          <a:p>
            <a:pPr>
              <a:defRPr/>
            </a:pPr>
            <a:fld id="{13E1B509-6E12-7D56-E2B9-ED9751B904C0}" type="slidenum">
              <a:r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98155696" name="Slide Image Placeholder 1"/>
          <p:cNvSpPr>
            <a:spLocks noChangeAspect="1" noGrp="1" noRot="1"/>
          </p:cNvSpPr>
          <p:nvPr>
            <p:ph type="sldImg"/>
          </p:nvPr>
        </p:nvSpPr>
        <p:spPr bwMode="auto"/>
      </p:sp>
      <p:sp>
        <p:nvSpPr>
          <p:cNvPr id="1362067171" name="Notes Placeholder 2"/>
          <p:cNvSpPr>
            <a:spLocks noGrp="1"/>
          </p:cNvSpPr>
          <p:nvPr>
            <p:ph type="body" idx="1"/>
          </p:nvPr>
        </p:nvSpPr>
        <p:spPr bwMode="auto"/>
        <p:txBody>
          <a:bodyPr/>
          <a:lstStyle/>
          <a:p>
            <a:pPr>
              <a:defRPr/>
            </a:pPr>
            <a:endParaRPr/>
          </a:p>
        </p:txBody>
      </p:sp>
      <p:sp>
        <p:nvSpPr>
          <p:cNvPr id="173188802" name="Slide Number Placeholder 3"/>
          <p:cNvSpPr>
            <a:spLocks noGrp="1"/>
          </p:cNvSpPr>
          <p:nvPr>
            <p:ph type="sldNum" sz="quarter" idx="10"/>
          </p:nvPr>
        </p:nvSpPr>
        <p:spPr bwMode="auto"/>
        <p:txBody>
          <a:bodyPr/>
          <a:lstStyle/>
          <a:p>
            <a:pPr>
              <a:defRPr/>
            </a:pPr>
            <a:fld id="{912B35D5-563B-B48F-0407-6875D9A2AFAF}" type="slidenum">
              <a:r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46050566" name="Slide Image Placeholder 1"/>
          <p:cNvSpPr>
            <a:spLocks noChangeAspect="1" noGrp="1" noRot="1"/>
          </p:cNvSpPr>
          <p:nvPr>
            <p:ph type="sldImg"/>
          </p:nvPr>
        </p:nvSpPr>
        <p:spPr bwMode="auto"/>
      </p:sp>
      <p:sp>
        <p:nvSpPr>
          <p:cNvPr id="2132164799" name="Notes Placeholder 2"/>
          <p:cNvSpPr>
            <a:spLocks noGrp="1"/>
          </p:cNvSpPr>
          <p:nvPr>
            <p:ph type="body" idx="1"/>
          </p:nvPr>
        </p:nvSpPr>
        <p:spPr bwMode="auto"/>
        <p:txBody>
          <a:bodyPr/>
          <a:lstStyle/>
          <a:p>
            <a:pPr>
              <a:defRPr/>
            </a:pPr>
            <a:endParaRPr/>
          </a:p>
        </p:txBody>
      </p:sp>
      <p:sp>
        <p:nvSpPr>
          <p:cNvPr id="784705547" name="Slide Number Placeholder 3"/>
          <p:cNvSpPr>
            <a:spLocks noGrp="1"/>
          </p:cNvSpPr>
          <p:nvPr>
            <p:ph type="sldNum" sz="quarter" idx="10"/>
          </p:nvPr>
        </p:nvSpPr>
        <p:spPr bwMode="auto"/>
        <p:txBody>
          <a:bodyPr/>
          <a:lstStyle/>
          <a:p>
            <a:pPr>
              <a:defRPr/>
            </a:pPr>
            <a:fld id="{FDC727AD-06AC-293E-2462-C24AE83AC9E4}" type="slidenum">
              <a:r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93276265" name="Slide Image Placeholder 1"/>
          <p:cNvSpPr>
            <a:spLocks noChangeAspect="1" noGrp="1" noRot="1"/>
          </p:cNvSpPr>
          <p:nvPr>
            <p:ph type="sldImg"/>
          </p:nvPr>
        </p:nvSpPr>
        <p:spPr bwMode="auto"/>
      </p:sp>
      <p:sp>
        <p:nvSpPr>
          <p:cNvPr id="1326909458" name="Notes Placeholder 2"/>
          <p:cNvSpPr>
            <a:spLocks noGrp="1"/>
          </p:cNvSpPr>
          <p:nvPr>
            <p:ph type="body" idx="1"/>
          </p:nvPr>
        </p:nvSpPr>
        <p:spPr bwMode="auto"/>
        <p:txBody>
          <a:bodyPr/>
          <a:lstStyle/>
          <a:p>
            <a:pPr>
              <a:defRPr/>
            </a:pPr>
            <a:endParaRPr/>
          </a:p>
        </p:txBody>
      </p:sp>
      <p:sp>
        <p:nvSpPr>
          <p:cNvPr id="395414467" name="Slide Number Placeholder 3"/>
          <p:cNvSpPr>
            <a:spLocks noGrp="1"/>
          </p:cNvSpPr>
          <p:nvPr>
            <p:ph type="sldNum" sz="quarter" idx="10"/>
          </p:nvPr>
        </p:nvSpPr>
        <p:spPr bwMode="auto"/>
        <p:txBody>
          <a:bodyPr/>
          <a:lstStyle/>
          <a:p>
            <a:pPr>
              <a:defRPr/>
            </a:pPr>
            <a:fld id="{FDC727AD-06AC-293E-2462-C24AE83AC9E4}" type="slidenum">
              <a:r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52081609" name="Slide Image Placeholder 1"/>
          <p:cNvSpPr>
            <a:spLocks noChangeAspect="1" noGrp="1" noRot="1"/>
          </p:cNvSpPr>
          <p:nvPr>
            <p:ph type="sldImg"/>
          </p:nvPr>
        </p:nvSpPr>
        <p:spPr bwMode="auto"/>
      </p:sp>
      <p:sp>
        <p:nvSpPr>
          <p:cNvPr id="744419962" name="Notes Placeholder 2"/>
          <p:cNvSpPr>
            <a:spLocks noGrp="1"/>
          </p:cNvSpPr>
          <p:nvPr>
            <p:ph type="body" idx="1"/>
          </p:nvPr>
        </p:nvSpPr>
        <p:spPr bwMode="auto"/>
        <p:txBody>
          <a:bodyPr/>
          <a:lstStyle/>
          <a:p>
            <a:pPr>
              <a:defRPr/>
            </a:pPr>
            <a:endParaRPr/>
          </a:p>
        </p:txBody>
      </p:sp>
      <p:sp>
        <p:nvSpPr>
          <p:cNvPr id="45218414" name="Slide Number Placeholder 3"/>
          <p:cNvSpPr>
            <a:spLocks noGrp="1"/>
          </p:cNvSpPr>
          <p:nvPr>
            <p:ph type="sldNum" sz="quarter" idx="10"/>
          </p:nvPr>
        </p:nvSpPr>
        <p:spPr bwMode="auto"/>
        <p:txBody>
          <a:bodyPr/>
          <a:lstStyle/>
          <a:p>
            <a:pPr>
              <a:defRPr/>
            </a:pPr>
            <a:fld id="{FAC1031A-E6C8-9EAC-4B80-86892A0F7FE3}" type="slidenum">
              <a:rP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55323336" name="Slide Image Placeholder 1"/>
          <p:cNvSpPr>
            <a:spLocks noChangeAspect="1" noGrp="1" noRot="1"/>
          </p:cNvSpPr>
          <p:nvPr>
            <p:ph type="sldImg"/>
          </p:nvPr>
        </p:nvSpPr>
        <p:spPr bwMode="auto"/>
      </p:sp>
      <p:sp>
        <p:nvSpPr>
          <p:cNvPr id="979872017" name="Notes Placeholder 2"/>
          <p:cNvSpPr>
            <a:spLocks noGrp="1"/>
          </p:cNvSpPr>
          <p:nvPr>
            <p:ph type="body" idx="1"/>
          </p:nvPr>
        </p:nvSpPr>
        <p:spPr bwMode="auto"/>
        <p:txBody>
          <a:bodyPr/>
          <a:lstStyle/>
          <a:p>
            <a:pPr>
              <a:defRPr/>
            </a:pPr>
            <a:endParaRPr/>
          </a:p>
        </p:txBody>
      </p:sp>
      <p:sp>
        <p:nvSpPr>
          <p:cNvPr id="1160118863" name="Slide Number Placeholder 3"/>
          <p:cNvSpPr>
            <a:spLocks noGrp="1"/>
          </p:cNvSpPr>
          <p:nvPr>
            <p:ph type="sldNum" sz="quarter" idx="10"/>
          </p:nvPr>
        </p:nvSpPr>
        <p:spPr bwMode="auto"/>
        <p:txBody>
          <a:bodyPr/>
          <a:lstStyle/>
          <a:p>
            <a:pPr>
              <a:defRPr/>
            </a:pPr>
            <a:fld id="{D98D2E8D-6593-3BBC-B35F-8EF99C5BC8E7}" type="slidenum">
              <a:rPr/>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31624546" name="Slide Image Placeholder 1"/>
          <p:cNvSpPr>
            <a:spLocks noChangeAspect="1" noGrp="1" noRot="1"/>
          </p:cNvSpPr>
          <p:nvPr>
            <p:ph type="sldImg"/>
          </p:nvPr>
        </p:nvSpPr>
        <p:spPr bwMode="auto"/>
      </p:sp>
      <p:sp>
        <p:nvSpPr>
          <p:cNvPr id="531779392" name="Notes Placeholder 2"/>
          <p:cNvSpPr>
            <a:spLocks noGrp="1"/>
          </p:cNvSpPr>
          <p:nvPr>
            <p:ph type="body" idx="1"/>
          </p:nvPr>
        </p:nvSpPr>
        <p:spPr bwMode="auto"/>
        <p:txBody>
          <a:bodyPr/>
          <a:lstStyle/>
          <a:p>
            <a:pPr>
              <a:defRPr/>
            </a:pPr>
            <a:endParaRPr/>
          </a:p>
        </p:txBody>
      </p:sp>
      <p:sp>
        <p:nvSpPr>
          <p:cNvPr id="1141611617" name="Slide Number Placeholder 3"/>
          <p:cNvSpPr>
            <a:spLocks noGrp="1"/>
          </p:cNvSpPr>
          <p:nvPr>
            <p:ph type="sldNum" sz="quarter" idx="10"/>
          </p:nvPr>
        </p:nvSpPr>
        <p:spPr bwMode="auto"/>
        <p:txBody>
          <a:bodyPr/>
          <a:lstStyle/>
          <a:p>
            <a:pPr>
              <a:defRPr/>
            </a:pPr>
            <a:fld id="{7C837A14-12E5-2183-7F54-E310B809D722}"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01381929" name="Slide Image Placeholder 1"/>
          <p:cNvSpPr>
            <a:spLocks noChangeAspect="1" noGrp="1" noRot="1"/>
          </p:cNvSpPr>
          <p:nvPr>
            <p:ph type="sldImg"/>
          </p:nvPr>
        </p:nvSpPr>
        <p:spPr bwMode="auto"/>
      </p:sp>
      <p:sp>
        <p:nvSpPr>
          <p:cNvPr id="1817850469" name="Notes Placeholder 2"/>
          <p:cNvSpPr>
            <a:spLocks noGrp="1"/>
          </p:cNvSpPr>
          <p:nvPr>
            <p:ph type="body" idx="1"/>
          </p:nvPr>
        </p:nvSpPr>
        <p:spPr bwMode="auto"/>
        <p:txBody>
          <a:bodyPr/>
          <a:lstStyle/>
          <a:p>
            <a:pPr>
              <a:defRPr/>
            </a:pPr>
            <a:endParaRPr/>
          </a:p>
        </p:txBody>
      </p:sp>
      <p:sp>
        <p:nvSpPr>
          <p:cNvPr id="1567256552" name="Slide Number Placeholder 3"/>
          <p:cNvSpPr>
            <a:spLocks noGrp="1"/>
          </p:cNvSpPr>
          <p:nvPr>
            <p:ph type="sldNum" sz="quarter" idx="10"/>
          </p:nvPr>
        </p:nvSpPr>
        <p:spPr bwMode="auto"/>
        <p:txBody>
          <a:bodyPr/>
          <a:lstStyle/>
          <a:p>
            <a:pPr>
              <a:defRPr/>
            </a:pPr>
            <a:fld id="{D1231B82-29BA-C5C1-C650-4816EA8CE300}" type="slidenum">
              <a:rPr/>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14140575" name="Slide Image Placeholder 1"/>
          <p:cNvSpPr>
            <a:spLocks noChangeAspect="1" noGrp="1" noRot="1"/>
          </p:cNvSpPr>
          <p:nvPr>
            <p:ph type="sldImg"/>
          </p:nvPr>
        </p:nvSpPr>
        <p:spPr bwMode="auto"/>
      </p:sp>
      <p:sp>
        <p:nvSpPr>
          <p:cNvPr id="792260460" name="Notes Placeholder 2"/>
          <p:cNvSpPr>
            <a:spLocks noGrp="1"/>
          </p:cNvSpPr>
          <p:nvPr>
            <p:ph type="body" idx="1"/>
          </p:nvPr>
        </p:nvSpPr>
        <p:spPr bwMode="auto"/>
        <p:txBody>
          <a:bodyPr/>
          <a:lstStyle/>
          <a:p>
            <a:pPr>
              <a:defRPr/>
            </a:pPr>
            <a:endParaRPr/>
          </a:p>
        </p:txBody>
      </p:sp>
      <p:sp>
        <p:nvSpPr>
          <p:cNvPr id="837899281" name="Slide Number Placeholder 3"/>
          <p:cNvSpPr>
            <a:spLocks noGrp="1"/>
          </p:cNvSpPr>
          <p:nvPr>
            <p:ph type="sldNum" sz="quarter" idx="10"/>
          </p:nvPr>
        </p:nvSpPr>
        <p:spPr bwMode="auto"/>
        <p:txBody>
          <a:bodyPr/>
          <a:lstStyle/>
          <a:p>
            <a:pPr>
              <a:defRPr/>
            </a:pPr>
            <a:fld id="{68675300-B579-2E16-5152-5800644FC8F6}" type="slidenum">
              <a:rP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63675748" name="Slide Image Placeholder 1"/>
          <p:cNvSpPr>
            <a:spLocks noChangeAspect="1" noGrp="1" noRot="1"/>
          </p:cNvSpPr>
          <p:nvPr>
            <p:ph type="sldImg"/>
          </p:nvPr>
        </p:nvSpPr>
        <p:spPr bwMode="auto"/>
      </p:sp>
      <p:sp>
        <p:nvSpPr>
          <p:cNvPr id="1050993001" name="Notes Placeholder 2"/>
          <p:cNvSpPr>
            <a:spLocks noGrp="1"/>
          </p:cNvSpPr>
          <p:nvPr>
            <p:ph type="body" idx="1"/>
          </p:nvPr>
        </p:nvSpPr>
        <p:spPr bwMode="auto"/>
        <p:txBody>
          <a:bodyPr/>
          <a:lstStyle/>
          <a:p>
            <a:pPr>
              <a:defRPr/>
            </a:pPr>
            <a:endParaRPr/>
          </a:p>
        </p:txBody>
      </p:sp>
      <p:sp>
        <p:nvSpPr>
          <p:cNvPr id="1956796496" name="Slide Number Placeholder 3"/>
          <p:cNvSpPr>
            <a:spLocks noGrp="1"/>
          </p:cNvSpPr>
          <p:nvPr>
            <p:ph type="sldNum" sz="quarter" idx="10"/>
          </p:nvPr>
        </p:nvSpPr>
        <p:spPr bwMode="auto"/>
        <p:txBody>
          <a:bodyPr/>
          <a:lstStyle/>
          <a:p>
            <a:pPr>
              <a:defRPr/>
            </a:pPr>
            <a:fld id="{5035BD35-7DE7-AAF9-DE0E-C5B3BE597DDA}" type="slidenum">
              <a:rPr/>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6077014" name="Slide Image Placeholder 1"/>
          <p:cNvSpPr>
            <a:spLocks noChangeAspect="1" noGrp="1" noRot="1"/>
          </p:cNvSpPr>
          <p:nvPr>
            <p:ph type="sldImg"/>
          </p:nvPr>
        </p:nvSpPr>
        <p:spPr bwMode="auto"/>
      </p:sp>
      <p:sp>
        <p:nvSpPr>
          <p:cNvPr id="1614414295" name="Notes Placeholder 2"/>
          <p:cNvSpPr>
            <a:spLocks noGrp="1"/>
          </p:cNvSpPr>
          <p:nvPr>
            <p:ph type="body" idx="1"/>
          </p:nvPr>
        </p:nvSpPr>
        <p:spPr bwMode="auto"/>
        <p:txBody>
          <a:bodyPr/>
          <a:lstStyle/>
          <a:p>
            <a:pPr>
              <a:defRPr/>
            </a:pPr>
            <a:endParaRPr/>
          </a:p>
        </p:txBody>
      </p:sp>
      <p:sp>
        <p:nvSpPr>
          <p:cNvPr id="969412470" name="Slide Number Placeholder 3"/>
          <p:cNvSpPr>
            <a:spLocks noGrp="1"/>
          </p:cNvSpPr>
          <p:nvPr>
            <p:ph type="sldNum" sz="quarter" idx="10"/>
          </p:nvPr>
        </p:nvSpPr>
        <p:spPr bwMode="auto"/>
        <p:txBody>
          <a:bodyPr/>
          <a:lstStyle/>
          <a:p>
            <a:pPr>
              <a:defRPr/>
            </a:pPr>
            <a:fld id="{59A2DF48-21E1-5AE2-9E03-8328D2FE0957}" type="slidenum">
              <a:rPr/>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0684278" name="Slide Image Placeholder 1"/>
          <p:cNvSpPr>
            <a:spLocks noChangeAspect="1" noGrp="1" noRot="1"/>
          </p:cNvSpPr>
          <p:nvPr>
            <p:ph type="sldImg"/>
          </p:nvPr>
        </p:nvSpPr>
        <p:spPr bwMode="auto"/>
      </p:sp>
      <p:sp>
        <p:nvSpPr>
          <p:cNvPr id="1525364175" name="Notes Placeholder 2"/>
          <p:cNvSpPr>
            <a:spLocks noGrp="1"/>
          </p:cNvSpPr>
          <p:nvPr>
            <p:ph type="body" idx="1"/>
          </p:nvPr>
        </p:nvSpPr>
        <p:spPr bwMode="auto"/>
        <p:txBody>
          <a:bodyPr/>
          <a:lstStyle/>
          <a:p>
            <a:pPr>
              <a:defRPr/>
            </a:pPr>
            <a:endParaRPr/>
          </a:p>
        </p:txBody>
      </p:sp>
      <p:sp>
        <p:nvSpPr>
          <p:cNvPr id="1900131448" name="Slide Number Placeholder 3"/>
          <p:cNvSpPr>
            <a:spLocks noGrp="1"/>
          </p:cNvSpPr>
          <p:nvPr>
            <p:ph type="sldNum" sz="quarter" idx="10"/>
          </p:nvPr>
        </p:nvSpPr>
        <p:spPr bwMode="auto"/>
        <p:txBody>
          <a:bodyPr/>
          <a:lstStyle/>
          <a:p>
            <a:pPr>
              <a:defRPr/>
            </a:pPr>
            <a:fld id="{9FD3E838-A348-94EE-0BFB-2861031F503E}" type="slidenum">
              <a:rPr/>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52227309" name="Espace réservé de l'image des diapositives 1"/>
          <p:cNvSpPr>
            <a:spLocks noChangeAspect="1" noGrp="1" noRot="1"/>
          </p:cNvSpPr>
          <p:nvPr>
            <p:ph type="sldImg"/>
          </p:nvPr>
        </p:nvSpPr>
        <p:spPr bwMode="auto"/>
      </p:sp>
      <p:sp>
        <p:nvSpPr>
          <p:cNvPr id="1269445900" name="Espace réservé des notes 2"/>
          <p:cNvSpPr>
            <a:spLocks noGrp="1"/>
          </p:cNvSpPr>
          <p:nvPr>
            <p:ph type="body" idx="1"/>
          </p:nvPr>
        </p:nvSpPr>
        <p:spPr bwMode="auto"/>
        <p:txBody>
          <a:bodyPr/>
          <a:lstStyle/>
          <a:p>
            <a:pPr>
              <a:defRPr/>
            </a:pPr>
            <a:r>
              <a:rPr lang="fr-FR" b="1"/>
              <a:t>COMPTE ADMINISTRATIF :</a:t>
            </a:r>
            <a:endParaRPr/>
          </a:p>
          <a:p>
            <a:pPr>
              <a:defRPr/>
            </a:pPr>
            <a:endParaRPr lang="fr-FR" b="1"/>
          </a:p>
          <a:p>
            <a:pPr>
              <a:defRPr/>
            </a:pPr>
            <a:r>
              <a:rPr lang="fr-FR" b="1"/>
              <a:t>BUDGET PRIMITIF :</a:t>
            </a:r>
            <a:endParaRPr/>
          </a:p>
        </p:txBody>
      </p:sp>
      <p:sp>
        <p:nvSpPr>
          <p:cNvPr id="1641320243" name="Espace réservé du numéro de diapositive 3"/>
          <p:cNvSpPr>
            <a:spLocks noGrp="1"/>
          </p:cNvSpPr>
          <p:nvPr>
            <p:ph type="sldNum" sz="quarter" idx="5"/>
          </p:nvPr>
        </p:nvSpPr>
        <p:spPr bwMode="auto"/>
        <p:txBody>
          <a:bodyPr/>
          <a:lstStyle/>
          <a:p>
            <a:pPr>
              <a:defRPr/>
            </a:pPr>
            <a:fld id="{6B176225-2A56-41C8-9F3D-DF7A2DC5B981}" type="slidenum">
              <a:rPr lang="fr-FR"/>
              <a:t>51</a:t>
            </a:fld>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89759137" name="Espace réservé de l'image des diapositives 1"/>
          <p:cNvSpPr>
            <a:spLocks noChangeAspect="1" noGrp="1" noRot="1"/>
          </p:cNvSpPr>
          <p:nvPr>
            <p:ph type="sldImg"/>
          </p:nvPr>
        </p:nvSpPr>
        <p:spPr bwMode="auto"/>
      </p:sp>
      <p:sp>
        <p:nvSpPr>
          <p:cNvPr id="646105341" name="Espace réservé des notes 2"/>
          <p:cNvSpPr>
            <a:spLocks noGrp="1"/>
          </p:cNvSpPr>
          <p:nvPr>
            <p:ph type="body" idx="1"/>
          </p:nvPr>
        </p:nvSpPr>
        <p:spPr bwMode="auto"/>
        <p:txBody>
          <a:bodyPr/>
          <a:lstStyle/>
          <a:p>
            <a:pPr>
              <a:defRPr/>
            </a:pPr>
            <a:r>
              <a:rPr lang="fr-FR" b="1"/>
              <a:t>COMPTE ADMINISTRATIF :</a:t>
            </a:r>
            <a:endParaRPr/>
          </a:p>
          <a:p>
            <a:pPr>
              <a:defRPr/>
            </a:pPr>
            <a:endParaRPr lang="fr-FR" b="1"/>
          </a:p>
          <a:p>
            <a:pPr>
              <a:defRPr/>
            </a:pPr>
            <a:r>
              <a:rPr lang="fr-FR" b="1"/>
              <a:t>BUDGET PRIMITIF :</a:t>
            </a:r>
            <a:endParaRPr/>
          </a:p>
        </p:txBody>
      </p:sp>
      <p:sp>
        <p:nvSpPr>
          <p:cNvPr id="2131048154" name="Espace réservé du numéro de diapositive 3"/>
          <p:cNvSpPr>
            <a:spLocks noGrp="1"/>
          </p:cNvSpPr>
          <p:nvPr>
            <p:ph type="sldNum" sz="quarter" idx="5"/>
          </p:nvPr>
        </p:nvSpPr>
        <p:spPr bwMode="auto"/>
        <p:txBody>
          <a:bodyPr/>
          <a:lstStyle/>
          <a:p>
            <a:pPr>
              <a:defRPr/>
            </a:pPr>
            <a:fld id="{2398981E-4641-1B00-FCE2-3938D1C69F28}" type="slidenum">
              <a:rPr lang="fr-FR"/>
              <a:t>52</a:t>
            </a:fld>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0358416" name="Espace réservé de l'image des diapositives 1"/>
          <p:cNvSpPr>
            <a:spLocks noChangeAspect="1" noGrp="1" noRot="1"/>
          </p:cNvSpPr>
          <p:nvPr>
            <p:ph type="sldImg"/>
          </p:nvPr>
        </p:nvSpPr>
        <p:spPr bwMode="auto"/>
      </p:sp>
      <p:sp>
        <p:nvSpPr>
          <p:cNvPr id="1310955186" name="Espace réservé des notes 2"/>
          <p:cNvSpPr>
            <a:spLocks noGrp="1"/>
          </p:cNvSpPr>
          <p:nvPr>
            <p:ph type="body" idx="1"/>
          </p:nvPr>
        </p:nvSpPr>
        <p:spPr bwMode="auto"/>
        <p:txBody>
          <a:bodyPr/>
          <a:lstStyle/>
          <a:p>
            <a:pPr>
              <a:defRPr/>
            </a:pPr>
            <a:r>
              <a:rPr lang="fr-FR" b="1"/>
              <a:t>COMPTE ADMINISTRATIF :</a:t>
            </a:r>
            <a:endParaRPr/>
          </a:p>
          <a:p>
            <a:pPr>
              <a:defRPr/>
            </a:pPr>
            <a:endParaRPr lang="fr-FR" b="1"/>
          </a:p>
          <a:p>
            <a:pPr>
              <a:defRPr/>
            </a:pPr>
            <a:r>
              <a:rPr lang="fr-FR" b="1"/>
              <a:t>BUDGET PRIMITIF :</a:t>
            </a:r>
            <a:endParaRPr/>
          </a:p>
        </p:txBody>
      </p:sp>
      <p:sp>
        <p:nvSpPr>
          <p:cNvPr id="1046410069" name="Espace réservé du numéro de diapositive 3"/>
          <p:cNvSpPr>
            <a:spLocks noGrp="1"/>
          </p:cNvSpPr>
          <p:nvPr>
            <p:ph type="sldNum" sz="quarter" idx="5"/>
          </p:nvPr>
        </p:nvSpPr>
        <p:spPr bwMode="auto"/>
        <p:txBody>
          <a:bodyPr/>
          <a:lstStyle/>
          <a:p>
            <a:pPr>
              <a:defRPr/>
            </a:pPr>
            <a:fld id="{2398981E-4641-1B00-FCE2-3938D1C69F28}" type="slidenum">
              <a:rPr lang="fr-FR"/>
              <a:t>53</a:t>
            </a:fld>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310405" name="Slide Image Placeholder 1"/>
          <p:cNvSpPr>
            <a:spLocks noChangeAspect="1" noGrp="1" noRot="1"/>
          </p:cNvSpPr>
          <p:nvPr>
            <p:ph type="sldImg"/>
          </p:nvPr>
        </p:nvSpPr>
        <p:spPr bwMode="auto"/>
      </p:sp>
      <p:sp>
        <p:nvSpPr>
          <p:cNvPr id="448481559" name="Notes Placeholder 2"/>
          <p:cNvSpPr>
            <a:spLocks noGrp="1"/>
          </p:cNvSpPr>
          <p:nvPr>
            <p:ph type="body" idx="1"/>
          </p:nvPr>
        </p:nvSpPr>
        <p:spPr bwMode="auto"/>
        <p:txBody>
          <a:bodyPr/>
          <a:lstStyle/>
          <a:p>
            <a:pPr>
              <a:defRPr/>
            </a:pPr>
            <a:endParaRPr/>
          </a:p>
        </p:txBody>
      </p:sp>
      <p:sp>
        <p:nvSpPr>
          <p:cNvPr id="1836780861" name="Slide Number Placeholder 3"/>
          <p:cNvSpPr>
            <a:spLocks noGrp="1"/>
          </p:cNvSpPr>
          <p:nvPr>
            <p:ph type="sldNum" sz="quarter" idx="10"/>
          </p:nvPr>
        </p:nvSpPr>
        <p:spPr bwMode="auto"/>
        <p:txBody>
          <a:bodyPr/>
          <a:lstStyle/>
          <a:p>
            <a:pPr>
              <a:defRPr/>
            </a:pPr>
            <a:fld id="{7E4D177B-3A1A-0A8A-613C-5AB2A928ADA2}" type="slidenum">
              <a:rPr/>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0992109" name="Slide Image Placeholder 1"/>
          <p:cNvSpPr>
            <a:spLocks noChangeAspect="1" noGrp="1" noRot="1"/>
          </p:cNvSpPr>
          <p:nvPr>
            <p:ph type="sldImg"/>
          </p:nvPr>
        </p:nvSpPr>
        <p:spPr bwMode="auto"/>
      </p:sp>
      <p:sp>
        <p:nvSpPr>
          <p:cNvPr id="1580902961" name="Notes Placeholder 2"/>
          <p:cNvSpPr>
            <a:spLocks noGrp="1"/>
          </p:cNvSpPr>
          <p:nvPr>
            <p:ph type="body" idx="1"/>
          </p:nvPr>
        </p:nvSpPr>
        <p:spPr bwMode="auto"/>
        <p:txBody>
          <a:bodyPr/>
          <a:lstStyle/>
          <a:p>
            <a:pPr>
              <a:defRPr/>
            </a:pPr>
            <a:endParaRPr/>
          </a:p>
        </p:txBody>
      </p:sp>
      <p:sp>
        <p:nvSpPr>
          <p:cNvPr id="1894173066" name="Slide Number Placeholder 3"/>
          <p:cNvSpPr>
            <a:spLocks noGrp="1"/>
          </p:cNvSpPr>
          <p:nvPr>
            <p:ph type="sldNum" sz="quarter" idx="10"/>
          </p:nvPr>
        </p:nvSpPr>
        <p:spPr bwMode="auto"/>
        <p:txBody>
          <a:bodyPr/>
          <a:lstStyle/>
          <a:p>
            <a:pPr>
              <a:defRPr/>
            </a:pPr>
            <a:fld id="{7E4D177B-3A1A-0A8A-613C-5AB2A928ADA2}" type="slidenum">
              <a:rPr/>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84088332" name="Slide Image Placeholder 1"/>
          <p:cNvSpPr>
            <a:spLocks noChangeAspect="1" noGrp="1" noRot="1"/>
          </p:cNvSpPr>
          <p:nvPr>
            <p:ph type="sldImg"/>
          </p:nvPr>
        </p:nvSpPr>
        <p:spPr bwMode="auto"/>
      </p:sp>
      <p:sp>
        <p:nvSpPr>
          <p:cNvPr id="1322486897" name="Notes Placeholder 2"/>
          <p:cNvSpPr>
            <a:spLocks noGrp="1"/>
          </p:cNvSpPr>
          <p:nvPr>
            <p:ph type="body" idx="1"/>
          </p:nvPr>
        </p:nvSpPr>
        <p:spPr bwMode="auto"/>
        <p:txBody>
          <a:bodyPr/>
          <a:lstStyle/>
          <a:p>
            <a:pPr>
              <a:defRPr/>
            </a:pPr>
            <a:endParaRPr/>
          </a:p>
        </p:txBody>
      </p:sp>
      <p:sp>
        <p:nvSpPr>
          <p:cNvPr id="816747111" name="Slide Number Placeholder 3"/>
          <p:cNvSpPr>
            <a:spLocks noGrp="1"/>
          </p:cNvSpPr>
          <p:nvPr>
            <p:ph type="sldNum" sz="quarter" idx="10"/>
          </p:nvPr>
        </p:nvSpPr>
        <p:spPr bwMode="auto"/>
        <p:txBody>
          <a:bodyPr/>
          <a:lstStyle/>
          <a:p>
            <a:pPr>
              <a:defRPr/>
            </a:pPr>
            <a:fld id="{045AE87B-55D0-9739-4B4E-3B181B072BCE}" type="slidenum">
              <a:rPr/>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68053084" name="Slide Image Placeholder 1"/>
          <p:cNvSpPr>
            <a:spLocks noChangeAspect="1" noGrp="1" noRot="1"/>
          </p:cNvSpPr>
          <p:nvPr>
            <p:ph type="sldImg"/>
          </p:nvPr>
        </p:nvSpPr>
        <p:spPr bwMode="auto"/>
      </p:sp>
      <p:sp>
        <p:nvSpPr>
          <p:cNvPr id="1599621446" name="Notes Placeholder 2"/>
          <p:cNvSpPr>
            <a:spLocks noGrp="1"/>
          </p:cNvSpPr>
          <p:nvPr>
            <p:ph type="body" idx="1"/>
          </p:nvPr>
        </p:nvSpPr>
        <p:spPr bwMode="auto"/>
        <p:txBody>
          <a:bodyPr/>
          <a:lstStyle/>
          <a:p>
            <a:pPr>
              <a:defRPr/>
            </a:pPr>
            <a:endParaRPr/>
          </a:p>
        </p:txBody>
      </p:sp>
      <p:sp>
        <p:nvSpPr>
          <p:cNvPr id="360378071" name="Slide Number Placeholder 3"/>
          <p:cNvSpPr>
            <a:spLocks noGrp="1"/>
          </p:cNvSpPr>
          <p:nvPr>
            <p:ph type="sldNum" sz="quarter" idx="10"/>
          </p:nvPr>
        </p:nvSpPr>
        <p:spPr bwMode="auto"/>
        <p:txBody>
          <a:bodyPr/>
          <a:lstStyle/>
          <a:p>
            <a:pPr>
              <a:defRPr/>
            </a:pPr>
            <a:fld id="{59B22BB4-D752-D5FF-5652-F1D1C5AF8CC0}" type="slidenum">
              <a:rPr/>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58757845" name="Slide Image Placeholder 1"/>
          <p:cNvSpPr>
            <a:spLocks noChangeAspect="1" noGrp="1" noRot="1"/>
          </p:cNvSpPr>
          <p:nvPr>
            <p:ph type="sldImg"/>
          </p:nvPr>
        </p:nvSpPr>
        <p:spPr bwMode="auto"/>
      </p:sp>
      <p:sp>
        <p:nvSpPr>
          <p:cNvPr id="1278463490" name="Notes Placeholder 2"/>
          <p:cNvSpPr>
            <a:spLocks noGrp="1"/>
          </p:cNvSpPr>
          <p:nvPr>
            <p:ph type="body" idx="1"/>
          </p:nvPr>
        </p:nvSpPr>
        <p:spPr bwMode="auto"/>
        <p:txBody>
          <a:bodyPr/>
          <a:lstStyle/>
          <a:p>
            <a:pPr>
              <a:defRPr/>
            </a:pPr>
            <a:endParaRPr/>
          </a:p>
        </p:txBody>
      </p:sp>
      <p:sp>
        <p:nvSpPr>
          <p:cNvPr id="1544854145" name="Slide Number Placeholder 3"/>
          <p:cNvSpPr>
            <a:spLocks noGrp="1"/>
          </p:cNvSpPr>
          <p:nvPr>
            <p:ph type="sldNum" sz="quarter" idx="10"/>
          </p:nvPr>
        </p:nvSpPr>
        <p:spPr bwMode="auto"/>
        <p:txBody>
          <a:bodyPr/>
          <a:lstStyle/>
          <a:p>
            <a:pPr>
              <a:defRPr/>
            </a:pPr>
            <a:fld id="{045AE87B-55D0-9739-4B4E-3B181B072BCE}" type="slidenum">
              <a:rPr/>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62426811" name="Slide Image Placeholder 1"/>
          <p:cNvSpPr>
            <a:spLocks noChangeAspect="1" noGrp="1" noRot="1"/>
          </p:cNvSpPr>
          <p:nvPr>
            <p:ph type="sldImg"/>
          </p:nvPr>
        </p:nvSpPr>
        <p:spPr bwMode="auto"/>
      </p:sp>
      <p:sp>
        <p:nvSpPr>
          <p:cNvPr id="379687403" name="Notes Placeholder 2"/>
          <p:cNvSpPr>
            <a:spLocks noGrp="1"/>
          </p:cNvSpPr>
          <p:nvPr>
            <p:ph type="body" idx="1"/>
          </p:nvPr>
        </p:nvSpPr>
        <p:spPr bwMode="auto"/>
        <p:txBody>
          <a:bodyPr/>
          <a:lstStyle/>
          <a:p>
            <a:pPr>
              <a:defRPr/>
            </a:pPr>
            <a:endParaRPr/>
          </a:p>
        </p:txBody>
      </p:sp>
      <p:sp>
        <p:nvSpPr>
          <p:cNvPr id="768089245" name="Slide Number Placeholder 3"/>
          <p:cNvSpPr>
            <a:spLocks noGrp="1"/>
          </p:cNvSpPr>
          <p:nvPr>
            <p:ph type="sldNum" sz="quarter" idx="10"/>
          </p:nvPr>
        </p:nvSpPr>
        <p:spPr bwMode="auto"/>
        <p:txBody>
          <a:bodyPr/>
          <a:lstStyle/>
          <a:p>
            <a:pPr>
              <a:defRPr/>
            </a:pPr>
            <a:fld id="{CE98EF22-FA04-16F2-3D26-A685990319F2}" type="slidenum">
              <a:rPr/>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1754620" name="Slide Image Placeholder 1"/>
          <p:cNvSpPr>
            <a:spLocks noChangeAspect="1" noGrp="1" noRot="1"/>
          </p:cNvSpPr>
          <p:nvPr>
            <p:ph type="sldImg"/>
          </p:nvPr>
        </p:nvSpPr>
        <p:spPr bwMode="auto"/>
      </p:sp>
      <p:sp>
        <p:nvSpPr>
          <p:cNvPr id="1138055408" name="Notes Placeholder 2"/>
          <p:cNvSpPr>
            <a:spLocks noGrp="1"/>
          </p:cNvSpPr>
          <p:nvPr>
            <p:ph type="body" idx="1"/>
          </p:nvPr>
        </p:nvSpPr>
        <p:spPr bwMode="auto"/>
        <p:txBody>
          <a:bodyPr/>
          <a:lstStyle/>
          <a:p>
            <a:pPr>
              <a:defRPr/>
            </a:pPr>
            <a:endParaRPr/>
          </a:p>
        </p:txBody>
      </p:sp>
      <p:sp>
        <p:nvSpPr>
          <p:cNvPr id="442469659" name="Slide Number Placeholder 3"/>
          <p:cNvSpPr>
            <a:spLocks noGrp="1"/>
          </p:cNvSpPr>
          <p:nvPr>
            <p:ph type="sldNum" sz="quarter" idx="10"/>
          </p:nvPr>
        </p:nvSpPr>
        <p:spPr bwMode="auto"/>
        <p:txBody>
          <a:bodyPr/>
          <a:lstStyle/>
          <a:p>
            <a:pPr>
              <a:defRPr/>
            </a:pPr>
            <a:fld id="{B7322197-F7B4-8711-F5BE-920F27799666}" type="slidenum">
              <a:rPr/>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912135" name="Slide Image Placeholder 1"/>
          <p:cNvSpPr>
            <a:spLocks noChangeAspect="1" noGrp="1" noRot="1"/>
          </p:cNvSpPr>
          <p:nvPr>
            <p:ph type="sldImg"/>
          </p:nvPr>
        </p:nvSpPr>
        <p:spPr bwMode="auto"/>
      </p:sp>
      <p:sp>
        <p:nvSpPr>
          <p:cNvPr id="1658347676" name="Notes Placeholder 2"/>
          <p:cNvSpPr>
            <a:spLocks noGrp="1"/>
          </p:cNvSpPr>
          <p:nvPr>
            <p:ph type="body" idx="1"/>
          </p:nvPr>
        </p:nvSpPr>
        <p:spPr bwMode="auto"/>
        <p:txBody>
          <a:bodyPr/>
          <a:lstStyle/>
          <a:p>
            <a:pPr>
              <a:defRPr/>
            </a:pPr>
            <a:endParaRPr/>
          </a:p>
        </p:txBody>
      </p:sp>
      <p:sp>
        <p:nvSpPr>
          <p:cNvPr id="1943921905" name="Slide Number Placeholder 3"/>
          <p:cNvSpPr>
            <a:spLocks noGrp="1"/>
          </p:cNvSpPr>
          <p:nvPr>
            <p:ph type="sldNum" sz="quarter" idx="10"/>
          </p:nvPr>
        </p:nvSpPr>
        <p:spPr bwMode="auto"/>
        <p:txBody>
          <a:bodyPr/>
          <a:lstStyle/>
          <a:p>
            <a:pPr>
              <a:defRPr/>
            </a:pPr>
            <a:fld id="{216B0E0E-07C4-DFC4-476E-301A649B1438}" type="slidenum">
              <a:rPr/>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89197308" name="Slide Image Placeholder 1"/>
          <p:cNvSpPr>
            <a:spLocks noChangeAspect="1" noGrp="1" noRot="1"/>
          </p:cNvSpPr>
          <p:nvPr>
            <p:ph type="sldImg"/>
          </p:nvPr>
        </p:nvSpPr>
        <p:spPr bwMode="auto"/>
      </p:sp>
      <p:sp>
        <p:nvSpPr>
          <p:cNvPr id="1162836058" name="Notes Placeholder 2"/>
          <p:cNvSpPr>
            <a:spLocks noGrp="1"/>
          </p:cNvSpPr>
          <p:nvPr>
            <p:ph type="body" idx="1"/>
          </p:nvPr>
        </p:nvSpPr>
        <p:spPr bwMode="auto"/>
        <p:txBody>
          <a:bodyPr/>
          <a:lstStyle/>
          <a:p>
            <a:pPr>
              <a:defRPr/>
            </a:pPr>
            <a:endParaRPr/>
          </a:p>
        </p:txBody>
      </p:sp>
      <p:sp>
        <p:nvSpPr>
          <p:cNvPr id="1606657182" name="Slide Number Placeholder 3"/>
          <p:cNvSpPr>
            <a:spLocks noGrp="1"/>
          </p:cNvSpPr>
          <p:nvPr>
            <p:ph type="sldNum" sz="quarter" idx="10"/>
          </p:nvPr>
        </p:nvSpPr>
        <p:spPr bwMode="auto"/>
        <p:txBody>
          <a:bodyPr/>
          <a:lstStyle/>
          <a:p>
            <a:pPr>
              <a:defRPr/>
            </a:pPr>
            <a:fld id="{AF9358BA-9571-E06C-E523-6FDCF363FC22}" type="slidenum">
              <a:rPr/>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3684306" name="Slide Image Placeholder 1"/>
          <p:cNvSpPr>
            <a:spLocks noChangeAspect="1" noGrp="1" noRot="1"/>
          </p:cNvSpPr>
          <p:nvPr>
            <p:ph type="sldImg"/>
          </p:nvPr>
        </p:nvSpPr>
        <p:spPr bwMode="auto"/>
      </p:sp>
      <p:sp>
        <p:nvSpPr>
          <p:cNvPr id="1290118215" name="Notes Placeholder 2"/>
          <p:cNvSpPr>
            <a:spLocks noGrp="1"/>
          </p:cNvSpPr>
          <p:nvPr>
            <p:ph type="body" idx="1"/>
          </p:nvPr>
        </p:nvSpPr>
        <p:spPr bwMode="auto"/>
        <p:txBody>
          <a:bodyPr/>
          <a:lstStyle/>
          <a:p>
            <a:pPr>
              <a:defRPr/>
            </a:pPr>
            <a:endParaRPr/>
          </a:p>
        </p:txBody>
      </p:sp>
      <p:sp>
        <p:nvSpPr>
          <p:cNvPr id="756506840" name="Slide Number Placeholder 3"/>
          <p:cNvSpPr>
            <a:spLocks noGrp="1"/>
          </p:cNvSpPr>
          <p:nvPr>
            <p:ph type="sldNum" sz="quarter" idx="10"/>
          </p:nvPr>
        </p:nvSpPr>
        <p:spPr bwMode="auto"/>
        <p:txBody>
          <a:bodyPr/>
          <a:lstStyle/>
          <a:p>
            <a:pPr>
              <a:defRPr/>
            </a:pPr>
            <a:fld id="{B7322197-F7B4-8711-F5BE-920F27799666}" type="slidenum">
              <a:rPr/>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1231279" name="Slide Image Placeholder 1"/>
          <p:cNvSpPr>
            <a:spLocks noChangeAspect="1" noGrp="1" noRot="1"/>
          </p:cNvSpPr>
          <p:nvPr>
            <p:ph type="sldImg"/>
          </p:nvPr>
        </p:nvSpPr>
        <p:spPr bwMode="auto"/>
      </p:sp>
      <p:sp>
        <p:nvSpPr>
          <p:cNvPr id="872899366" name="Notes Placeholder 2"/>
          <p:cNvSpPr>
            <a:spLocks noGrp="1"/>
          </p:cNvSpPr>
          <p:nvPr>
            <p:ph type="body" idx="1"/>
          </p:nvPr>
        </p:nvSpPr>
        <p:spPr bwMode="auto"/>
        <p:txBody>
          <a:bodyPr/>
          <a:lstStyle/>
          <a:p>
            <a:pPr>
              <a:defRPr/>
            </a:pPr>
            <a:endParaRPr/>
          </a:p>
        </p:txBody>
      </p:sp>
      <p:sp>
        <p:nvSpPr>
          <p:cNvPr id="2027726205" name="Slide Number Placeholder 3"/>
          <p:cNvSpPr>
            <a:spLocks noGrp="1"/>
          </p:cNvSpPr>
          <p:nvPr>
            <p:ph type="sldNum" sz="quarter" idx="10"/>
          </p:nvPr>
        </p:nvSpPr>
        <p:spPr bwMode="auto"/>
        <p:txBody>
          <a:bodyPr/>
          <a:lstStyle/>
          <a:p>
            <a:pPr>
              <a:defRPr/>
            </a:pPr>
            <a:fld id="{B7C6D40F-6425-D589-08FF-0E7DCCAB5D2A}" type="slidenum">
              <a:rPr/>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97694175" name="Slide Image Placeholder 1"/>
          <p:cNvSpPr>
            <a:spLocks noChangeAspect="1" noGrp="1" noRot="1"/>
          </p:cNvSpPr>
          <p:nvPr>
            <p:ph type="sldImg"/>
          </p:nvPr>
        </p:nvSpPr>
        <p:spPr bwMode="auto"/>
      </p:sp>
      <p:sp>
        <p:nvSpPr>
          <p:cNvPr id="1877654186" name="Notes Placeholder 2"/>
          <p:cNvSpPr>
            <a:spLocks noGrp="1"/>
          </p:cNvSpPr>
          <p:nvPr>
            <p:ph type="body" idx="1"/>
          </p:nvPr>
        </p:nvSpPr>
        <p:spPr bwMode="auto"/>
        <p:txBody>
          <a:bodyPr/>
          <a:lstStyle/>
          <a:p>
            <a:pPr>
              <a:defRPr/>
            </a:pPr>
            <a:endParaRPr/>
          </a:p>
        </p:txBody>
      </p:sp>
      <p:sp>
        <p:nvSpPr>
          <p:cNvPr id="481396487" name="Slide Number Placeholder 3"/>
          <p:cNvSpPr>
            <a:spLocks noGrp="1"/>
          </p:cNvSpPr>
          <p:nvPr>
            <p:ph type="sldNum" sz="quarter" idx="10"/>
          </p:nvPr>
        </p:nvSpPr>
        <p:spPr bwMode="auto"/>
        <p:txBody>
          <a:bodyPr/>
          <a:lstStyle/>
          <a:p>
            <a:pPr>
              <a:defRPr/>
            </a:pPr>
            <a:fld id="{923B2806-C8FF-7E49-DA9B-22C0E63603ED}" type="slidenum">
              <a:rPr/>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77413981" name="Slide Image Placeholder 1"/>
          <p:cNvSpPr>
            <a:spLocks noChangeAspect="1" noGrp="1" noRot="1"/>
          </p:cNvSpPr>
          <p:nvPr>
            <p:ph type="sldImg"/>
          </p:nvPr>
        </p:nvSpPr>
        <p:spPr bwMode="auto"/>
      </p:sp>
      <p:sp>
        <p:nvSpPr>
          <p:cNvPr id="1412559568" name="Notes Placeholder 2"/>
          <p:cNvSpPr>
            <a:spLocks noGrp="1"/>
          </p:cNvSpPr>
          <p:nvPr>
            <p:ph type="body" idx="1"/>
          </p:nvPr>
        </p:nvSpPr>
        <p:spPr bwMode="auto"/>
        <p:txBody>
          <a:bodyPr/>
          <a:lstStyle/>
          <a:p>
            <a:pPr>
              <a:defRPr/>
            </a:pPr>
            <a:endParaRPr/>
          </a:p>
        </p:txBody>
      </p:sp>
      <p:sp>
        <p:nvSpPr>
          <p:cNvPr id="709268927" name="Slide Number Placeholder 3"/>
          <p:cNvSpPr>
            <a:spLocks noGrp="1"/>
          </p:cNvSpPr>
          <p:nvPr>
            <p:ph type="sldNum" sz="quarter" idx="10"/>
          </p:nvPr>
        </p:nvSpPr>
        <p:spPr bwMode="auto"/>
        <p:txBody>
          <a:bodyPr/>
          <a:lstStyle/>
          <a:p>
            <a:pPr>
              <a:defRPr/>
            </a:pPr>
            <a:fld id="{DCA975BC-3816-1A7D-8D42-85572B71D710}" type="slidenum">
              <a:rPr/>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6759068" name="Slide Image Placeholder 1"/>
          <p:cNvSpPr>
            <a:spLocks noChangeAspect="1" noGrp="1" noRot="1"/>
          </p:cNvSpPr>
          <p:nvPr>
            <p:ph type="sldImg"/>
          </p:nvPr>
        </p:nvSpPr>
        <p:spPr bwMode="auto"/>
      </p:sp>
      <p:sp>
        <p:nvSpPr>
          <p:cNvPr id="147934591" name="Notes Placeholder 2"/>
          <p:cNvSpPr>
            <a:spLocks noGrp="1"/>
          </p:cNvSpPr>
          <p:nvPr>
            <p:ph type="body" idx="1"/>
          </p:nvPr>
        </p:nvSpPr>
        <p:spPr bwMode="auto"/>
        <p:txBody>
          <a:bodyPr/>
          <a:lstStyle/>
          <a:p>
            <a:pPr>
              <a:defRPr/>
            </a:pPr>
            <a:endParaRPr/>
          </a:p>
        </p:txBody>
      </p:sp>
      <p:sp>
        <p:nvSpPr>
          <p:cNvPr id="113783725" name="Slide Number Placeholder 3"/>
          <p:cNvSpPr>
            <a:spLocks noGrp="1"/>
          </p:cNvSpPr>
          <p:nvPr>
            <p:ph type="sldNum" sz="quarter" idx="10"/>
          </p:nvPr>
        </p:nvSpPr>
        <p:spPr bwMode="auto"/>
        <p:txBody>
          <a:bodyPr/>
          <a:lstStyle/>
          <a:p>
            <a:pPr>
              <a:defRPr/>
            </a:pPr>
            <a:fld id="{913B6A6B-46B0-4DC9-C14B-8C34084D5ED8}" type="slidenum">
              <a:rPr/>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361681" name="Slide Image Placeholder 1"/>
          <p:cNvSpPr>
            <a:spLocks noChangeAspect="1" noGrp="1" noRot="1"/>
          </p:cNvSpPr>
          <p:nvPr>
            <p:ph type="sldImg"/>
          </p:nvPr>
        </p:nvSpPr>
        <p:spPr bwMode="auto"/>
      </p:sp>
      <p:sp>
        <p:nvSpPr>
          <p:cNvPr id="1751928814" name="Notes Placeholder 2"/>
          <p:cNvSpPr>
            <a:spLocks noGrp="1"/>
          </p:cNvSpPr>
          <p:nvPr>
            <p:ph type="body" idx="1"/>
          </p:nvPr>
        </p:nvSpPr>
        <p:spPr bwMode="auto"/>
        <p:txBody>
          <a:bodyPr/>
          <a:lstStyle/>
          <a:p>
            <a:pPr>
              <a:defRPr/>
            </a:pPr>
            <a:endParaRPr/>
          </a:p>
        </p:txBody>
      </p:sp>
      <p:sp>
        <p:nvSpPr>
          <p:cNvPr id="1208783598" name="Slide Number Placeholder 3"/>
          <p:cNvSpPr>
            <a:spLocks noGrp="1"/>
          </p:cNvSpPr>
          <p:nvPr>
            <p:ph type="sldNum" sz="quarter" idx="10"/>
          </p:nvPr>
        </p:nvSpPr>
        <p:spPr bwMode="auto"/>
        <p:txBody>
          <a:bodyPr/>
          <a:lstStyle/>
          <a:p>
            <a:pPr>
              <a:defRPr/>
            </a:pPr>
            <a:fld id="{FF7EC690-845F-1C37-2AFA-03CA1A39F94B}" type="slidenum">
              <a:rPr/>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5188065" name="Slide Image Placeholder 1"/>
          <p:cNvSpPr>
            <a:spLocks noChangeAspect="1" noGrp="1" noRot="1"/>
          </p:cNvSpPr>
          <p:nvPr>
            <p:ph type="sldImg"/>
          </p:nvPr>
        </p:nvSpPr>
        <p:spPr bwMode="auto"/>
      </p:sp>
      <p:sp>
        <p:nvSpPr>
          <p:cNvPr id="1261797826" name="Notes Placeholder 2"/>
          <p:cNvSpPr>
            <a:spLocks noGrp="1"/>
          </p:cNvSpPr>
          <p:nvPr>
            <p:ph type="body" idx="1"/>
          </p:nvPr>
        </p:nvSpPr>
        <p:spPr bwMode="auto"/>
        <p:txBody>
          <a:bodyPr/>
          <a:lstStyle/>
          <a:p>
            <a:pPr>
              <a:defRPr/>
            </a:pPr>
            <a:endParaRPr/>
          </a:p>
        </p:txBody>
      </p:sp>
      <p:sp>
        <p:nvSpPr>
          <p:cNvPr id="581096381" name="Slide Number Placeholder 3"/>
          <p:cNvSpPr>
            <a:spLocks noGrp="1"/>
          </p:cNvSpPr>
          <p:nvPr>
            <p:ph type="sldNum" sz="quarter" idx="10"/>
          </p:nvPr>
        </p:nvSpPr>
        <p:spPr bwMode="auto"/>
        <p:txBody>
          <a:bodyPr/>
          <a:lstStyle/>
          <a:p>
            <a:pPr>
              <a:defRPr/>
            </a:pPr>
            <a:fld id="{7A9E1922-046A-F030-61AE-5253C0548F96}" type="slidenum">
              <a:rPr/>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99333146" name="Slide Image Placeholder 1"/>
          <p:cNvSpPr>
            <a:spLocks noChangeAspect="1" noGrp="1" noRot="1"/>
          </p:cNvSpPr>
          <p:nvPr>
            <p:ph type="sldImg"/>
          </p:nvPr>
        </p:nvSpPr>
        <p:spPr bwMode="auto"/>
      </p:sp>
      <p:sp>
        <p:nvSpPr>
          <p:cNvPr id="337278667" name="Notes Placeholder 2"/>
          <p:cNvSpPr>
            <a:spLocks noGrp="1"/>
          </p:cNvSpPr>
          <p:nvPr>
            <p:ph type="body" idx="1"/>
          </p:nvPr>
        </p:nvSpPr>
        <p:spPr bwMode="auto"/>
        <p:txBody>
          <a:bodyPr/>
          <a:lstStyle/>
          <a:p>
            <a:pPr>
              <a:defRPr/>
            </a:pPr>
            <a:endParaRPr/>
          </a:p>
        </p:txBody>
      </p:sp>
      <p:sp>
        <p:nvSpPr>
          <p:cNvPr id="788344720" name="Slide Number Placeholder 3"/>
          <p:cNvSpPr>
            <a:spLocks noGrp="1"/>
          </p:cNvSpPr>
          <p:nvPr>
            <p:ph type="sldNum" sz="quarter" idx="10"/>
          </p:nvPr>
        </p:nvSpPr>
        <p:spPr bwMode="auto"/>
        <p:txBody>
          <a:bodyPr/>
          <a:lstStyle/>
          <a:p>
            <a:pPr>
              <a:defRPr/>
            </a:pPr>
            <a:fld id="{F585F61D-44D2-AB38-0A31-6648E22063C2}" type="slidenum">
              <a:rPr/>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1928852" name="Slide Image Placeholder 1"/>
          <p:cNvSpPr>
            <a:spLocks noChangeAspect="1" noGrp="1" noRot="1"/>
          </p:cNvSpPr>
          <p:nvPr>
            <p:ph type="sldImg"/>
          </p:nvPr>
        </p:nvSpPr>
        <p:spPr bwMode="auto"/>
      </p:sp>
      <p:sp>
        <p:nvSpPr>
          <p:cNvPr id="542961375" name="Notes Placeholder 2"/>
          <p:cNvSpPr>
            <a:spLocks noGrp="1"/>
          </p:cNvSpPr>
          <p:nvPr>
            <p:ph type="body" idx="1"/>
          </p:nvPr>
        </p:nvSpPr>
        <p:spPr bwMode="auto"/>
        <p:txBody>
          <a:bodyPr/>
          <a:lstStyle/>
          <a:p>
            <a:pPr>
              <a:defRPr/>
            </a:pPr>
            <a:endParaRPr/>
          </a:p>
        </p:txBody>
      </p:sp>
      <p:sp>
        <p:nvSpPr>
          <p:cNvPr id="1670311768" name="Slide Number Placeholder 3"/>
          <p:cNvSpPr>
            <a:spLocks noGrp="1"/>
          </p:cNvSpPr>
          <p:nvPr>
            <p:ph type="sldNum" sz="quarter" idx="10"/>
          </p:nvPr>
        </p:nvSpPr>
        <p:spPr bwMode="auto"/>
        <p:txBody>
          <a:bodyPr/>
          <a:lstStyle/>
          <a:p>
            <a:pPr>
              <a:defRPr/>
            </a:pPr>
            <a:fld id="{595FA396-B873-B162-D60E-E29814BA1CBA}" type="slidenum">
              <a:rPr/>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60614196" name="Slide Image Placeholder 1"/>
          <p:cNvSpPr>
            <a:spLocks noChangeAspect="1" noGrp="1" noRot="1"/>
          </p:cNvSpPr>
          <p:nvPr>
            <p:ph type="sldImg"/>
          </p:nvPr>
        </p:nvSpPr>
        <p:spPr bwMode="auto"/>
      </p:sp>
      <p:sp>
        <p:nvSpPr>
          <p:cNvPr id="1851809774" name="Notes Placeholder 2"/>
          <p:cNvSpPr>
            <a:spLocks noGrp="1"/>
          </p:cNvSpPr>
          <p:nvPr>
            <p:ph type="body" idx="1"/>
          </p:nvPr>
        </p:nvSpPr>
        <p:spPr bwMode="auto"/>
        <p:txBody>
          <a:bodyPr/>
          <a:lstStyle/>
          <a:p>
            <a:pPr>
              <a:defRPr/>
            </a:pPr>
            <a:endParaRPr/>
          </a:p>
        </p:txBody>
      </p:sp>
      <p:sp>
        <p:nvSpPr>
          <p:cNvPr id="1056101565" name="Slide Number Placeholder 3"/>
          <p:cNvSpPr>
            <a:spLocks noGrp="1"/>
          </p:cNvSpPr>
          <p:nvPr>
            <p:ph type="sldNum" sz="quarter" idx="10"/>
          </p:nvPr>
        </p:nvSpPr>
        <p:spPr bwMode="auto"/>
        <p:txBody>
          <a:bodyPr/>
          <a:lstStyle/>
          <a:p>
            <a:pPr>
              <a:defRPr/>
            </a:pPr>
            <a:fld id="{F3D28760-662C-31BB-F8A2-4884EF0939D7}" type="slidenum">
              <a:rPr/>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56041537" name="Slide Image Placeholder 1"/>
          <p:cNvSpPr>
            <a:spLocks noChangeAspect="1" noGrp="1" noRot="1"/>
          </p:cNvSpPr>
          <p:nvPr>
            <p:ph type="sldImg"/>
          </p:nvPr>
        </p:nvSpPr>
        <p:spPr bwMode="auto"/>
      </p:sp>
      <p:sp>
        <p:nvSpPr>
          <p:cNvPr id="322311272" name="Notes Placeholder 2"/>
          <p:cNvSpPr>
            <a:spLocks noGrp="1"/>
          </p:cNvSpPr>
          <p:nvPr>
            <p:ph type="body" idx="1"/>
          </p:nvPr>
        </p:nvSpPr>
        <p:spPr bwMode="auto"/>
        <p:txBody>
          <a:bodyPr/>
          <a:lstStyle/>
          <a:p>
            <a:pPr>
              <a:defRPr/>
            </a:pPr>
            <a:endParaRPr/>
          </a:p>
        </p:txBody>
      </p:sp>
      <p:sp>
        <p:nvSpPr>
          <p:cNvPr id="1010666550" name="Slide Number Placeholder 3"/>
          <p:cNvSpPr>
            <a:spLocks noGrp="1"/>
          </p:cNvSpPr>
          <p:nvPr>
            <p:ph type="sldNum" sz="quarter" idx="10"/>
          </p:nvPr>
        </p:nvSpPr>
        <p:spPr bwMode="auto"/>
        <p:txBody>
          <a:bodyPr/>
          <a:lstStyle/>
          <a:p>
            <a:pPr>
              <a:defRPr/>
            </a:pPr>
            <a:fld id="{FAC1031A-E6C8-9EAC-4B80-86892A0F7FE3}" type="slidenum">
              <a:rPr/>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58833598" name="Slide Image Placeholder 1"/>
          <p:cNvSpPr>
            <a:spLocks noChangeAspect="1" noGrp="1" noRot="1"/>
          </p:cNvSpPr>
          <p:nvPr>
            <p:ph type="sldImg"/>
          </p:nvPr>
        </p:nvSpPr>
        <p:spPr bwMode="auto"/>
      </p:sp>
      <p:sp>
        <p:nvSpPr>
          <p:cNvPr id="1382769325" name="Notes Placeholder 2"/>
          <p:cNvSpPr>
            <a:spLocks noGrp="1"/>
          </p:cNvSpPr>
          <p:nvPr>
            <p:ph type="body" idx="1"/>
          </p:nvPr>
        </p:nvSpPr>
        <p:spPr bwMode="auto"/>
        <p:txBody>
          <a:bodyPr/>
          <a:lstStyle/>
          <a:p>
            <a:pPr>
              <a:defRPr/>
            </a:pPr>
            <a:endParaRPr/>
          </a:p>
        </p:txBody>
      </p:sp>
      <p:sp>
        <p:nvSpPr>
          <p:cNvPr id="874032003" name="Slide Number Placeholder 3"/>
          <p:cNvSpPr>
            <a:spLocks noGrp="1"/>
          </p:cNvSpPr>
          <p:nvPr>
            <p:ph type="sldNum" sz="quarter" idx="10"/>
          </p:nvPr>
        </p:nvSpPr>
        <p:spPr bwMode="auto"/>
        <p:txBody>
          <a:bodyPr/>
          <a:lstStyle/>
          <a:p>
            <a:pPr>
              <a:defRPr/>
            </a:pPr>
            <a:fld id="{FAC1031A-E6C8-9EAC-4B80-86892A0F7FE3}" type="slidenum">
              <a:rPr/>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14052812" name="Slide Image Placeholder 1"/>
          <p:cNvSpPr>
            <a:spLocks noChangeAspect="1" noGrp="1" noRot="1"/>
          </p:cNvSpPr>
          <p:nvPr>
            <p:ph type="sldImg"/>
          </p:nvPr>
        </p:nvSpPr>
        <p:spPr bwMode="auto"/>
      </p:sp>
      <p:sp>
        <p:nvSpPr>
          <p:cNvPr id="1173298821" name="Notes Placeholder 2"/>
          <p:cNvSpPr>
            <a:spLocks noGrp="1"/>
          </p:cNvSpPr>
          <p:nvPr>
            <p:ph type="body" idx="1"/>
          </p:nvPr>
        </p:nvSpPr>
        <p:spPr bwMode="auto"/>
        <p:txBody>
          <a:bodyPr/>
          <a:lstStyle/>
          <a:p>
            <a:pPr>
              <a:defRPr/>
            </a:pPr>
            <a:endParaRPr/>
          </a:p>
        </p:txBody>
      </p:sp>
      <p:sp>
        <p:nvSpPr>
          <p:cNvPr id="1909099305" name="Slide Number Placeholder 3"/>
          <p:cNvSpPr>
            <a:spLocks noGrp="1"/>
          </p:cNvSpPr>
          <p:nvPr>
            <p:ph type="sldNum" sz="quarter" idx="10"/>
          </p:nvPr>
        </p:nvSpPr>
        <p:spPr bwMode="auto"/>
        <p:txBody>
          <a:bodyPr/>
          <a:lstStyle/>
          <a:p>
            <a:pPr>
              <a:defRPr/>
            </a:pPr>
            <a:fld id="{B1287629-CA10-F6A5-E302-48D25F78F8ED}" type="slidenum">
              <a:rPr/>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77708252" name="Slide Image Placeholder 1"/>
          <p:cNvSpPr>
            <a:spLocks noChangeAspect="1" noGrp="1" noRot="1"/>
          </p:cNvSpPr>
          <p:nvPr>
            <p:ph type="sldImg"/>
          </p:nvPr>
        </p:nvSpPr>
        <p:spPr bwMode="auto"/>
      </p:sp>
      <p:sp>
        <p:nvSpPr>
          <p:cNvPr id="2061171723" name="Notes Placeholder 2"/>
          <p:cNvSpPr>
            <a:spLocks noGrp="1"/>
          </p:cNvSpPr>
          <p:nvPr>
            <p:ph type="body" idx="1"/>
          </p:nvPr>
        </p:nvSpPr>
        <p:spPr bwMode="auto"/>
        <p:txBody>
          <a:bodyPr/>
          <a:lstStyle/>
          <a:p>
            <a:pPr>
              <a:defRPr/>
            </a:pPr>
            <a:endParaRPr/>
          </a:p>
        </p:txBody>
      </p:sp>
      <p:sp>
        <p:nvSpPr>
          <p:cNvPr id="1592966505" name="Slide Number Placeholder 3"/>
          <p:cNvSpPr>
            <a:spLocks noGrp="1"/>
          </p:cNvSpPr>
          <p:nvPr>
            <p:ph type="sldNum" sz="quarter" idx="10"/>
          </p:nvPr>
        </p:nvSpPr>
        <p:spPr bwMode="auto"/>
        <p:txBody>
          <a:bodyPr/>
          <a:lstStyle/>
          <a:p>
            <a:pPr>
              <a:defRPr/>
            </a:pPr>
            <a:fld id="{B84D05FE-E651-485F-9A80-BD511D8364CD}" type="slidenum">
              <a:rPr/>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8680139" name="Slide Image Placeholder 1"/>
          <p:cNvSpPr>
            <a:spLocks noChangeAspect="1" noGrp="1" noRot="1"/>
          </p:cNvSpPr>
          <p:nvPr>
            <p:ph type="sldImg"/>
          </p:nvPr>
        </p:nvSpPr>
        <p:spPr bwMode="auto"/>
      </p:sp>
      <p:sp>
        <p:nvSpPr>
          <p:cNvPr id="1496827688" name="Notes Placeholder 2"/>
          <p:cNvSpPr>
            <a:spLocks noGrp="1"/>
          </p:cNvSpPr>
          <p:nvPr>
            <p:ph type="body" idx="1"/>
          </p:nvPr>
        </p:nvSpPr>
        <p:spPr bwMode="auto"/>
        <p:txBody>
          <a:bodyPr/>
          <a:lstStyle/>
          <a:p>
            <a:pPr>
              <a:defRPr/>
            </a:pPr>
            <a:endParaRPr/>
          </a:p>
        </p:txBody>
      </p:sp>
      <p:sp>
        <p:nvSpPr>
          <p:cNvPr id="396766229" name="Slide Number Placeholder 3"/>
          <p:cNvSpPr>
            <a:spLocks noGrp="1"/>
          </p:cNvSpPr>
          <p:nvPr>
            <p:ph type="sldNum" sz="quarter" idx="10"/>
          </p:nvPr>
        </p:nvSpPr>
        <p:spPr bwMode="auto"/>
        <p:txBody>
          <a:bodyPr/>
          <a:lstStyle/>
          <a:p>
            <a:pPr>
              <a:defRPr/>
            </a:pPr>
            <a:fld id="{4A342D4B-FAC2-E77E-704A-AB9589D30690}" type="slidenum">
              <a:rPr/>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31892419" name="Slide Image Placeholder 1"/>
          <p:cNvSpPr>
            <a:spLocks noChangeAspect="1" noGrp="1" noRot="1"/>
          </p:cNvSpPr>
          <p:nvPr>
            <p:ph type="sldImg"/>
          </p:nvPr>
        </p:nvSpPr>
        <p:spPr bwMode="auto"/>
      </p:sp>
      <p:sp>
        <p:nvSpPr>
          <p:cNvPr id="1793202883" name="Notes Placeholder 2"/>
          <p:cNvSpPr>
            <a:spLocks noGrp="1"/>
          </p:cNvSpPr>
          <p:nvPr>
            <p:ph type="body" idx="1"/>
          </p:nvPr>
        </p:nvSpPr>
        <p:spPr bwMode="auto"/>
        <p:txBody>
          <a:bodyPr/>
          <a:lstStyle/>
          <a:p>
            <a:pPr>
              <a:defRPr/>
            </a:pPr>
            <a:endParaRPr/>
          </a:p>
        </p:txBody>
      </p:sp>
      <p:sp>
        <p:nvSpPr>
          <p:cNvPr id="1723769072" name="Slide Number Placeholder 3"/>
          <p:cNvSpPr>
            <a:spLocks noGrp="1"/>
          </p:cNvSpPr>
          <p:nvPr>
            <p:ph type="sldNum" sz="quarter" idx="10"/>
          </p:nvPr>
        </p:nvSpPr>
        <p:spPr bwMode="auto"/>
        <p:txBody>
          <a:bodyPr/>
          <a:lstStyle/>
          <a:p>
            <a:pPr>
              <a:defRPr/>
            </a:pPr>
            <a:fld id="{72BA171D-236D-8892-F784-379463F9C4D6}" type="slidenum">
              <a:rPr/>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80680688" name="Slide Image Placeholder 1"/>
          <p:cNvSpPr>
            <a:spLocks noChangeAspect="1" noGrp="1" noRot="1"/>
          </p:cNvSpPr>
          <p:nvPr>
            <p:ph type="sldImg"/>
          </p:nvPr>
        </p:nvSpPr>
        <p:spPr bwMode="auto"/>
      </p:sp>
      <p:sp>
        <p:nvSpPr>
          <p:cNvPr id="1530972977" name="Notes Placeholder 2"/>
          <p:cNvSpPr>
            <a:spLocks noGrp="1"/>
          </p:cNvSpPr>
          <p:nvPr>
            <p:ph type="body" idx="1"/>
          </p:nvPr>
        </p:nvSpPr>
        <p:spPr bwMode="auto"/>
        <p:txBody>
          <a:bodyPr/>
          <a:lstStyle/>
          <a:p>
            <a:pPr>
              <a:defRPr/>
            </a:pPr>
            <a:endParaRPr/>
          </a:p>
        </p:txBody>
      </p:sp>
      <p:sp>
        <p:nvSpPr>
          <p:cNvPr id="1580899098" name="Slide Number Placeholder 3"/>
          <p:cNvSpPr>
            <a:spLocks noGrp="1"/>
          </p:cNvSpPr>
          <p:nvPr>
            <p:ph type="sldNum" sz="quarter" idx="10"/>
          </p:nvPr>
        </p:nvSpPr>
        <p:spPr bwMode="auto"/>
        <p:txBody>
          <a:bodyPr/>
          <a:lstStyle/>
          <a:p>
            <a:pPr>
              <a:defRPr/>
            </a:pPr>
            <a:fld id="{AF992CB7-6B37-644F-70A2-4423F29F5A53}" type="slidenum">
              <a:rPr/>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62155336" name="Slide Image Placeholder 1"/>
          <p:cNvSpPr>
            <a:spLocks noChangeAspect="1" noGrp="1" noRot="1"/>
          </p:cNvSpPr>
          <p:nvPr>
            <p:ph type="sldImg"/>
          </p:nvPr>
        </p:nvSpPr>
        <p:spPr bwMode="auto"/>
      </p:sp>
      <p:sp>
        <p:nvSpPr>
          <p:cNvPr id="1130169377" name="Notes Placeholder 2"/>
          <p:cNvSpPr>
            <a:spLocks noGrp="1"/>
          </p:cNvSpPr>
          <p:nvPr>
            <p:ph type="body" idx="1"/>
          </p:nvPr>
        </p:nvSpPr>
        <p:spPr bwMode="auto"/>
        <p:txBody>
          <a:bodyPr/>
          <a:lstStyle/>
          <a:p>
            <a:pPr>
              <a:defRPr/>
            </a:pPr>
            <a:endParaRPr/>
          </a:p>
        </p:txBody>
      </p:sp>
      <p:sp>
        <p:nvSpPr>
          <p:cNvPr id="1212486670" name="Slide Number Placeholder 3"/>
          <p:cNvSpPr>
            <a:spLocks noGrp="1"/>
          </p:cNvSpPr>
          <p:nvPr>
            <p:ph type="sldNum" sz="quarter" idx="10"/>
          </p:nvPr>
        </p:nvSpPr>
        <p:spPr bwMode="auto"/>
        <p:txBody>
          <a:bodyPr/>
          <a:lstStyle/>
          <a:p>
            <a:pPr>
              <a:defRPr/>
            </a:pPr>
            <a:fld id="{64876773-0FDC-8DC7-FC5E-B442D8B8216A}" type="slidenum">
              <a:rPr/>
              <a:t>80</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Diapositive de titre">
    <p:spTree>
      <p:nvGrpSpPr>
        <p:cNvPr id="1" name=""/>
        <p:cNvGrpSpPr/>
        <p:nvPr/>
      </p:nvGrpSpPr>
      <p:grpSpPr bwMode="auto">
        <a:xfrm>
          <a:off x="0" y="0"/>
          <a:ext cx="0" cy="0"/>
          <a:chOff x="0" y="0"/>
          <a:chExt cx="0" cy="0"/>
        </a:xfrm>
      </p:grpSpPr>
      <p:sp>
        <p:nvSpPr>
          <p:cNvPr id="2104109035" name="Titr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a:p>
        </p:txBody>
      </p:sp>
      <p:sp>
        <p:nvSpPr>
          <p:cNvPr id="1319670432" name="Sous-titr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a:p>
        </p:txBody>
      </p:sp>
      <p:sp>
        <p:nvSpPr>
          <p:cNvPr id="74640374" name="Espace réservé de la date 3"/>
          <p:cNvSpPr>
            <a:spLocks noGrp="1"/>
          </p:cNvSpPr>
          <p:nvPr>
            <p:ph type="dt" sz="half" idx="10"/>
          </p:nvPr>
        </p:nvSpPr>
        <p:spPr bwMode="auto"/>
        <p:txBody>
          <a:bodyPr/>
          <a:lstStyle/>
          <a:p>
            <a:pPr>
              <a:defRPr/>
            </a:pPr>
            <a:fld id="{D42DFEA7-98C4-4BC1-B0BA-4DAC2880FB1B}" type="datetime1">
              <a:rPr lang="fr-FR"/>
              <a:t>16/04/2026</a:t>
            </a:fld>
            <a:endParaRPr lang="fr-FR"/>
          </a:p>
        </p:txBody>
      </p:sp>
      <p:sp>
        <p:nvSpPr>
          <p:cNvPr id="1845695697" name="Espace réservé du pied de page 4"/>
          <p:cNvSpPr>
            <a:spLocks noGrp="1"/>
          </p:cNvSpPr>
          <p:nvPr>
            <p:ph type="ftr" sz="quarter" idx="11"/>
          </p:nvPr>
        </p:nvSpPr>
        <p:spPr bwMode="auto"/>
        <p:txBody>
          <a:bodyPr/>
          <a:lstStyle/>
          <a:p>
            <a:pPr>
              <a:defRPr/>
            </a:pPr>
            <a:endParaRPr lang="fr-FR"/>
          </a:p>
        </p:txBody>
      </p:sp>
      <p:sp>
        <p:nvSpPr>
          <p:cNvPr id="1669600619" name="Espace réservé du numéro de diapositive 5"/>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re et contenu">
    <p:spTree>
      <p:nvGrpSpPr>
        <p:cNvPr id="1" name=""/>
        <p:cNvGrpSpPr/>
        <p:nvPr/>
      </p:nvGrpSpPr>
      <p:grpSpPr bwMode="auto">
        <a:xfrm>
          <a:off x="0" y="0"/>
          <a:ext cx="0" cy="0"/>
          <a:chOff x="0" y="0"/>
          <a:chExt cx="0" cy="0"/>
        </a:xfrm>
      </p:grpSpPr>
      <p:sp>
        <p:nvSpPr>
          <p:cNvPr id="1892400588" name="Titre 1"/>
          <p:cNvSpPr>
            <a:spLocks noGrp="1"/>
          </p:cNvSpPr>
          <p:nvPr>
            <p:ph type="title"/>
          </p:nvPr>
        </p:nvSpPr>
        <p:spPr bwMode="auto"/>
        <p:txBody>
          <a:bodyPr/>
          <a:lstStyle/>
          <a:p>
            <a:pPr>
              <a:defRPr/>
            </a:pPr>
            <a:r>
              <a:rPr lang="fr-FR"/>
              <a:t>Modifiez le style du titre</a:t>
            </a:r>
            <a:endParaRPr/>
          </a:p>
        </p:txBody>
      </p:sp>
      <p:sp>
        <p:nvSpPr>
          <p:cNvPr id="1517698289" name="Espace réservé du contenu 2"/>
          <p:cNvSpPr>
            <a:spLocks noGrp="1"/>
          </p:cNvSpPr>
          <p:nvPr>
            <p:ph idx="1"/>
          </p:nvPr>
        </p:nvSpPr>
        <p:spPr bwMode="auto"/>
        <p:txBody>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990049157" name="Espace réservé de la date 3"/>
          <p:cNvSpPr>
            <a:spLocks noGrp="1"/>
          </p:cNvSpPr>
          <p:nvPr>
            <p:ph type="dt" sz="half" idx="10"/>
          </p:nvPr>
        </p:nvSpPr>
        <p:spPr bwMode="auto"/>
        <p:txBody>
          <a:bodyPr/>
          <a:lstStyle/>
          <a:p>
            <a:pPr>
              <a:defRPr/>
            </a:pPr>
            <a:fld id="{109663BE-DA36-49B9-B3E7-1669D393F45E}" type="datetime1">
              <a:rPr lang="fr-FR"/>
              <a:t>16/04/2026</a:t>
            </a:fld>
            <a:endParaRPr lang="fr-FR"/>
          </a:p>
        </p:txBody>
      </p:sp>
      <p:sp>
        <p:nvSpPr>
          <p:cNvPr id="782491976" name="Espace réservé du pied de page 4"/>
          <p:cNvSpPr>
            <a:spLocks noGrp="1"/>
          </p:cNvSpPr>
          <p:nvPr>
            <p:ph type="ftr" sz="quarter" idx="11"/>
          </p:nvPr>
        </p:nvSpPr>
        <p:spPr bwMode="auto"/>
        <p:txBody>
          <a:bodyPr/>
          <a:lstStyle/>
          <a:p>
            <a:pPr>
              <a:defRPr/>
            </a:pPr>
            <a:endParaRPr lang="fr-FR"/>
          </a:p>
        </p:txBody>
      </p:sp>
      <p:sp>
        <p:nvSpPr>
          <p:cNvPr id="66772814" name="Espace réservé du numéro de diapositive 5"/>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Titre de section">
    <p:spTree>
      <p:nvGrpSpPr>
        <p:cNvPr id="1" name=""/>
        <p:cNvGrpSpPr/>
        <p:nvPr/>
      </p:nvGrpSpPr>
      <p:grpSpPr bwMode="auto">
        <a:xfrm>
          <a:off x="0" y="0"/>
          <a:ext cx="0" cy="0"/>
          <a:chOff x="0" y="0"/>
          <a:chExt cx="0" cy="0"/>
        </a:xfrm>
      </p:grpSpPr>
      <p:sp>
        <p:nvSpPr>
          <p:cNvPr id="628364956" name="Titre 1"/>
          <p:cNvSpPr>
            <a:spLocks noGrp="1"/>
          </p:cNvSpPr>
          <p:nvPr>
            <p:ph type="title"/>
          </p:nvPr>
        </p:nvSpPr>
        <p:spPr bwMode="auto">
          <a:xfrm>
            <a:off x="831850" y="1709738"/>
            <a:ext cx="10515600" cy="2852737"/>
          </a:xfrm>
        </p:spPr>
        <p:txBody>
          <a:bodyPr anchor="b"/>
          <a:lstStyle>
            <a:lvl1pPr>
              <a:defRPr sz="6000"/>
            </a:lvl1pPr>
          </a:lstStyle>
          <a:p>
            <a:pPr>
              <a:defRPr/>
            </a:pPr>
            <a:r>
              <a:rPr lang="fr-FR"/>
              <a:t>Modifiez le style du titre</a:t>
            </a:r>
            <a:endParaRPr/>
          </a:p>
        </p:txBody>
      </p:sp>
      <p:sp>
        <p:nvSpPr>
          <p:cNvPr id="1081497634" name="Espace réservé du texte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Modifier les styles du texte du masque</a:t>
            </a:r>
            <a:endParaRPr/>
          </a:p>
        </p:txBody>
      </p:sp>
      <p:sp>
        <p:nvSpPr>
          <p:cNvPr id="678669044" name="Espace réservé de la date 3"/>
          <p:cNvSpPr>
            <a:spLocks noGrp="1"/>
          </p:cNvSpPr>
          <p:nvPr>
            <p:ph type="dt" sz="half" idx="10"/>
          </p:nvPr>
        </p:nvSpPr>
        <p:spPr bwMode="auto"/>
        <p:txBody>
          <a:bodyPr/>
          <a:lstStyle/>
          <a:p>
            <a:pPr>
              <a:defRPr/>
            </a:pPr>
            <a:fld id="{3A495CC3-A1CC-4C7B-B144-960D7FFA288F}" type="datetime1">
              <a:rPr lang="fr-FR"/>
              <a:t>16/04/2026</a:t>
            </a:fld>
            <a:endParaRPr lang="fr-FR"/>
          </a:p>
        </p:txBody>
      </p:sp>
      <p:sp>
        <p:nvSpPr>
          <p:cNvPr id="1156937218" name="Espace réservé du pied de page 4"/>
          <p:cNvSpPr>
            <a:spLocks noGrp="1"/>
          </p:cNvSpPr>
          <p:nvPr>
            <p:ph type="ftr" sz="quarter" idx="11"/>
          </p:nvPr>
        </p:nvSpPr>
        <p:spPr bwMode="auto"/>
        <p:txBody>
          <a:bodyPr/>
          <a:lstStyle/>
          <a:p>
            <a:pPr>
              <a:defRPr/>
            </a:pPr>
            <a:endParaRPr lang="fr-FR"/>
          </a:p>
        </p:txBody>
      </p:sp>
      <p:sp>
        <p:nvSpPr>
          <p:cNvPr id="1505660189" name="Espace réservé du numéro de diapositive 5"/>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Deux contenus">
    <p:spTree>
      <p:nvGrpSpPr>
        <p:cNvPr id="1" name=""/>
        <p:cNvGrpSpPr/>
        <p:nvPr/>
      </p:nvGrpSpPr>
      <p:grpSpPr bwMode="auto">
        <a:xfrm>
          <a:off x="0" y="0"/>
          <a:ext cx="0" cy="0"/>
          <a:chOff x="0" y="0"/>
          <a:chExt cx="0" cy="0"/>
        </a:xfrm>
      </p:grpSpPr>
      <p:sp>
        <p:nvSpPr>
          <p:cNvPr id="2082211966" name="Titre 1"/>
          <p:cNvSpPr>
            <a:spLocks noGrp="1"/>
          </p:cNvSpPr>
          <p:nvPr>
            <p:ph type="title"/>
          </p:nvPr>
        </p:nvSpPr>
        <p:spPr bwMode="auto"/>
        <p:txBody>
          <a:bodyPr/>
          <a:lstStyle/>
          <a:p>
            <a:pPr>
              <a:defRPr/>
            </a:pPr>
            <a:r>
              <a:rPr lang="fr-FR"/>
              <a:t>Modifiez le style du titre</a:t>
            </a:r>
            <a:endParaRPr/>
          </a:p>
        </p:txBody>
      </p:sp>
      <p:sp>
        <p:nvSpPr>
          <p:cNvPr id="658420730" name="Espace réservé du contenu 2"/>
          <p:cNvSpPr>
            <a:spLocks noGrp="1"/>
          </p:cNvSpPr>
          <p:nvPr>
            <p:ph sz="half" idx="1"/>
          </p:nvPr>
        </p:nvSpPr>
        <p:spPr bwMode="auto">
          <a:xfrm>
            <a:off x="838200" y="1825625"/>
            <a:ext cx="5181600" cy="4351338"/>
          </a:xfrm>
        </p:spPr>
        <p:txBody>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019555076" name="Espace réservé du contenu 3"/>
          <p:cNvSpPr>
            <a:spLocks noGrp="1"/>
          </p:cNvSpPr>
          <p:nvPr>
            <p:ph sz="half" idx="2"/>
          </p:nvPr>
        </p:nvSpPr>
        <p:spPr bwMode="auto">
          <a:xfrm>
            <a:off x="6172200" y="1825625"/>
            <a:ext cx="5181600" cy="4351338"/>
          </a:xfrm>
        </p:spPr>
        <p:txBody>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795091327" name="Espace réservé de la date 4"/>
          <p:cNvSpPr>
            <a:spLocks noGrp="1"/>
          </p:cNvSpPr>
          <p:nvPr>
            <p:ph type="dt" sz="half" idx="10"/>
          </p:nvPr>
        </p:nvSpPr>
        <p:spPr bwMode="auto"/>
        <p:txBody>
          <a:bodyPr/>
          <a:lstStyle/>
          <a:p>
            <a:pPr>
              <a:defRPr/>
            </a:pPr>
            <a:fld id="{D4F25650-DF48-4376-B997-2CD2334CC6F7}" type="datetime1">
              <a:rPr lang="fr-FR"/>
              <a:t>16/04/2026</a:t>
            </a:fld>
            <a:endParaRPr lang="fr-FR"/>
          </a:p>
        </p:txBody>
      </p:sp>
      <p:sp>
        <p:nvSpPr>
          <p:cNvPr id="1668991466" name="Espace réservé du pied de page 5"/>
          <p:cNvSpPr>
            <a:spLocks noGrp="1"/>
          </p:cNvSpPr>
          <p:nvPr>
            <p:ph type="ftr" sz="quarter" idx="11"/>
          </p:nvPr>
        </p:nvSpPr>
        <p:spPr bwMode="auto"/>
        <p:txBody>
          <a:bodyPr/>
          <a:lstStyle/>
          <a:p>
            <a:pPr>
              <a:defRPr/>
            </a:pPr>
            <a:endParaRPr lang="fr-FR"/>
          </a:p>
        </p:txBody>
      </p:sp>
      <p:sp>
        <p:nvSpPr>
          <p:cNvPr id="1637904437" name="Espace réservé du numéro de diapositive 6"/>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aison">
    <p:spTree>
      <p:nvGrpSpPr>
        <p:cNvPr id="1" name=""/>
        <p:cNvGrpSpPr/>
        <p:nvPr/>
      </p:nvGrpSpPr>
      <p:grpSpPr bwMode="auto">
        <a:xfrm>
          <a:off x="0" y="0"/>
          <a:ext cx="0" cy="0"/>
          <a:chOff x="0" y="0"/>
          <a:chExt cx="0" cy="0"/>
        </a:xfrm>
      </p:grpSpPr>
      <p:sp>
        <p:nvSpPr>
          <p:cNvPr id="733675122" name="Titre 1"/>
          <p:cNvSpPr>
            <a:spLocks noGrp="1"/>
          </p:cNvSpPr>
          <p:nvPr>
            <p:ph type="title"/>
          </p:nvPr>
        </p:nvSpPr>
        <p:spPr bwMode="auto">
          <a:xfrm>
            <a:off x="839788" y="365125"/>
            <a:ext cx="10515600" cy="1325563"/>
          </a:xfrm>
        </p:spPr>
        <p:txBody>
          <a:bodyPr/>
          <a:lstStyle/>
          <a:p>
            <a:pPr>
              <a:defRPr/>
            </a:pPr>
            <a:r>
              <a:rPr lang="fr-FR"/>
              <a:t>Modifiez le style du titre</a:t>
            </a:r>
            <a:endParaRPr/>
          </a:p>
        </p:txBody>
      </p:sp>
      <p:sp>
        <p:nvSpPr>
          <p:cNvPr id="625981580" name="Espace réservé du texte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2115743658" name="Espace réservé du contenu 3"/>
          <p:cNvSpPr>
            <a:spLocks noGrp="1"/>
          </p:cNvSpPr>
          <p:nvPr>
            <p:ph sz="half" idx="2"/>
          </p:nvPr>
        </p:nvSpPr>
        <p:spPr bwMode="auto">
          <a:xfrm>
            <a:off x="839788" y="2505074"/>
            <a:ext cx="5157787" cy="3684588"/>
          </a:xfrm>
        </p:spPr>
        <p:txBody>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24630572" name="Espace réservé du texte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Modifier les styles du texte du masque</a:t>
            </a:r>
            <a:endParaRPr/>
          </a:p>
        </p:txBody>
      </p:sp>
      <p:sp>
        <p:nvSpPr>
          <p:cNvPr id="1818700335" name="Espace réservé du contenu 5"/>
          <p:cNvSpPr>
            <a:spLocks noGrp="1"/>
          </p:cNvSpPr>
          <p:nvPr>
            <p:ph sz="quarter" idx="4"/>
          </p:nvPr>
        </p:nvSpPr>
        <p:spPr bwMode="auto">
          <a:xfrm>
            <a:off x="6172200" y="2505074"/>
            <a:ext cx="5183188" cy="3684588"/>
          </a:xfrm>
        </p:spPr>
        <p:txBody>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543750807" name="Espace réservé de la date 6"/>
          <p:cNvSpPr>
            <a:spLocks noGrp="1"/>
          </p:cNvSpPr>
          <p:nvPr>
            <p:ph type="dt" sz="half" idx="10"/>
          </p:nvPr>
        </p:nvSpPr>
        <p:spPr bwMode="auto"/>
        <p:txBody>
          <a:bodyPr/>
          <a:lstStyle/>
          <a:p>
            <a:pPr>
              <a:defRPr/>
            </a:pPr>
            <a:fld id="{6C3E0673-3844-4654-B70B-ACE8C42F16C6}" type="datetime1">
              <a:rPr lang="fr-FR"/>
              <a:t>16/04/2026</a:t>
            </a:fld>
            <a:endParaRPr lang="fr-FR"/>
          </a:p>
        </p:txBody>
      </p:sp>
      <p:sp>
        <p:nvSpPr>
          <p:cNvPr id="385560488" name="Espace réservé du pied de page 7"/>
          <p:cNvSpPr>
            <a:spLocks noGrp="1"/>
          </p:cNvSpPr>
          <p:nvPr>
            <p:ph type="ftr" sz="quarter" idx="11"/>
          </p:nvPr>
        </p:nvSpPr>
        <p:spPr bwMode="auto"/>
        <p:txBody>
          <a:bodyPr/>
          <a:lstStyle/>
          <a:p>
            <a:pPr>
              <a:defRPr/>
            </a:pPr>
            <a:endParaRPr lang="fr-FR"/>
          </a:p>
        </p:txBody>
      </p:sp>
      <p:sp>
        <p:nvSpPr>
          <p:cNvPr id="2055514807" name="Espace réservé du numéro de diapositive 8"/>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re seul">
    <p:spTree>
      <p:nvGrpSpPr>
        <p:cNvPr id="1" name=""/>
        <p:cNvGrpSpPr/>
        <p:nvPr/>
      </p:nvGrpSpPr>
      <p:grpSpPr bwMode="auto">
        <a:xfrm>
          <a:off x="0" y="0"/>
          <a:ext cx="0" cy="0"/>
          <a:chOff x="0" y="0"/>
          <a:chExt cx="0" cy="0"/>
        </a:xfrm>
      </p:grpSpPr>
      <p:sp>
        <p:nvSpPr>
          <p:cNvPr id="1789131587" name="Titre 1"/>
          <p:cNvSpPr>
            <a:spLocks noGrp="1"/>
          </p:cNvSpPr>
          <p:nvPr>
            <p:ph type="title"/>
          </p:nvPr>
        </p:nvSpPr>
        <p:spPr bwMode="auto"/>
        <p:txBody>
          <a:bodyPr/>
          <a:lstStyle/>
          <a:p>
            <a:pPr>
              <a:defRPr/>
            </a:pPr>
            <a:r>
              <a:rPr lang="fr-FR"/>
              <a:t>Modifiez le style du titre</a:t>
            </a:r>
            <a:endParaRPr/>
          </a:p>
        </p:txBody>
      </p:sp>
      <p:sp>
        <p:nvSpPr>
          <p:cNvPr id="1617854080" name="Espace réservé de la date 2"/>
          <p:cNvSpPr>
            <a:spLocks noGrp="1"/>
          </p:cNvSpPr>
          <p:nvPr>
            <p:ph type="dt" sz="half" idx="10"/>
          </p:nvPr>
        </p:nvSpPr>
        <p:spPr bwMode="auto"/>
        <p:txBody>
          <a:bodyPr/>
          <a:lstStyle/>
          <a:p>
            <a:pPr>
              <a:defRPr/>
            </a:pPr>
            <a:fld id="{71A4F0CB-DE49-4061-B05E-F3A2994E4D02}" type="datetime1">
              <a:rPr lang="fr-FR"/>
              <a:t>16/04/2026</a:t>
            </a:fld>
            <a:endParaRPr lang="fr-FR"/>
          </a:p>
        </p:txBody>
      </p:sp>
      <p:sp>
        <p:nvSpPr>
          <p:cNvPr id="2068732369" name="Espace réservé du pied de page 3"/>
          <p:cNvSpPr>
            <a:spLocks noGrp="1"/>
          </p:cNvSpPr>
          <p:nvPr>
            <p:ph type="ftr" sz="quarter" idx="11"/>
          </p:nvPr>
        </p:nvSpPr>
        <p:spPr bwMode="auto"/>
        <p:txBody>
          <a:bodyPr/>
          <a:lstStyle/>
          <a:p>
            <a:pPr>
              <a:defRPr/>
            </a:pPr>
            <a:endParaRPr lang="fr-FR"/>
          </a:p>
        </p:txBody>
      </p:sp>
      <p:sp>
        <p:nvSpPr>
          <p:cNvPr id="202496955" name="Espace réservé du numéro de diapositive 4"/>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Vide">
    <p:spTree>
      <p:nvGrpSpPr>
        <p:cNvPr id="1" name=""/>
        <p:cNvGrpSpPr/>
        <p:nvPr/>
      </p:nvGrpSpPr>
      <p:grpSpPr bwMode="auto">
        <a:xfrm>
          <a:off x="0" y="0"/>
          <a:ext cx="0" cy="0"/>
          <a:chOff x="0" y="0"/>
          <a:chExt cx="0" cy="0"/>
        </a:xfrm>
      </p:grpSpPr>
      <p:sp>
        <p:nvSpPr>
          <p:cNvPr id="687605312" name="Espace réservé de la date 1"/>
          <p:cNvSpPr>
            <a:spLocks noGrp="1"/>
          </p:cNvSpPr>
          <p:nvPr>
            <p:ph type="dt" sz="half" idx="10"/>
          </p:nvPr>
        </p:nvSpPr>
        <p:spPr bwMode="auto"/>
        <p:txBody>
          <a:bodyPr/>
          <a:lstStyle/>
          <a:p>
            <a:pPr>
              <a:defRPr/>
            </a:pPr>
            <a:fld id="{4F9B4147-5595-4BF3-9910-3DA661900ED5}" type="datetime1">
              <a:rPr lang="fr-FR"/>
              <a:t>16/04/2026</a:t>
            </a:fld>
            <a:endParaRPr lang="fr-FR"/>
          </a:p>
        </p:txBody>
      </p:sp>
      <p:sp>
        <p:nvSpPr>
          <p:cNvPr id="1564836202" name="Espace réservé du pied de page 2"/>
          <p:cNvSpPr>
            <a:spLocks noGrp="1"/>
          </p:cNvSpPr>
          <p:nvPr>
            <p:ph type="ftr" sz="quarter" idx="11"/>
          </p:nvPr>
        </p:nvSpPr>
        <p:spPr bwMode="auto"/>
        <p:txBody>
          <a:bodyPr/>
          <a:lstStyle/>
          <a:p>
            <a:pPr>
              <a:defRPr/>
            </a:pPr>
            <a:endParaRPr lang="fr-FR"/>
          </a:p>
        </p:txBody>
      </p:sp>
      <p:sp>
        <p:nvSpPr>
          <p:cNvPr id="1916999818" name="Espace réservé du numéro de diapositive 3"/>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u avec légende">
    <p:spTree>
      <p:nvGrpSpPr>
        <p:cNvPr id="1" name=""/>
        <p:cNvGrpSpPr/>
        <p:nvPr/>
      </p:nvGrpSpPr>
      <p:grpSpPr bwMode="auto">
        <a:xfrm>
          <a:off x="0" y="0"/>
          <a:ext cx="0" cy="0"/>
          <a:chOff x="0" y="0"/>
          <a:chExt cx="0" cy="0"/>
        </a:xfrm>
      </p:grpSpPr>
      <p:sp>
        <p:nvSpPr>
          <p:cNvPr id="691691916"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549423763" name="Espace réservé du contenu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378026336"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Modifier les styles du texte du masque</a:t>
            </a:r>
            <a:endParaRPr/>
          </a:p>
        </p:txBody>
      </p:sp>
      <p:sp>
        <p:nvSpPr>
          <p:cNvPr id="2088611196" name="Espace réservé de la date 4"/>
          <p:cNvSpPr>
            <a:spLocks noGrp="1"/>
          </p:cNvSpPr>
          <p:nvPr>
            <p:ph type="dt" sz="half" idx="10"/>
          </p:nvPr>
        </p:nvSpPr>
        <p:spPr bwMode="auto"/>
        <p:txBody>
          <a:bodyPr/>
          <a:lstStyle/>
          <a:p>
            <a:pPr>
              <a:defRPr/>
            </a:pPr>
            <a:fld id="{D0286414-4D50-4352-B57D-F79136BC9946}" type="datetime1">
              <a:rPr lang="fr-FR"/>
              <a:t>16/04/2026</a:t>
            </a:fld>
            <a:endParaRPr lang="fr-FR"/>
          </a:p>
        </p:txBody>
      </p:sp>
      <p:sp>
        <p:nvSpPr>
          <p:cNvPr id="1725093366" name="Espace réservé du pied de page 5"/>
          <p:cNvSpPr>
            <a:spLocks noGrp="1"/>
          </p:cNvSpPr>
          <p:nvPr>
            <p:ph type="ftr" sz="quarter" idx="11"/>
          </p:nvPr>
        </p:nvSpPr>
        <p:spPr bwMode="auto"/>
        <p:txBody>
          <a:bodyPr/>
          <a:lstStyle/>
          <a:p>
            <a:pPr>
              <a:defRPr/>
            </a:pPr>
            <a:endParaRPr lang="fr-FR"/>
          </a:p>
        </p:txBody>
      </p:sp>
      <p:sp>
        <p:nvSpPr>
          <p:cNvPr id="367963279" name="Espace réservé du numéro de diapositive 6"/>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Image avec légende">
    <p:spTree>
      <p:nvGrpSpPr>
        <p:cNvPr id="1" name=""/>
        <p:cNvGrpSpPr/>
        <p:nvPr/>
      </p:nvGrpSpPr>
      <p:grpSpPr bwMode="auto">
        <a:xfrm>
          <a:off x="0" y="0"/>
          <a:ext cx="0" cy="0"/>
          <a:chOff x="0" y="0"/>
          <a:chExt cx="0" cy="0"/>
        </a:xfrm>
      </p:grpSpPr>
      <p:sp>
        <p:nvSpPr>
          <p:cNvPr id="425155385"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1762962074" name="Espace réservé pour une image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fr-FR"/>
          </a:p>
        </p:txBody>
      </p:sp>
      <p:sp>
        <p:nvSpPr>
          <p:cNvPr id="1976562823"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Modifier les styles du texte du masque</a:t>
            </a:r>
            <a:endParaRPr/>
          </a:p>
        </p:txBody>
      </p:sp>
      <p:sp>
        <p:nvSpPr>
          <p:cNvPr id="1863183603" name="Espace réservé de la date 4"/>
          <p:cNvSpPr>
            <a:spLocks noGrp="1"/>
          </p:cNvSpPr>
          <p:nvPr>
            <p:ph type="dt" sz="half" idx="10"/>
          </p:nvPr>
        </p:nvSpPr>
        <p:spPr bwMode="auto"/>
        <p:txBody>
          <a:bodyPr/>
          <a:lstStyle/>
          <a:p>
            <a:pPr>
              <a:defRPr/>
            </a:pPr>
            <a:fld id="{6A9DD8B7-F1E5-4FE9-8E8F-F370493C6668}" type="datetime1">
              <a:rPr lang="fr-FR"/>
              <a:t>16/04/2026</a:t>
            </a:fld>
            <a:endParaRPr lang="fr-FR"/>
          </a:p>
        </p:txBody>
      </p:sp>
      <p:sp>
        <p:nvSpPr>
          <p:cNvPr id="1890191170" name="Espace réservé du pied de page 5"/>
          <p:cNvSpPr>
            <a:spLocks noGrp="1"/>
          </p:cNvSpPr>
          <p:nvPr>
            <p:ph type="ftr" sz="quarter" idx="11"/>
          </p:nvPr>
        </p:nvSpPr>
        <p:spPr bwMode="auto"/>
        <p:txBody>
          <a:bodyPr/>
          <a:lstStyle/>
          <a:p>
            <a:pPr>
              <a:defRPr/>
            </a:pPr>
            <a:endParaRPr lang="fr-FR"/>
          </a:p>
        </p:txBody>
      </p:sp>
      <p:sp>
        <p:nvSpPr>
          <p:cNvPr id="995309780" name="Espace réservé du numéro de diapositive 6"/>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re et texte vertical">
    <p:spTree>
      <p:nvGrpSpPr>
        <p:cNvPr id="1" name=""/>
        <p:cNvGrpSpPr/>
        <p:nvPr/>
      </p:nvGrpSpPr>
      <p:grpSpPr bwMode="auto">
        <a:xfrm>
          <a:off x="0" y="0"/>
          <a:ext cx="0" cy="0"/>
          <a:chOff x="0" y="0"/>
          <a:chExt cx="0" cy="0"/>
        </a:xfrm>
      </p:grpSpPr>
      <p:sp>
        <p:nvSpPr>
          <p:cNvPr id="772008069" name="Titre 1"/>
          <p:cNvSpPr>
            <a:spLocks noGrp="1"/>
          </p:cNvSpPr>
          <p:nvPr>
            <p:ph type="title"/>
          </p:nvPr>
        </p:nvSpPr>
        <p:spPr bwMode="auto"/>
        <p:txBody>
          <a:bodyPr/>
          <a:lstStyle/>
          <a:p>
            <a:pPr>
              <a:defRPr/>
            </a:pPr>
            <a:r>
              <a:rPr lang="fr-FR"/>
              <a:t>Modifiez le style du titre</a:t>
            </a:r>
            <a:endParaRPr/>
          </a:p>
        </p:txBody>
      </p:sp>
      <p:sp>
        <p:nvSpPr>
          <p:cNvPr id="871525404" name="Espace réservé du texte vertical 2"/>
          <p:cNvSpPr>
            <a:spLocks noGrp="1"/>
          </p:cNvSpPr>
          <p:nvPr>
            <p:ph type="body" orient="vert" idx="1"/>
          </p:nvPr>
        </p:nvSpPr>
        <p:spPr bwMode="auto"/>
        <p:txBody>
          <a:bodyPr vert="eaVert"/>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934170422" name="Espace réservé de la date 3"/>
          <p:cNvSpPr>
            <a:spLocks noGrp="1"/>
          </p:cNvSpPr>
          <p:nvPr>
            <p:ph type="dt" sz="half" idx="10"/>
          </p:nvPr>
        </p:nvSpPr>
        <p:spPr bwMode="auto"/>
        <p:txBody>
          <a:bodyPr/>
          <a:lstStyle/>
          <a:p>
            <a:pPr>
              <a:defRPr/>
            </a:pPr>
            <a:fld id="{8BD27499-2F2B-4511-9D94-DE92A827B397}" type="datetime1">
              <a:rPr lang="fr-FR"/>
              <a:t>16/04/2026</a:t>
            </a:fld>
            <a:endParaRPr lang="fr-FR"/>
          </a:p>
        </p:txBody>
      </p:sp>
      <p:sp>
        <p:nvSpPr>
          <p:cNvPr id="1696117969" name="Espace réservé du pied de page 4"/>
          <p:cNvSpPr>
            <a:spLocks noGrp="1"/>
          </p:cNvSpPr>
          <p:nvPr>
            <p:ph type="ftr" sz="quarter" idx="11"/>
          </p:nvPr>
        </p:nvSpPr>
        <p:spPr bwMode="auto"/>
        <p:txBody>
          <a:bodyPr/>
          <a:lstStyle/>
          <a:p>
            <a:pPr>
              <a:defRPr/>
            </a:pPr>
            <a:endParaRPr lang="fr-FR"/>
          </a:p>
        </p:txBody>
      </p:sp>
      <p:sp>
        <p:nvSpPr>
          <p:cNvPr id="1009802917" name="Espace réservé du numéro de diapositive 5"/>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Titre vertical et texte">
    <p:spTree>
      <p:nvGrpSpPr>
        <p:cNvPr id="1" name=""/>
        <p:cNvGrpSpPr/>
        <p:nvPr/>
      </p:nvGrpSpPr>
      <p:grpSpPr bwMode="auto">
        <a:xfrm>
          <a:off x="0" y="0"/>
          <a:ext cx="0" cy="0"/>
          <a:chOff x="0" y="0"/>
          <a:chExt cx="0" cy="0"/>
        </a:xfrm>
      </p:grpSpPr>
      <p:sp>
        <p:nvSpPr>
          <p:cNvPr id="1643512568" name="Titre vertical 1"/>
          <p:cNvSpPr>
            <a:spLocks noGrp="1"/>
          </p:cNvSpPr>
          <p:nvPr>
            <p:ph type="title" orient="vert"/>
          </p:nvPr>
        </p:nvSpPr>
        <p:spPr bwMode="auto">
          <a:xfrm>
            <a:off x="8724900" y="365125"/>
            <a:ext cx="2628900" cy="5811838"/>
          </a:xfrm>
        </p:spPr>
        <p:txBody>
          <a:bodyPr vert="eaVert"/>
          <a:lstStyle/>
          <a:p>
            <a:pPr>
              <a:defRPr/>
            </a:pPr>
            <a:r>
              <a:rPr lang="fr-FR"/>
              <a:t>Modifiez le style du titre</a:t>
            </a:r>
            <a:endParaRPr/>
          </a:p>
        </p:txBody>
      </p:sp>
      <p:sp>
        <p:nvSpPr>
          <p:cNvPr id="1684863428" name="Espace réservé du texte vertical 2"/>
          <p:cNvSpPr>
            <a:spLocks noGrp="1"/>
          </p:cNvSpPr>
          <p:nvPr>
            <p:ph type="body" orient="vert" idx="1"/>
          </p:nvPr>
        </p:nvSpPr>
        <p:spPr bwMode="auto">
          <a:xfrm>
            <a:off x="838200" y="365125"/>
            <a:ext cx="7734300" cy="5811838"/>
          </a:xfrm>
        </p:spPr>
        <p:txBody>
          <a:bodyPr vert="eaVert"/>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585199203" name="Espace réservé de la date 3"/>
          <p:cNvSpPr>
            <a:spLocks noGrp="1"/>
          </p:cNvSpPr>
          <p:nvPr>
            <p:ph type="dt" sz="half" idx="10"/>
          </p:nvPr>
        </p:nvSpPr>
        <p:spPr bwMode="auto"/>
        <p:txBody>
          <a:bodyPr/>
          <a:lstStyle/>
          <a:p>
            <a:pPr>
              <a:defRPr/>
            </a:pPr>
            <a:fld id="{35FD3E19-BAA6-4793-A5D5-F46BDF641531}" type="datetime1">
              <a:rPr lang="fr-FR"/>
              <a:t>16/04/2026</a:t>
            </a:fld>
            <a:endParaRPr lang="fr-FR"/>
          </a:p>
        </p:txBody>
      </p:sp>
      <p:sp>
        <p:nvSpPr>
          <p:cNvPr id="794848645" name="Espace réservé du pied de page 4"/>
          <p:cNvSpPr>
            <a:spLocks noGrp="1"/>
          </p:cNvSpPr>
          <p:nvPr>
            <p:ph type="ftr" sz="quarter" idx="11"/>
          </p:nvPr>
        </p:nvSpPr>
        <p:spPr bwMode="auto"/>
        <p:txBody>
          <a:bodyPr/>
          <a:lstStyle/>
          <a:p>
            <a:pPr>
              <a:defRPr/>
            </a:pPr>
            <a:endParaRPr lang="fr-FR"/>
          </a:p>
        </p:txBody>
      </p:sp>
      <p:sp>
        <p:nvSpPr>
          <p:cNvPr id="1167193936" name="Espace réservé du numéro de diapositive 5"/>
          <p:cNvSpPr>
            <a:spLocks noGrp="1"/>
          </p:cNvSpPr>
          <p:nvPr>
            <p:ph type="sldNum" sz="quarter" idx="12"/>
          </p:nvPr>
        </p:nvSpPr>
        <p:spPr bwMode="auto"/>
        <p:txBody>
          <a:bodyPr/>
          <a:lstStyle/>
          <a:p>
            <a:pPr>
              <a:defRPr/>
            </a:pPr>
            <a:fld id="{E119A61D-17E7-4A9B-86C6-30AF143D8A20}" type="slidenum">
              <a:rPr lang="fr-FR"/>
              <a:t>‹N°›</a:t>
            </a:fld>
            <a:endParaRPr lang="fr-F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787179507" name="Espace réservé du titre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Modifiez le style du titre</a:t>
            </a:r>
            <a:endParaRPr/>
          </a:p>
        </p:txBody>
      </p:sp>
      <p:sp>
        <p:nvSpPr>
          <p:cNvPr id="128970656" name="Espace réservé du texte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124945402" name="Espace réservé de la date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E45D951-1C03-4C65-A703-50C811457DAF}" type="datetime1">
              <a:rPr lang="fr-FR"/>
              <a:t>16/04/2026</a:t>
            </a:fld>
            <a:endParaRPr lang="fr-FR"/>
          </a:p>
        </p:txBody>
      </p:sp>
      <p:sp>
        <p:nvSpPr>
          <p:cNvPr id="548032597" name="Espace réservé du pied de page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219843153" name="Espace réservé du numéro de diapositive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119A61D-17E7-4A9B-86C6-30AF143D8A20}" type="slidenum">
              <a:rPr lang="fr-F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1"/>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 /><Relationship Id="rId4" Type="http://schemas.openxmlformats.org/officeDocument/2006/relationships/image" Target="../media/image2.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chart" Target="../charts/chart2.xml" /><Relationship Id="rId4" Type="http://schemas.openxmlformats.org/officeDocument/2006/relationships/image" Target="../media/image3.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chart" Target="../charts/chart3.xml" /><Relationship Id="rId4" Type="http://schemas.openxmlformats.org/officeDocument/2006/relationships/chart" Target="../charts/chart4.xml" /></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chart" Target="../charts/chart5.xml" /></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chart" Target="../charts/chart6.xml" /></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chart" Target="../charts/chart7.xml" /></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chart" Target="../charts/chart8.xml" /></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chart" Target="../charts/chart9.xml" /><Relationship Id="rId4" Type="http://schemas.openxmlformats.org/officeDocument/2006/relationships/chart" Target="../charts/chart10.xml" /></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media1.sv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0.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2.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png"/><Relationship Id="rId4" Type="http://schemas.openxmlformats.org/officeDocument/2006/relationships/image" Target="../media/image14.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media2.sv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18.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media3.sv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chart" Target="../charts/chart11.xml" /></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chart" Target="../charts/chart12.xml" /></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chart" Target="../charts/chart13.xml" /></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chart" Target="../charts/chart14.xml" /></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chart" Target="../charts/chart15.xml" /><Relationship Id="rId4" Type="http://schemas.openxmlformats.org/officeDocument/2006/relationships/chart" Target="../charts/chart16.xml" /></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0.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1.png"/></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1.png"/></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pn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png"/></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1.png"/></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1.png"/></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1.png"/></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2799543" name="Titre 1"/>
          <p:cNvSpPr>
            <a:spLocks noGrp="1"/>
          </p:cNvSpPr>
          <p:nvPr>
            <p:ph type="ctrTitle"/>
          </p:nvPr>
        </p:nvSpPr>
        <p:spPr bwMode="auto"/>
        <p:txBody>
          <a:bodyPr/>
          <a:lstStyle/>
          <a:p>
            <a:pPr>
              <a:defRPr/>
            </a:pPr>
            <a:r>
              <a:rPr lang="fr-FR" b="1">
                <a:solidFill>
                  <a:srgbClr val="C00000"/>
                </a:solidFill>
                <a:latin typeface="calibri corps"/>
              </a:rPr>
              <a:t>RUMILLY</a:t>
            </a:r>
            <a:endParaRPr>
              <a:latin typeface="calibri corps"/>
            </a:endParaRPr>
          </a:p>
        </p:txBody>
      </p:sp>
      <p:sp>
        <p:nvSpPr>
          <p:cNvPr id="523120730" name="Sous-titre 2"/>
          <p:cNvSpPr>
            <a:spLocks noGrp="1"/>
          </p:cNvSpPr>
          <p:nvPr>
            <p:ph type="subTitle" idx="1"/>
          </p:nvPr>
        </p:nvSpPr>
        <p:spPr bwMode="auto">
          <a:xfrm>
            <a:off x="1524000" y="3602038"/>
            <a:ext cx="9144000" cy="2387600"/>
          </a:xfrm>
        </p:spPr>
        <p:txBody>
          <a:bodyPr>
            <a:normAutofit/>
          </a:bodyPr>
          <a:lstStyle/>
          <a:p>
            <a:pPr>
              <a:defRPr/>
            </a:pPr>
            <a:r>
              <a:rPr lang="fr-FR"/>
              <a:t>Comptes de Gestion et Administratifs 2025</a:t>
            </a:r>
            <a:endParaRPr/>
          </a:p>
          <a:p>
            <a:pPr>
              <a:defRPr/>
            </a:pPr>
            <a:r>
              <a:rPr lang="fr-FR"/>
              <a:t>Budgets Primitifs 2026 </a:t>
            </a:r>
            <a:endParaRPr/>
          </a:p>
          <a:p>
            <a:pPr>
              <a:defRPr/>
            </a:pPr>
            <a:endParaRPr lang="fr-FR"/>
          </a:p>
          <a:p>
            <a:pPr>
              <a:defRPr/>
            </a:pPr>
            <a:endParaRPr sz="1900"/>
          </a:p>
          <a:p>
            <a:pPr>
              <a:defRPr/>
            </a:pPr>
            <a:r>
              <a:rPr lang="fr-FR" sz="1900"/>
              <a:t>Conseil Municipal du 30 avril 2026</a:t>
            </a:r>
            <a:endParaRPr sz="1900"/>
          </a:p>
        </p:txBody>
      </p:sp>
      <p:pic>
        <p:nvPicPr>
          <p:cNvPr id="272581798" name="Image 5"/>
          <p:cNvPicPr>
            <a:picLocks noChangeAspect="1"/>
          </p:cNvPicPr>
          <p:nvPr/>
        </p:nvPicPr>
        <p:blipFill rotWithShape="1">
          <a:blip r:embed="rId3"/>
          <a:stretch/>
        </p:blipFill>
        <p:spPr bwMode="auto">
          <a:xfrm>
            <a:off x="445405" y="217241"/>
            <a:ext cx="988772" cy="1106806"/>
          </a:xfrm>
          <a:prstGeom prst="rect">
            <a:avLst/>
          </a:prstGeom>
          <a:solidFill>
            <a:srgbClr val="C00000"/>
          </a:solidFill>
        </p:spPr>
      </p:pic>
      <p:sp>
        <p:nvSpPr>
          <p:cNvPr id="1494177708" name="Espace réservé du numéro de diapositive 5"/>
          <p:cNvSpPr>
            <a:spLocks noGrp="1"/>
          </p:cNvSpPr>
          <p:nvPr>
            <p:ph type="sldNum" sz="quarter" idx="12"/>
          </p:nvPr>
        </p:nvSpPr>
        <p:spPr bwMode="auto"/>
        <p:txBody>
          <a:bodyPr/>
          <a:lstStyle/>
          <a:p>
            <a:pPr>
              <a:defRPr/>
            </a:pPr>
            <a:fld id="{DDB14612-8309-66CC-FD8C-7CC1142013D7}" type="slidenum">
              <a:rPr lang="fr-FR"/>
              <a:t>1</a:t>
            </a:fld>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0645726" name="Titre 1"/>
          <p:cNvSpPr>
            <a:spLocks noGrp="1"/>
          </p:cNvSpPr>
          <p:nvPr>
            <p:ph type="ctrTitle"/>
          </p:nvPr>
        </p:nvSpPr>
        <p:spPr bwMode="auto">
          <a:xfrm>
            <a:off x="671118" y="908007"/>
            <a:ext cx="11148968" cy="5658514"/>
          </a:xfrm>
        </p:spPr>
        <p:txBody>
          <a:bodyPr anchor="t">
            <a:noAutofit/>
          </a:bodyPr>
          <a:lstStyle/>
          <a:p>
            <a:pPr algn="l">
              <a:defRPr/>
            </a:pPr>
            <a:br>
              <a:rPr lang="fr-FR" sz="1600" b="1">
                <a:latin typeface="Calibri"/>
              </a:rPr>
            </a:br>
            <a:r>
              <a:rPr lang="fr-FR" sz="1600" b="1">
                <a:latin typeface="Calibri"/>
              </a:rPr>
              <a:t>CHAPITRE 1 : LES RESSOURCES FINANCIERES DE LA COMMUNE</a:t>
            </a:r>
            <a:br>
              <a:rPr lang="fr-FR" sz="1600" b="1">
                <a:latin typeface="Calibri"/>
              </a:rPr>
            </a:br>
            <a:r>
              <a:rPr lang="fr-FR" sz="1600" b="1">
                <a:latin typeface="Calibri"/>
              </a:rPr>
              <a:t>	</a:t>
            </a:r>
            <a:r>
              <a:rPr lang="fr-FR" sz="1600" b="0">
                <a:latin typeface="Calibri"/>
              </a:rPr>
              <a:t>1) Fiscalité directe : hausse des taux d’imposition 2026 </a:t>
            </a:r>
            <a:r>
              <a:rPr lang="fr-FR" sz="1600">
                <a:latin typeface="Calibri"/>
              </a:rPr>
              <a:t>pour compenser </a:t>
            </a:r>
            <a:r>
              <a:rPr lang="fr-FR" sz="1600" b="0">
                <a:latin typeface="Calibri"/>
              </a:rPr>
              <a:t>la perte de dotations de l’Etat</a:t>
            </a:r>
            <a:br>
              <a:rPr lang="fr-FR" sz="1600">
                <a:latin typeface="Calibri"/>
              </a:rPr>
            </a:br>
            <a:r>
              <a:rPr lang="fr-FR" sz="1600" b="0">
                <a:latin typeface="Calibri"/>
              </a:rPr>
              <a:t>	2) Recettes de fonctionnement</a:t>
            </a:r>
            <a:br>
              <a:rPr lang="fr-FR" sz="1600" b="0">
                <a:latin typeface="Calibri"/>
              </a:rPr>
            </a:br>
            <a:r>
              <a:rPr lang="fr-FR" sz="1600" b="0">
                <a:latin typeface="Calibri"/>
              </a:rPr>
              <a:t>	3) Impôts et taxes</a:t>
            </a:r>
            <a:br>
              <a:rPr lang="fr-FR" sz="1600" b="0">
                <a:latin typeface="Calibri"/>
              </a:rPr>
            </a:br>
            <a:r>
              <a:rPr lang="fr-FR" sz="1600" b="0">
                <a:latin typeface="Calibri"/>
              </a:rPr>
              <a:t>	4) Autres ressources</a:t>
            </a:r>
            <a:br>
              <a:rPr lang="fr-FR" sz="1600" b="0">
                <a:latin typeface="Calibri"/>
              </a:rPr>
            </a:br>
            <a:r>
              <a:rPr lang="fr-FR" sz="1600" b="0">
                <a:latin typeface="Calibri"/>
              </a:rPr>
              <a:t>	5) Aides de l’Etat</a:t>
            </a:r>
            <a:br>
              <a:rPr lang="fr-FR" sz="1600" b="0">
                <a:latin typeface="Calibri"/>
              </a:rPr>
            </a:br>
            <a:r>
              <a:rPr lang="fr-FR" sz="1600" b="0">
                <a:latin typeface="Calibri"/>
              </a:rPr>
              <a:t>	6) Recettes d’investissement</a:t>
            </a:r>
            <a:br>
              <a:rPr lang="fr-FR" sz="1600" b="0">
                <a:latin typeface="Calibri"/>
              </a:rPr>
            </a:br>
            <a:r>
              <a:rPr lang="fr-FR" sz="1600" b="0">
                <a:latin typeface="Calibri"/>
              </a:rPr>
              <a:t>	7) Autres ressources en investissement</a:t>
            </a:r>
            <a:br>
              <a:rPr lang="fr-FR" sz="1600" b="0">
                <a:latin typeface="Calibri"/>
              </a:rPr>
            </a:br>
            <a:br>
              <a:rPr lang="fr-FR" sz="1600" b="0">
                <a:latin typeface="Calibri"/>
              </a:rPr>
            </a:br>
            <a:br>
              <a:rPr lang="fr-FR" sz="1600" b="0">
                <a:latin typeface="Calibri"/>
              </a:rPr>
            </a:br>
            <a:r>
              <a:rPr lang="fr-FR" sz="1600" b="1">
                <a:latin typeface="Calibri"/>
              </a:rPr>
              <a:t>CHAPITRE 2 : LES DEPENSES COURANTES DE LA COMMUNE </a:t>
            </a:r>
            <a:br>
              <a:rPr lang="fr-FR" sz="1600" b="1">
                <a:latin typeface="Calibri"/>
              </a:rPr>
            </a:br>
            <a:r>
              <a:rPr lang="fr-FR" sz="1600" b="1">
                <a:latin typeface="Calibri"/>
              </a:rPr>
              <a:t>	</a:t>
            </a:r>
            <a:r>
              <a:rPr lang="fr-FR" sz="1600">
                <a:latin typeface="Calibri"/>
              </a:rPr>
              <a:t>1) Récapitulatif des dépenses</a:t>
            </a:r>
            <a:br>
              <a:rPr lang="fr-FR" sz="1600">
                <a:latin typeface="Calibri"/>
              </a:rPr>
            </a:br>
            <a:r>
              <a:rPr lang="fr-FR" sz="1600">
                <a:latin typeface="Calibri"/>
              </a:rPr>
              <a:t>	2) Dépenses de fonctionnement : maîtrise voire diminution à poursuivre</a:t>
            </a:r>
            <a:br>
              <a:rPr lang="fr-FR" sz="1600">
                <a:latin typeface="Calibri"/>
              </a:rPr>
            </a:br>
            <a:r>
              <a:rPr lang="fr-FR" sz="1600">
                <a:latin typeface="Calibri"/>
              </a:rPr>
              <a:t>	3) Zoom sur quelques postes du chapitre 011 – Charges à caractère général</a:t>
            </a:r>
            <a:br>
              <a:rPr lang="fr-FR" sz="1600">
                <a:latin typeface="Calibri"/>
              </a:rPr>
            </a:br>
            <a:r>
              <a:rPr lang="fr-FR" sz="1600">
                <a:latin typeface="Calibri"/>
              </a:rPr>
              <a:t>	4) Dépenses de personnel </a:t>
            </a:r>
            <a:br>
              <a:rPr lang="fr-FR" sz="1600">
                <a:latin typeface="Calibri"/>
              </a:rPr>
            </a:br>
            <a:r>
              <a:rPr lang="fr-FR" sz="1600">
                <a:latin typeface="Calibri"/>
              </a:rPr>
              <a:t>	5) Le poids des ressources humaines dans les charges de gestion</a:t>
            </a:r>
            <a:br>
              <a:rPr lang="fr-FR" sz="1600">
                <a:latin typeface="Calibri"/>
              </a:rPr>
            </a:br>
            <a:r>
              <a:rPr lang="fr-FR" sz="1600">
                <a:latin typeface="Calibri"/>
              </a:rPr>
              <a:t>	6) Subventions aux associations</a:t>
            </a:r>
            <a:br>
              <a:rPr lang="fr-FR" sz="1600">
                <a:latin typeface="Calibri"/>
              </a:rPr>
            </a:br>
            <a:r>
              <a:rPr lang="fr-FR" sz="1600">
                <a:latin typeface="Calibri"/>
              </a:rPr>
              <a:t>	7) Indemnités 2025 des élus </a:t>
            </a:r>
            <a:br>
              <a:rPr lang="fr-FR" sz="1600">
                <a:latin typeface="Calibri"/>
              </a:rPr>
            </a:br>
            <a:r>
              <a:rPr lang="fr-FR" sz="1600">
                <a:latin typeface="Calibri"/>
              </a:rPr>
              <a:t>	8) Résultats de fonctionnement</a:t>
            </a:r>
            <a:br>
              <a:rPr lang="fr-FR" sz="1600">
                <a:latin typeface="Calibri"/>
              </a:rPr>
            </a:br>
            <a:r>
              <a:rPr lang="fr-FR" sz="1600">
                <a:latin typeface="Calibri"/>
              </a:rPr>
              <a:t>	9) Suivi de la Capacité d’Auto Financement</a:t>
            </a:r>
            <a:br>
              <a:rPr lang="fr-FR" sz="1600">
                <a:latin typeface="Calibri"/>
              </a:rPr>
            </a:br>
            <a:br>
              <a:rPr lang="fr-FR" sz="2000" b="0">
                <a:latin typeface="Calibri"/>
              </a:rPr>
            </a:br>
            <a:br>
              <a:rPr lang="fr-FR" sz="2000" b="0" i="0" u="none" strike="noStrike" cap="none" spc="0">
                <a:solidFill>
                  <a:schemeClr val="tx1"/>
                </a:solidFill>
                <a:latin typeface="Calibri"/>
                <a:ea typeface="Calibri"/>
                <a:cs typeface="Calibri"/>
              </a:rPr>
            </a:br>
            <a:br>
              <a:rPr lang="fr-FR" sz="2000" b="0" i="0" u="none" strike="noStrike" cap="none" spc="0">
                <a:solidFill>
                  <a:schemeClr val="tx1"/>
                </a:solidFill>
                <a:latin typeface="Calibri"/>
                <a:ea typeface="Calibri"/>
                <a:cs typeface="Calibri"/>
              </a:rPr>
            </a:br>
            <a:endParaRPr lang="fr-FR" sz="2400" b="1">
              <a:latin typeface="Calibri"/>
            </a:endParaRPr>
          </a:p>
        </p:txBody>
      </p:sp>
      <p:sp>
        <p:nvSpPr>
          <p:cNvPr id="544474044" name="ZoneTexte 5"/>
          <p:cNvSpPr txBox="1"/>
          <p:nvPr/>
        </p:nvSpPr>
        <p:spPr bwMode="auto">
          <a:xfrm>
            <a:off x="604005" y="291479"/>
            <a:ext cx="11216081" cy="646331"/>
          </a:xfrm>
          <a:prstGeom prst="rect">
            <a:avLst/>
          </a:prstGeom>
          <a:noFill/>
        </p:spPr>
        <p:txBody>
          <a:bodyPr wrap="square" rtlCol="0">
            <a:spAutoFit/>
          </a:bodyPr>
          <a:lstStyle/>
          <a:p>
            <a:pPr>
              <a:defRPr/>
            </a:pPr>
            <a:r>
              <a:rPr lang="fr-FR" sz="3600" b="1">
                <a:solidFill>
                  <a:srgbClr val="C00000"/>
                </a:solidFill>
              </a:rPr>
              <a:t>SOMMAIRE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9499999" name="Titre 1"/>
          <p:cNvSpPr>
            <a:spLocks noGrp="1"/>
          </p:cNvSpPr>
          <p:nvPr>
            <p:ph type="ctrTitle"/>
          </p:nvPr>
        </p:nvSpPr>
        <p:spPr bwMode="auto">
          <a:xfrm>
            <a:off x="1238249" y="828674"/>
            <a:ext cx="9144000" cy="5912694"/>
          </a:xfrm>
        </p:spPr>
        <p:txBody>
          <a:bodyPr vertOverflow="overflow" horzOverflow="overflow" vert="horz" wrap="square" lIns="91440" tIns="45720" rIns="91440" bIns="45720" numCol="1" spcCol="0" rtlCol="0" fromWordArt="0" anchor="b" anchorCtr="0" forceAA="0" compatLnSpc="0">
            <a:normAutofit fontScale="90000"/>
          </a:bodyPr>
          <a:lstStyle>
            <a:lvl1pPr algn="ctr">
              <a:defRPr sz="6000"/>
            </a:lvl1pPr>
          </a:lstStyle>
          <a:p>
            <a:pPr algn="l">
              <a:defRPr/>
            </a:pPr>
            <a:br>
              <a:rPr lang="fr-FR" sz="1800" b="1">
                <a:latin typeface="Calibri"/>
                <a:ea typeface="Calibri"/>
                <a:cs typeface="Calibri"/>
              </a:rPr>
            </a:br>
            <a:br>
              <a:rPr lang="fr-FR" sz="1800" b="1">
                <a:latin typeface="Calibri"/>
                <a:ea typeface="Calibri"/>
                <a:cs typeface="Calibri"/>
              </a:rPr>
            </a:br>
            <a:br>
              <a:rPr lang="fr-FR" sz="1800" b="1">
                <a:latin typeface="Calibri"/>
                <a:ea typeface="Calibri"/>
                <a:cs typeface="Calibri"/>
              </a:rPr>
            </a:br>
            <a:r>
              <a:rPr lang="fr-FR" sz="1800" b="1">
                <a:latin typeface="Calibri"/>
                <a:ea typeface="Calibri"/>
                <a:cs typeface="Calibri"/>
              </a:rPr>
              <a:t>CHAPITRE 3 : LES DEPENSES D’INVESTISSEMENT DE LA COMMUNE</a:t>
            </a:r>
            <a:br>
              <a:rPr lang="fr-FR" sz="1800" b="1">
                <a:latin typeface="Calibri"/>
                <a:ea typeface="Calibri"/>
                <a:cs typeface="Calibri"/>
              </a:rPr>
            </a:br>
            <a:r>
              <a:rPr lang="fr-FR" sz="1800">
                <a:latin typeface="Calibri"/>
                <a:ea typeface="Calibri"/>
                <a:cs typeface="Calibri"/>
              </a:rPr>
              <a:t>	1) Synthèse des dépenses d’investissement</a:t>
            </a:r>
            <a:br>
              <a:rPr lang="fr-FR" sz="1800">
                <a:latin typeface="Calibri"/>
                <a:ea typeface="Calibri"/>
                <a:cs typeface="Calibri"/>
              </a:rPr>
            </a:br>
            <a:r>
              <a:rPr lang="fr-FR" sz="1800">
                <a:latin typeface="Calibri"/>
                <a:ea typeface="Calibri"/>
                <a:cs typeface="Calibri"/>
              </a:rPr>
              <a:t>	2) Suivi du taux de réalisation des travaux et des RAR</a:t>
            </a:r>
            <a:br>
              <a:rPr lang="fr-FR" sz="1800">
                <a:latin typeface="Calibri"/>
                <a:ea typeface="Calibri"/>
                <a:cs typeface="Calibri"/>
              </a:rPr>
            </a:br>
            <a:r>
              <a:rPr lang="fr-FR" sz="1800">
                <a:latin typeface="Calibri"/>
                <a:ea typeface="Calibri"/>
                <a:cs typeface="Calibri"/>
              </a:rPr>
              <a:t>	3) Résultats d’investissement 2025 et affectation</a:t>
            </a:r>
            <a:br>
              <a:rPr lang="fr-FR" sz="1800">
                <a:latin typeface="Calibri"/>
                <a:ea typeface="Calibri"/>
                <a:cs typeface="Calibri"/>
              </a:rPr>
            </a:br>
            <a:r>
              <a:rPr lang="fr-FR" sz="1800">
                <a:latin typeface="Calibri"/>
                <a:ea typeface="Calibri"/>
                <a:cs typeface="Calibri"/>
              </a:rPr>
              <a:t>	4) Opérations</a:t>
            </a:r>
            <a:br>
              <a:rPr lang="fr-FR" sz="1800">
                <a:latin typeface="Calibri"/>
                <a:ea typeface="Calibri"/>
                <a:cs typeface="Calibri"/>
              </a:rPr>
            </a:br>
            <a:r>
              <a:rPr lang="fr-FR" sz="1800">
                <a:latin typeface="Calibri"/>
                <a:ea typeface="Calibri"/>
                <a:cs typeface="Calibri"/>
              </a:rPr>
              <a:t>	5) APCP</a:t>
            </a:r>
            <a:br>
              <a:rPr lang="fr-FR" sz="1800">
                <a:latin typeface="Calibri"/>
                <a:ea typeface="Calibri"/>
                <a:cs typeface="Calibri"/>
              </a:rPr>
            </a:br>
            <a:r>
              <a:rPr lang="fr-FR" sz="1800">
                <a:latin typeface="Calibri"/>
                <a:ea typeface="Calibri"/>
                <a:cs typeface="Calibri"/>
              </a:rPr>
              <a:t>	6) Projets principaux d’investissement</a:t>
            </a:r>
            <a:br>
              <a:rPr lang="fr-FR" sz="1800">
                <a:latin typeface="Calibri"/>
                <a:ea typeface="Calibri"/>
                <a:cs typeface="Calibri"/>
              </a:rPr>
            </a:br>
            <a:r>
              <a:rPr lang="fr-FR" sz="1800">
                <a:latin typeface="Calibri"/>
                <a:ea typeface="Calibri"/>
                <a:cs typeface="Calibri"/>
              </a:rPr>
              <a:t>	7) Dette propre et dette garantie</a:t>
            </a:r>
            <a:br>
              <a:rPr lang="fr-FR" sz="1800" b="1" i="0" u="none" strike="noStrike" cap="none" spc="0">
                <a:solidFill>
                  <a:schemeClr val="tx1"/>
                </a:solidFill>
                <a:latin typeface="Calibri"/>
                <a:ea typeface="Calibri"/>
                <a:cs typeface="Calibri"/>
              </a:rPr>
            </a:br>
            <a:br>
              <a:rPr lang="fr-FR" sz="1800" b="1" i="0" u="none" strike="noStrike" cap="none" spc="0">
                <a:solidFill>
                  <a:schemeClr val="tx1"/>
                </a:solidFill>
                <a:latin typeface="Calibri"/>
                <a:ea typeface="Calibri"/>
                <a:cs typeface="Calibri"/>
              </a:rPr>
            </a:br>
            <a:r>
              <a:rPr lang="fr-FR" sz="1800" b="1" i="0" u="none" strike="noStrike" cap="none" spc="0">
                <a:solidFill>
                  <a:schemeClr val="tx1"/>
                </a:solidFill>
                <a:latin typeface="Calibri"/>
                <a:ea typeface="Calibri"/>
                <a:cs typeface="Calibri"/>
              </a:rPr>
              <a:t>CHAPITRE 4 :  BUDGET ANNEXE CINEMA</a:t>
            </a:r>
            <a:br>
              <a:rPr lang="fr-FR" sz="1800" b="1" i="0" u="none" strike="noStrike" cap="none" spc="0">
                <a:solidFill>
                  <a:schemeClr val="tx1"/>
                </a:solidFill>
                <a:latin typeface="Calibri"/>
                <a:ea typeface="Calibri"/>
                <a:cs typeface="Calibri"/>
              </a:rPr>
            </a:br>
            <a:r>
              <a:rPr lang="fr-FR" sz="1800" b="0" i="0" u="none" strike="noStrike" cap="none" spc="0">
                <a:solidFill>
                  <a:schemeClr val="tx1"/>
                </a:solidFill>
                <a:latin typeface="Calibri"/>
                <a:ea typeface="Calibri"/>
                <a:cs typeface="Calibri"/>
              </a:rPr>
              <a:t>	</a:t>
            </a:r>
            <a:r>
              <a:rPr lang="fr-FR" sz="1800">
                <a:latin typeface="Calibri"/>
                <a:ea typeface="Calibri"/>
                <a:cs typeface="Calibri"/>
              </a:rPr>
              <a:t>1) Synthèse des recettes de fonctionnement</a:t>
            </a:r>
            <a:br>
              <a:rPr lang="fr-FR" sz="1800">
                <a:latin typeface="Calibri"/>
                <a:ea typeface="Calibri"/>
                <a:cs typeface="Calibri"/>
              </a:rPr>
            </a:br>
            <a:r>
              <a:rPr lang="fr-FR" sz="1800">
                <a:latin typeface="Calibri"/>
                <a:ea typeface="Calibri"/>
                <a:cs typeface="Calibri"/>
              </a:rPr>
              <a:t>	2) Synthèse des dépenses de fonctionnement</a:t>
            </a:r>
            <a:br>
              <a:rPr lang="fr-FR" sz="1800">
                <a:latin typeface="Calibri"/>
                <a:ea typeface="Calibri"/>
                <a:cs typeface="Calibri"/>
              </a:rPr>
            </a:br>
            <a:r>
              <a:rPr lang="fr-FR" sz="1800">
                <a:latin typeface="Calibri"/>
                <a:ea typeface="Calibri"/>
                <a:cs typeface="Calibri"/>
              </a:rPr>
              <a:t>	3) Synthèse des recettes d’investissement</a:t>
            </a:r>
            <a:br>
              <a:rPr lang="fr-FR" sz="1800">
                <a:latin typeface="Calibri"/>
                <a:ea typeface="Calibri"/>
                <a:cs typeface="Calibri"/>
              </a:rPr>
            </a:br>
            <a:r>
              <a:rPr lang="fr-FR" sz="1800">
                <a:latin typeface="Calibri"/>
                <a:ea typeface="Calibri"/>
                <a:cs typeface="Calibri"/>
              </a:rPr>
              <a:t>	4) Synthèse des dépenses d’investissement</a:t>
            </a:r>
            <a:br>
              <a:rPr lang="fr-FR" sz="1800">
                <a:latin typeface="Calibri"/>
                <a:ea typeface="Calibri"/>
                <a:cs typeface="Calibri"/>
              </a:rPr>
            </a:br>
            <a:r>
              <a:rPr lang="fr-FR" sz="1800">
                <a:latin typeface="Calibri"/>
                <a:ea typeface="Calibri"/>
                <a:cs typeface="Calibri"/>
              </a:rPr>
              <a:t>	5) Dette propre</a:t>
            </a:r>
            <a:br>
              <a:rPr lang="fr-FR" sz="1800">
                <a:latin typeface="Calibri"/>
                <a:ea typeface="Calibri"/>
                <a:cs typeface="Calibri"/>
              </a:rPr>
            </a:br>
            <a:r>
              <a:rPr lang="fr-FR" sz="1800">
                <a:latin typeface="Calibri"/>
                <a:ea typeface="Calibri"/>
                <a:cs typeface="Calibri"/>
              </a:rPr>
              <a:t>	6) Résultats 2025 et affectation</a:t>
            </a:r>
            <a:br>
              <a:rPr lang="fr-FR" sz="1800">
                <a:latin typeface="Calibri"/>
                <a:ea typeface="Calibri"/>
                <a:cs typeface="Calibri"/>
              </a:rPr>
            </a:br>
            <a:br>
              <a:rPr lang="fr-FR" sz="1800" b="0" i="0" u="none" strike="noStrike" cap="none" spc="0">
                <a:solidFill>
                  <a:schemeClr val="tx1"/>
                </a:solidFill>
                <a:latin typeface="Calibri"/>
                <a:ea typeface="Calibri"/>
                <a:cs typeface="Calibri"/>
              </a:rPr>
            </a:br>
            <a:r>
              <a:rPr lang="fr-FR" sz="1800" b="1" i="0" u="none" strike="noStrike" cap="none" spc="0">
                <a:solidFill>
                  <a:schemeClr val="tx1"/>
                </a:solidFill>
                <a:latin typeface="Calibri"/>
                <a:ea typeface="Calibri"/>
                <a:cs typeface="Calibri"/>
              </a:rPr>
              <a:t>CHAPITRE 5 : DELIBERATIONS</a:t>
            </a:r>
            <a:br>
              <a:rPr lang="fr-FR" sz="1800" b="1" i="0" u="none" strike="noStrike" cap="none" spc="0">
                <a:solidFill>
                  <a:schemeClr val="tx1"/>
                </a:solidFill>
                <a:latin typeface="Calibri"/>
                <a:ea typeface="Calibri"/>
                <a:cs typeface="Calibri"/>
              </a:rPr>
            </a:br>
            <a:r>
              <a:rPr lang="fr-FR" sz="1800" b="1" i="0" u="none" strike="noStrike" cap="none" spc="0">
                <a:solidFill>
                  <a:schemeClr val="tx1"/>
                </a:solidFill>
                <a:latin typeface="Calibri"/>
                <a:ea typeface="Calibri"/>
                <a:cs typeface="Calibri"/>
              </a:rPr>
              <a:t>	- </a:t>
            </a:r>
            <a:r>
              <a:rPr lang="fr-FR" sz="1800" i="0" u="none" strike="noStrike" cap="none" spc="0">
                <a:solidFill>
                  <a:schemeClr val="tx1"/>
                </a:solidFill>
                <a:latin typeface="Calibri"/>
                <a:ea typeface="Calibri"/>
                <a:cs typeface="Calibri"/>
              </a:rPr>
              <a:t>Approbation des comptes de gestion et comptes administratifs</a:t>
            </a:r>
            <a:br>
              <a:rPr lang="fr-FR" sz="1800" i="0" u="none" strike="noStrike" cap="none" spc="0">
                <a:solidFill>
                  <a:schemeClr val="tx1"/>
                </a:solidFill>
                <a:latin typeface="Calibri"/>
                <a:ea typeface="Calibri"/>
                <a:cs typeface="Calibri"/>
              </a:rPr>
            </a:br>
            <a:r>
              <a:rPr lang="fr-FR" sz="1800" i="0" u="none" strike="noStrike" cap="none" spc="0">
                <a:solidFill>
                  <a:schemeClr val="tx1"/>
                </a:solidFill>
                <a:latin typeface="Calibri"/>
                <a:ea typeface="Calibri"/>
                <a:cs typeface="Calibri"/>
              </a:rPr>
              <a:t>	- Indemnités des élus</a:t>
            </a:r>
            <a:br>
              <a:rPr lang="fr-FR" sz="1800" i="0" u="none" strike="noStrike" cap="none" spc="0">
                <a:solidFill>
                  <a:schemeClr val="tx1"/>
                </a:solidFill>
                <a:latin typeface="Calibri"/>
                <a:ea typeface="Calibri"/>
                <a:cs typeface="Calibri"/>
              </a:rPr>
            </a:br>
            <a:r>
              <a:rPr lang="fr-FR" sz="1800" i="0" u="none" strike="noStrike" cap="none" spc="0">
                <a:solidFill>
                  <a:schemeClr val="tx1"/>
                </a:solidFill>
                <a:latin typeface="Calibri"/>
                <a:ea typeface="Calibri"/>
                <a:cs typeface="Calibri"/>
              </a:rPr>
              <a:t>	- Affectation des résultats 2025</a:t>
            </a:r>
            <a:br>
              <a:rPr lang="fr-FR" sz="1800" i="0" u="none" strike="noStrike" cap="none" spc="0">
                <a:solidFill>
                  <a:schemeClr val="tx1"/>
                </a:solidFill>
                <a:latin typeface="Calibri"/>
                <a:ea typeface="Calibri"/>
                <a:cs typeface="Calibri"/>
              </a:rPr>
            </a:br>
            <a:r>
              <a:rPr lang="fr-FR" sz="1800" i="0" u="none" strike="noStrike" cap="none" spc="0">
                <a:solidFill>
                  <a:schemeClr val="tx1"/>
                </a:solidFill>
                <a:latin typeface="Calibri"/>
                <a:ea typeface="Calibri"/>
                <a:cs typeface="Calibri"/>
              </a:rPr>
              <a:t>	- </a:t>
            </a:r>
            <a:r>
              <a:rPr lang="fr-FR" sz="1800">
                <a:latin typeface="Calibri"/>
                <a:cs typeface="Calibri Light"/>
              </a:rPr>
              <a:t>Vote des taux de fiscalité directe 2026</a:t>
            </a:r>
            <a:br>
              <a:rPr lang="fr-FR" sz="1800">
                <a:latin typeface="Calibri"/>
                <a:cs typeface="Calibri Light"/>
              </a:rPr>
            </a:br>
            <a:r>
              <a:rPr lang="fr-FR" sz="1800">
                <a:latin typeface="Calibri"/>
                <a:cs typeface="Calibri Light"/>
              </a:rPr>
              <a:t>	- Vote des Budgets primitifs 2026</a:t>
            </a:r>
            <a:br>
              <a:rPr lang="fr-FR" sz="1800">
                <a:latin typeface="Calibri"/>
                <a:cs typeface="Calibri Light"/>
              </a:rPr>
            </a:br>
            <a:r>
              <a:rPr lang="fr-FR" sz="1800">
                <a:latin typeface="Calibri"/>
                <a:cs typeface="Calibri Light"/>
              </a:rPr>
              <a:t>	- Vote des APCP</a:t>
            </a:r>
            <a:br>
              <a:rPr lang="fr-FR" sz="1800" b="1" i="0" u="none" strike="noStrike" cap="none" spc="0">
                <a:solidFill>
                  <a:schemeClr val="tx1"/>
                </a:solidFill>
                <a:latin typeface="Calibri"/>
                <a:ea typeface="Calibri"/>
                <a:cs typeface="Calibri"/>
              </a:rPr>
            </a:br>
            <a:r>
              <a:rPr lang="fr-FR" sz="1800" b="0" i="0" u="none" strike="noStrike" cap="none" spc="0">
                <a:solidFill>
                  <a:schemeClr val="tx1"/>
                </a:solidFill>
                <a:latin typeface="Calibri"/>
                <a:ea typeface="Calibri"/>
                <a:cs typeface="Calibri"/>
              </a:rPr>
              <a:t>	</a:t>
            </a:r>
            <a:endParaRPr sz="1800">
              <a:latin typeface="Calibri"/>
              <a:cs typeface="Calibri"/>
            </a:endParaRPr>
          </a:p>
        </p:txBody>
      </p:sp>
      <p:sp>
        <p:nvSpPr>
          <p:cNvPr id="1174202465" name="ZoneTexte 5"/>
          <p:cNvSpPr txBox="1"/>
          <p:nvPr/>
        </p:nvSpPr>
        <p:spPr bwMode="auto">
          <a:xfrm>
            <a:off x="604004" y="291478"/>
            <a:ext cx="11216152" cy="640115"/>
          </a:xfrm>
          <a:prstGeom prst="rect">
            <a:avLst/>
          </a:prstGeom>
          <a:noFill/>
        </p:spPr>
        <p:txBody>
          <a:bodyPr wrap="square" rtlCol="0">
            <a:spAutoFit/>
          </a:bodyPr>
          <a:lstStyle/>
          <a:p>
            <a:pPr>
              <a:defRPr/>
            </a:pPr>
            <a:r>
              <a:rPr lang="fr-FR" sz="3600" b="1">
                <a:solidFill>
                  <a:srgbClr val="C00000"/>
                </a:solidFill>
              </a:rPr>
              <a:t>SOMMAIRE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7995662" name="Titre 1"/>
          <p:cNvSpPr>
            <a:spLocks noGrp="1"/>
          </p:cNvSpPr>
          <p:nvPr>
            <p:ph type="ctrTitle" idx="4294967295"/>
          </p:nvPr>
        </p:nvSpPr>
        <p:spPr bwMode="auto">
          <a:xfrm>
            <a:off x="1434175" y="1628800"/>
            <a:ext cx="9144000" cy="3312467"/>
          </a:xfrm>
        </p:spPr>
        <p:txBody>
          <a:bodyPr>
            <a:normAutofit fontScale="90000"/>
          </a:bodyPr>
          <a:lstStyle/>
          <a:p>
            <a:pPr algn="ctr">
              <a:defRPr/>
            </a:pPr>
            <a:br>
              <a:rPr lang="fr-FR"/>
            </a:br>
            <a:br>
              <a:rPr lang="fr-FR"/>
            </a:br>
            <a:br>
              <a:rPr lang="fr-FR"/>
            </a:br>
            <a:br>
              <a:rPr lang="fr-FR"/>
            </a:br>
            <a:r>
              <a:rPr lang="fr-FR" sz="5300" b="1"/>
              <a:t>CHAPITRE 1 : BUDGET PRINCIPAL</a:t>
            </a:r>
            <a:br>
              <a:rPr lang="fr-FR" sz="5300" b="1"/>
            </a:br>
            <a:br>
              <a:rPr lang="fr-FR" sz="5300" b="1"/>
            </a:br>
            <a:r>
              <a:rPr lang="fr-FR" sz="5300" b="1"/>
              <a:t> </a:t>
            </a:r>
            <a:r>
              <a:rPr lang="fr-FR">
                <a:latin typeface="calibri corps"/>
              </a:rPr>
              <a:t>LES RESSOURCES FINANCIERES DE LA COMMUNE</a:t>
            </a:r>
            <a:br>
              <a:rPr lang="fr-FR">
                <a:latin typeface="calibri corps"/>
              </a:rPr>
            </a:br>
            <a:r>
              <a:rPr lang="fr-FR">
                <a:latin typeface="calibri corps"/>
              </a:rPr>
              <a:t>(en fonctionnement et en investissement)</a:t>
            </a:r>
            <a:br>
              <a:rPr lang="fr-FR"/>
            </a:br>
            <a:endParaRPr lang="fr-FR"/>
          </a:p>
        </p:txBody>
      </p:sp>
      <p:pic>
        <p:nvPicPr>
          <p:cNvPr id="635104637" name="Image 5"/>
          <p:cNvPicPr>
            <a:picLocks noChangeAspect="1"/>
          </p:cNvPicPr>
          <p:nvPr/>
        </p:nvPicPr>
        <p:blipFill rotWithShape="1">
          <a:blip r:embed="rId3"/>
          <a:stretch/>
        </p:blipFill>
        <p:spPr bwMode="auto">
          <a:xfrm>
            <a:off x="445404" y="217240"/>
            <a:ext cx="988771" cy="1106805"/>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507230592" name="Tableau 1"/>
          <p:cNvGraphicFramePr>
            <a:graphicFrameLocks xmlns:a="http://schemas.openxmlformats.org/drawingml/2006/main"/>
          </p:cNvGraphicFramePr>
          <p:nvPr/>
        </p:nvGraphicFramePr>
        <p:xfrm rot="0">
          <a:off x="1125610" y="2046348"/>
          <a:ext cx="10118956" cy="2250150"/>
        </p:xfrm>
        <a:graphic>
          <a:graphicData uri="http://schemas.openxmlformats.org/drawingml/2006/table">
            <a:tbl>
              <a:tblPr firstRow="1" firstCol="0" lastRow="0" lastCol="0" bandRow="1" bandCol="0">
                <a:tableStyleId>{5F38191A-1F4A-62DC-F0C6-7433694D3598}</a:tableStyleId>
              </a:tblPr>
              <a:tblGrid>
                <a:gridCol w="6842359"/>
                <a:gridCol w="1701799"/>
                <a:gridCol w="1574798"/>
              </a:tblGrid>
              <a:tr h="450030">
                <a:tc>
                  <a:txBody>
                    <a:bodyPr/>
                    <a:p>
                      <a:pPr algn="ctr">
                        <a:defRPr/>
                      </a:pPr>
                      <a:endParaRPr lang="fr-FR" sz="1400"/>
                    </a:p>
                  </a:txBody>
                  <a:tcPr/>
                </a:tc>
                <a:tc>
                  <a:txBody>
                    <a:bodyPr/>
                    <a:p>
                      <a:pPr algn="ctr">
                        <a:defRPr/>
                      </a:pPr>
                      <a:r>
                        <a:rPr lang="fr-FR" sz="1600"/>
                        <a:t>Taux 2025</a:t>
                      </a:r>
                      <a:endParaRPr sz="1600"/>
                    </a:p>
                  </a:txBody>
                  <a:tcPr/>
                </a:tc>
                <a:tc>
                  <a:txBody>
                    <a:bodyPr/>
                    <a:p>
                      <a:pPr algn="ctr">
                        <a:defRPr/>
                      </a:pPr>
                      <a:r>
                        <a:rPr lang="fr-FR" sz="1600"/>
                        <a:t>Taux 2026</a:t>
                      </a:r>
                      <a:endParaRPr sz="1600"/>
                    </a:p>
                  </a:txBody>
                  <a:tcPr/>
                </a:tc>
              </a:tr>
              <a:tr h="450030">
                <a:tc>
                  <a:txBody>
                    <a:bodyPr/>
                    <a:p>
                      <a:pPr marL="0" marR="0" lvl="0" indent="0" algn="l" defTabSz="914400">
                        <a:lnSpc>
                          <a:spcPct val="100000"/>
                        </a:lnSpc>
                        <a:spcBef>
                          <a:spcPts val="0"/>
                        </a:spcBef>
                        <a:spcAft>
                          <a:spcPts val="0"/>
                        </a:spcAft>
                        <a:buClrTx/>
                        <a:buSzTx/>
                        <a:buFontTx/>
                        <a:buNone/>
                        <a:defRPr/>
                      </a:pPr>
                      <a:r>
                        <a:rPr lang="fr-FR" sz="1600"/>
                        <a:t>Taxe d’Habitation sur les Résidences Secondaires </a:t>
                      </a:r>
                      <a:endParaRPr lang="fr-FR" sz="1600" b="0"/>
                    </a:p>
                  </a:txBody>
                  <a:tcPr/>
                </a:tc>
                <a:tc>
                  <a:txBody>
                    <a:bodyPr/>
                    <a:p>
                      <a:pPr algn="r">
                        <a:defRPr/>
                      </a:pPr>
                      <a:r>
                        <a:rPr lang="fr-FR" sz="1600" b="0"/>
                        <a:t>18,22 %</a:t>
                      </a:r>
                      <a:endParaRPr sz="1600"/>
                    </a:p>
                  </a:txBody>
                  <a:tcPr/>
                </a:tc>
                <a:tc>
                  <a:txBody>
                    <a:bodyPr/>
                    <a:p>
                      <a:pPr algn="r">
                        <a:defRPr/>
                      </a:pPr>
                      <a:r>
                        <a:rPr lang="fr-FR" sz="1600" b="0"/>
                        <a:t>22,74 %</a:t>
                      </a:r>
                      <a:endParaRPr sz="1600"/>
                    </a:p>
                  </a:txBody>
                  <a:tcPr/>
                </a:tc>
              </a:tr>
              <a:tr h="450030">
                <a:tc>
                  <a:txBody>
                    <a:bodyPr/>
                    <a:p>
                      <a:pPr marL="0" marR="0" lvl="0" indent="0" algn="l" defTabSz="914400">
                        <a:lnSpc>
                          <a:spcPct val="100000"/>
                        </a:lnSpc>
                        <a:spcBef>
                          <a:spcPts val="0"/>
                        </a:spcBef>
                        <a:spcAft>
                          <a:spcPts val="0"/>
                        </a:spcAft>
                        <a:buClrTx/>
                        <a:buSzTx/>
                        <a:buFontTx/>
                        <a:buNone/>
                        <a:defRPr/>
                      </a:pPr>
                      <a:r>
                        <a:rPr lang="fr-FR" sz="1600" b="0"/>
                        <a:t>Taxe d’Habitation sur les Logements Vacants</a:t>
                      </a:r>
                      <a:endParaRPr/>
                    </a:p>
                  </a:txBody>
                  <a:tcPr/>
                </a:tc>
                <a:tc>
                  <a:txBody>
                    <a:bodyPr/>
                    <a:p>
                      <a:pPr algn="r">
                        <a:defRPr/>
                      </a:pPr>
                      <a:r>
                        <a:rPr lang="fr-FR" sz="1600"/>
                        <a:t>18,22 %</a:t>
                      </a:r>
                      <a:endParaRPr sz="1600"/>
                    </a:p>
                  </a:txBody>
                  <a:tcPr/>
                </a:tc>
                <a:tc>
                  <a:txBody>
                    <a:bodyPr/>
                    <a:p>
                      <a:pPr algn="r">
                        <a:defRPr/>
                      </a:pPr>
                      <a:r>
                        <a:rPr lang="fr-FR" sz="1600"/>
                        <a:t>22,74 %</a:t>
                      </a:r>
                      <a:endParaRPr sz="1600"/>
                    </a:p>
                  </a:txBody>
                  <a:tcPr/>
                </a:tc>
              </a:tr>
              <a:tr h="450030">
                <a:tc>
                  <a:txBody>
                    <a:bodyPr/>
                    <a:p>
                      <a:pPr marL="0" marR="0" lvl="0" indent="0" algn="l" defTabSz="914400">
                        <a:lnSpc>
                          <a:spcPct val="100000"/>
                        </a:lnSpc>
                        <a:spcBef>
                          <a:spcPts val="0"/>
                        </a:spcBef>
                        <a:spcAft>
                          <a:spcPts val="0"/>
                        </a:spcAft>
                        <a:buClrTx/>
                        <a:buSzTx/>
                        <a:buFontTx/>
                        <a:buNone/>
                        <a:defRPr/>
                      </a:pPr>
                      <a:r>
                        <a:rPr lang="fr-FR" sz="1600"/>
                        <a:t>Taxe Foncière sur les Propriétés Bâties</a:t>
                      </a:r>
                      <a:endParaRPr lang="fr-FR" sz="1600" b="0"/>
                    </a:p>
                  </a:txBody>
                  <a:tcPr/>
                </a:tc>
                <a:tc>
                  <a:txBody>
                    <a:bodyPr/>
                    <a:p>
                      <a:pPr algn="r">
                        <a:defRPr/>
                      </a:pPr>
                      <a:r>
                        <a:rPr lang="fr-FR" sz="1600" b="0"/>
                        <a:t>24,15 %</a:t>
                      </a:r>
                      <a:endParaRPr sz="1600"/>
                    </a:p>
                  </a:txBody>
                  <a:tcPr/>
                </a:tc>
                <a:tc>
                  <a:txBody>
                    <a:bodyPr/>
                    <a:p>
                      <a:pPr algn="r">
                        <a:defRPr/>
                      </a:pPr>
                      <a:r>
                        <a:rPr lang="fr-FR" sz="1600" b="0"/>
                        <a:t>30,14 %</a:t>
                      </a:r>
                      <a:endParaRPr sz="1600"/>
                    </a:p>
                  </a:txBody>
                  <a:tcPr/>
                </a:tc>
              </a:tr>
              <a:tr h="450030">
                <a:tc>
                  <a:txBody>
                    <a:bodyPr/>
                    <a:p>
                      <a:pPr marL="0" marR="0" lvl="0" indent="0" algn="l" defTabSz="914400">
                        <a:lnSpc>
                          <a:spcPct val="100000"/>
                        </a:lnSpc>
                        <a:spcBef>
                          <a:spcPts val="0"/>
                        </a:spcBef>
                        <a:spcAft>
                          <a:spcPts val="0"/>
                        </a:spcAft>
                        <a:buClrTx/>
                        <a:buSzTx/>
                        <a:buFontTx/>
                        <a:buNone/>
                        <a:defRPr/>
                      </a:pPr>
                      <a:r>
                        <a:rPr lang="fr-FR" sz="1600"/>
                        <a:t>Taxe Foncière sur les Propriétés Non Bâties</a:t>
                      </a:r>
                      <a:endParaRPr lang="fr-FR" sz="1600" b="0"/>
                    </a:p>
                  </a:txBody>
                  <a:tcPr/>
                </a:tc>
                <a:tc>
                  <a:txBody>
                    <a:bodyPr/>
                    <a:p>
                      <a:pPr algn="r">
                        <a:defRPr/>
                      </a:pPr>
                      <a:r>
                        <a:rPr lang="fr-FR" sz="1600" b="0"/>
                        <a:t>41,04 %</a:t>
                      </a:r>
                      <a:endParaRPr sz="1600"/>
                    </a:p>
                  </a:txBody>
                  <a:tcPr/>
                </a:tc>
                <a:tc>
                  <a:txBody>
                    <a:bodyPr/>
                    <a:p>
                      <a:pPr algn="r">
                        <a:defRPr/>
                      </a:pPr>
                      <a:r>
                        <a:rPr lang="fr-FR" sz="1600" b="0"/>
                        <a:t>51,22 %</a:t>
                      </a:r>
                      <a:endParaRPr sz="1600"/>
                    </a:p>
                  </a:txBody>
                  <a:tcPr/>
                </a:tc>
              </a:tr>
            </a:tbl>
          </a:graphicData>
        </a:graphic>
      </p:graphicFrame>
      <p:sp>
        <p:nvSpPr>
          <p:cNvPr id="1909397291" name="ZoneTexte 4"/>
          <p:cNvSpPr txBox="1"/>
          <p:nvPr/>
        </p:nvSpPr>
        <p:spPr bwMode="auto">
          <a:xfrm>
            <a:off x="366885" y="291475"/>
            <a:ext cx="11508151" cy="830997"/>
          </a:xfrm>
          <a:prstGeom prst="rect">
            <a:avLst/>
          </a:prstGeom>
          <a:noFill/>
        </p:spPr>
        <p:txBody>
          <a:bodyPr wrap="square" rtlCol="0">
            <a:spAutoFit/>
          </a:bodyPr>
          <a:lstStyle/>
          <a:p>
            <a:pPr marL="482136" indent="-482136">
              <a:buAutoNum type="arabicParenR"/>
              <a:defRPr/>
            </a:pPr>
            <a:r>
              <a:rPr lang="fr-FR" sz="2400" b="1" u="sng">
                <a:solidFill>
                  <a:srgbClr val="C00000"/>
                </a:solidFill>
              </a:rPr>
              <a:t>FISCALITE COMMUNALE: </a:t>
            </a:r>
            <a:r>
              <a:rPr lang="fr-FR" sz="2400" b="1">
                <a:solidFill>
                  <a:srgbClr val="C00000"/>
                </a:solidFill>
              </a:rPr>
              <a:t> Augmentation des taux de fiscalité directe locale (ou impôts directs locaux)</a:t>
            </a:r>
            <a:endParaRPr sz="2400"/>
          </a:p>
        </p:txBody>
      </p:sp>
      <p:sp>
        <p:nvSpPr>
          <p:cNvPr id="331410199" name="ZoneTexte 2"/>
          <p:cNvSpPr txBox="1"/>
          <p:nvPr/>
        </p:nvSpPr>
        <p:spPr bwMode="auto">
          <a:xfrm>
            <a:off x="646008" y="1179686"/>
            <a:ext cx="11164714" cy="923330"/>
          </a:xfrm>
          <a:prstGeom prst="rect">
            <a:avLst/>
          </a:prstGeom>
          <a:noFill/>
        </p:spPr>
        <p:txBody>
          <a:bodyPr wrap="square" rtlCol="0">
            <a:spAutoFit/>
          </a:bodyPr>
          <a:lstStyle/>
          <a:p>
            <a:pPr>
              <a:defRPr/>
            </a:pPr>
            <a:r>
              <a:rPr lang="fr-FR" b="1">
                <a:solidFill>
                  <a:srgbClr val="C00000"/>
                </a:solidFill>
              </a:rPr>
              <a:t>  Après plus de 10 ans de non-évolution des taux de la fiscalité directe locale</a:t>
            </a:r>
            <a:endParaRPr/>
          </a:p>
          <a:p>
            <a:pPr>
              <a:defRPr/>
            </a:pPr>
            <a:r>
              <a:rPr lang="fr-FR" b="1">
                <a:solidFill>
                  <a:srgbClr val="C00000"/>
                </a:solidFill>
              </a:rPr>
              <a:t>UN CHOIX AFIN DE COMPENSER LES PERTES DE DOTATIONS DE L’ETAT POUR MAINTENIR LA CAPACITE A INVESTIR (Autofinancement)</a:t>
            </a:r>
            <a:endParaRPr sz="2400">
              <a:solidFill>
                <a:schemeClr val="tx1"/>
              </a:solidFill>
            </a:endParaRPr>
          </a:p>
        </p:txBody>
      </p:sp>
      <p:sp>
        <p:nvSpPr>
          <p:cNvPr id="1146770178" name="Espace réservé du numéro de diapositive 2"/>
          <p:cNvSpPr>
            <a:spLocks noGrp="1"/>
          </p:cNvSpPr>
          <p:nvPr>
            <p:ph type="sldNum" sz="quarter" idx="12"/>
          </p:nvPr>
        </p:nvSpPr>
        <p:spPr bwMode="auto">
          <a:xfrm>
            <a:off x="11408938" y="274088"/>
            <a:ext cx="357239" cy="365124"/>
          </a:xfrm>
        </p:spPr>
        <p:txBody>
          <a:bodyPr/>
          <a:lstStyle/>
          <a:p>
            <a:pPr>
              <a:defRPr/>
            </a:pPr>
            <a:fld id="{92E91125-24C8-CAB1-B93E-C809B5C10006}" type="slidenum">
              <a:rPr lang="fr-FR"/>
              <a:t>5</a:t>
            </a:fld>
            <a:endParaRPr lang="fr-FR"/>
          </a:p>
        </p:txBody>
      </p:sp>
      <p:sp>
        <p:nvSpPr>
          <p:cNvPr id="812158490" name="ZoneTexte 1932386801"/>
          <p:cNvSpPr txBox="1"/>
          <p:nvPr/>
        </p:nvSpPr>
        <p:spPr bwMode="auto">
          <a:xfrm>
            <a:off x="739998" y="4079101"/>
            <a:ext cx="11027325" cy="1407308"/>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lang="fr-FR" sz="1600"/>
          </a:p>
          <a:p>
            <a:pPr>
              <a:defRPr/>
            </a:pPr>
            <a:r>
              <a:rPr lang="fr-FR" sz="1600" i="1"/>
              <a:t>P</a:t>
            </a:r>
            <a:r>
              <a:rPr sz="1600" i="1"/>
              <a:t>our rappel, les bases des </a:t>
            </a:r>
            <a:r>
              <a:rPr lang="fr-FR" sz="1600" i="1"/>
              <a:t>impôts locaux </a:t>
            </a:r>
            <a:r>
              <a:rPr sz="1600" i="1"/>
              <a:t>(« </a:t>
            </a:r>
            <a:r>
              <a:rPr lang="fr-FR" sz="1600" i="1"/>
              <a:t>valeurs</a:t>
            </a:r>
            <a:r>
              <a:rPr sz="1600" i="1"/>
              <a:t> locatives ») </a:t>
            </a:r>
            <a:r>
              <a:rPr lang="fr-FR" sz="1600" i="1"/>
              <a:t>sont augmentées chaque année </a:t>
            </a:r>
            <a:r>
              <a:rPr sz="1600" i="1"/>
              <a:t>par le </a:t>
            </a:r>
            <a:r>
              <a:rPr lang="fr-FR" sz="1600" i="1"/>
              <a:t>parlement</a:t>
            </a:r>
            <a:r>
              <a:rPr sz="1600" i="1"/>
              <a:t>, qui a </a:t>
            </a:r>
            <a:r>
              <a:rPr lang="fr-FR" sz="1600" i="1"/>
              <a:t>voté</a:t>
            </a:r>
            <a:endParaRPr/>
          </a:p>
          <a:p>
            <a:pPr>
              <a:defRPr/>
            </a:pPr>
            <a:r>
              <a:rPr sz="1600" i="1"/>
              <a:t> pour 202</a:t>
            </a:r>
            <a:r>
              <a:rPr lang="fr-FR" sz="1600" i="1"/>
              <a:t>6</a:t>
            </a:r>
            <a:r>
              <a:rPr sz="1600" i="1"/>
              <a:t> </a:t>
            </a:r>
            <a:r>
              <a:rPr lang="fr-FR" sz="1600" i="1"/>
              <a:t>une hausse </a:t>
            </a:r>
            <a:r>
              <a:rPr sz="1600" i="1"/>
              <a:t>de </a:t>
            </a:r>
            <a:r>
              <a:rPr lang="fr-FR" sz="1600" i="1"/>
              <a:t>0</a:t>
            </a:r>
            <a:r>
              <a:rPr sz="1600" i="1"/>
              <a:t>,</a:t>
            </a:r>
            <a:r>
              <a:rPr lang="fr-FR" sz="1600" i="1"/>
              <a:t>8</a:t>
            </a:r>
            <a:r>
              <a:rPr sz="1600" i="1"/>
              <a:t> %</a:t>
            </a:r>
            <a:r>
              <a:rPr lang="fr-FR" sz="1600" i="1"/>
              <a:t> (augmentation de 1,68% en 2025)</a:t>
            </a:r>
            <a:endParaRPr/>
          </a:p>
          <a:p>
            <a:pPr>
              <a:defRPr/>
            </a:pPr>
            <a:endParaRPr lang="fr-FR" i="1"/>
          </a:p>
          <a:p>
            <a:pPr>
              <a:defRPr/>
            </a:pPr>
            <a:endParaRPr/>
          </a:p>
        </p:txBody>
      </p:sp>
      <p:graphicFrame>
        <p:nvGraphicFramePr>
          <p:cNvPr id="1252052456" name="Tableau 1"/>
          <p:cNvGraphicFramePr>
            <a:graphicFrameLocks xmlns:a="http://schemas.openxmlformats.org/drawingml/2006/main"/>
          </p:cNvGraphicFramePr>
          <p:nvPr/>
        </p:nvGraphicFramePr>
        <p:xfrm rot="0">
          <a:off x="1123047" y="5157192"/>
          <a:ext cx="10118952" cy="1189912"/>
        </p:xfrm>
        <a:graphic>
          <a:graphicData uri="http://schemas.openxmlformats.org/drawingml/2006/table">
            <a:tbl>
              <a:tblPr firstRow="1" firstCol="0" lastRow="0" lastCol="0" bandRow="1" bandCol="0">
                <a:tableStyleId>{5F38191A-1F4A-62DC-F0C6-7433694D3598}</a:tableStyleId>
              </a:tblPr>
              <a:tblGrid>
                <a:gridCol w="6842357"/>
                <a:gridCol w="1701798"/>
                <a:gridCol w="1574797"/>
              </a:tblGrid>
              <a:tr h="366952">
                <a:tc>
                  <a:txBody>
                    <a:bodyPr/>
                    <a:p>
                      <a:pPr algn="ctr">
                        <a:defRPr/>
                      </a:pPr>
                      <a:r>
                        <a:rPr lang="fr-FR" sz="1200"/>
                        <a:t>Pour information, taux moyens communaux constatés en 2025</a:t>
                      </a:r>
                      <a:endParaRPr sz="1200"/>
                    </a:p>
                  </a:txBody>
                  <a:tcPr/>
                </a:tc>
                <a:tc>
                  <a:txBody>
                    <a:bodyPr/>
                    <a:p>
                      <a:pPr algn="ctr">
                        <a:defRPr/>
                      </a:pPr>
                      <a:r>
                        <a:rPr lang="fr-FR" sz="1200"/>
                        <a:t>France</a:t>
                      </a:r>
                      <a:endParaRPr sz="1200"/>
                    </a:p>
                  </a:txBody>
                  <a:tcPr/>
                </a:tc>
                <a:tc>
                  <a:txBody>
                    <a:bodyPr/>
                    <a:p>
                      <a:pPr algn="ctr">
                        <a:defRPr/>
                      </a:pPr>
                      <a:r>
                        <a:rPr lang="fr-FR" sz="1200"/>
                        <a:t>Haute-Savoie</a:t>
                      </a:r>
                      <a:endParaRPr sz="1200"/>
                    </a:p>
                  </a:txBody>
                  <a:tcPr/>
                </a:tc>
              </a:tr>
              <a:tr h="273505">
                <a:tc>
                  <a:txBody>
                    <a:bodyPr/>
                    <a:p>
                      <a:pPr marL="0" marR="0" lvl="0" indent="0" algn="l" defTabSz="914400">
                        <a:lnSpc>
                          <a:spcPct val="100000"/>
                        </a:lnSpc>
                        <a:spcBef>
                          <a:spcPts val="0"/>
                        </a:spcBef>
                        <a:spcAft>
                          <a:spcPts val="0"/>
                        </a:spcAft>
                        <a:buClrTx/>
                        <a:buSzTx/>
                        <a:buFontTx/>
                        <a:buNone/>
                        <a:defRPr/>
                      </a:pPr>
                      <a:r>
                        <a:rPr lang="fr-FR" sz="1200"/>
                        <a:t>Taxe d’Habitation</a:t>
                      </a:r>
                      <a:endParaRPr sz="1200" b="0"/>
                    </a:p>
                  </a:txBody>
                  <a:tcPr/>
                </a:tc>
                <a:tc>
                  <a:txBody>
                    <a:bodyPr/>
                    <a:p>
                      <a:pPr algn="r">
                        <a:defRPr/>
                      </a:pPr>
                      <a:r>
                        <a:rPr lang="fr-FR" sz="1200" b="0"/>
                        <a:t>23,67 %</a:t>
                      </a:r>
                      <a:endParaRPr sz="1200"/>
                    </a:p>
                  </a:txBody>
                  <a:tcPr/>
                </a:tc>
                <a:tc>
                  <a:txBody>
                    <a:bodyPr/>
                    <a:p>
                      <a:pPr algn="r">
                        <a:defRPr/>
                      </a:pPr>
                      <a:r>
                        <a:rPr lang="fr-FR" sz="1200" b="0"/>
                        <a:t>24,37 %</a:t>
                      </a:r>
                      <a:endParaRPr sz="1200"/>
                    </a:p>
                  </a:txBody>
                  <a:tcPr/>
                </a:tc>
              </a:tr>
              <a:tr h="273505">
                <a:tc>
                  <a:txBody>
                    <a:bodyPr/>
                    <a:p>
                      <a:pPr marL="0" marR="0" lvl="0" indent="0" algn="l" defTabSz="914400">
                        <a:lnSpc>
                          <a:spcPct val="100000"/>
                        </a:lnSpc>
                        <a:spcBef>
                          <a:spcPts val="0"/>
                        </a:spcBef>
                        <a:spcAft>
                          <a:spcPts val="0"/>
                        </a:spcAft>
                        <a:buClrTx/>
                        <a:buSzTx/>
                        <a:buFontTx/>
                        <a:buNone/>
                        <a:defRPr/>
                      </a:pPr>
                      <a:r>
                        <a:rPr lang="fr-FR" sz="1200"/>
                        <a:t>Taxe Foncière sur les Propriétés Bâties</a:t>
                      </a:r>
                      <a:endParaRPr sz="1200" b="0"/>
                    </a:p>
                  </a:txBody>
                  <a:tcPr/>
                </a:tc>
                <a:tc>
                  <a:txBody>
                    <a:bodyPr/>
                    <a:p>
                      <a:pPr algn="r">
                        <a:defRPr/>
                      </a:pPr>
                      <a:r>
                        <a:rPr lang="fr-FR" sz="1200" b="0"/>
                        <a:t>39,79 %</a:t>
                      </a:r>
                      <a:endParaRPr sz="1200"/>
                    </a:p>
                  </a:txBody>
                  <a:tcPr/>
                </a:tc>
                <a:tc>
                  <a:txBody>
                    <a:bodyPr/>
                    <a:p>
                      <a:pPr algn="r">
                        <a:defRPr/>
                      </a:pPr>
                      <a:r>
                        <a:rPr lang="fr-FR" sz="1200" b="0"/>
                        <a:t>30,86 %</a:t>
                      </a:r>
                      <a:endParaRPr sz="1200"/>
                    </a:p>
                  </a:txBody>
                  <a:tcPr/>
                </a:tc>
              </a:tr>
              <a:tr h="273505">
                <a:tc>
                  <a:txBody>
                    <a:bodyPr/>
                    <a:p>
                      <a:pPr marL="0" marR="0" lvl="0" indent="0" algn="l" defTabSz="914400">
                        <a:lnSpc>
                          <a:spcPct val="100000"/>
                        </a:lnSpc>
                        <a:spcBef>
                          <a:spcPts val="0"/>
                        </a:spcBef>
                        <a:spcAft>
                          <a:spcPts val="0"/>
                        </a:spcAft>
                        <a:buClrTx/>
                        <a:buSzTx/>
                        <a:buFontTx/>
                        <a:buNone/>
                        <a:defRPr/>
                      </a:pPr>
                      <a:r>
                        <a:rPr lang="fr-FR" sz="1200"/>
                        <a:t>Taxe Foncière sur les Propriétés Non Bâties</a:t>
                      </a:r>
                      <a:endParaRPr sz="1200" b="0"/>
                    </a:p>
                  </a:txBody>
                  <a:tcPr/>
                </a:tc>
                <a:tc>
                  <a:txBody>
                    <a:bodyPr/>
                    <a:p>
                      <a:pPr algn="r">
                        <a:defRPr/>
                      </a:pPr>
                      <a:r>
                        <a:rPr lang="fr-FR" sz="1200" b="0"/>
                        <a:t>51,19 %</a:t>
                      </a:r>
                      <a:endParaRPr sz="1200"/>
                    </a:p>
                  </a:txBody>
                  <a:tcPr/>
                </a:tc>
                <a:tc>
                  <a:txBody>
                    <a:bodyPr/>
                    <a:p>
                      <a:pPr algn="r">
                        <a:defRPr/>
                      </a:pPr>
                      <a:r>
                        <a:rPr lang="fr-FR" sz="1200" b="0"/>
                        <a:t>69,50 %</a:t>
                      </a:r>
                      <a:endParaRPr sz="1200"/>
                    </a:p>
                  </a:txBody>
                  <a:tcPr/>
                </a:tc>
              </a:tr>
            </a:tbl>
          </a:graphicData>
        </a:graphic>
      </p:graphicFrame>
      <p:sp>
        <p:nvSpPr>
          <p:cNvPr id="256972516" name="Flèche : droite 1"/>
          <p:cNvSpPr/>
          <p:nvPr/>
        </p:nvSpPr>
        <p:spPr bwMode="auto">
          <a:xfrm>
            <a:off x="384265" y="1556792"/>
            <a:ext cx="261743" cy="144016"/>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8610765" name="ZoneTexte 5"/>
          <p:cNvSpPr txBox="1"/>
          <p:nvPr/>
        </p:nvSpPr>
        <p:spPr bwMode="auto">
          <a:xfrm>
            <a:off x="536888" y="291474"/>
            <a:ext cx="11227453" cy="640440"/>
          </a:xfrm>
          <a:prstGeom prst="rect">
            <a:avLst/>
          </a:prstGeom>
          <a:noFill/>
        </p:spPr>
        <p:txBody>
          <a:bodyPr wrap="square" rtlCol="0">
            <a:spAutoFit/>
          </a:bodyPr>
          <a:lstStyle/>
          <a:p>
            <a:pPr>
              <a:defRPr/>
            </a:pPr>
            <a:r>
              <a:rPr lang="fr-FR" sz="3600" b="1">
                <a:solidFill>
                  <a:srgbClr val="C00000"/>
                </a:solidFill>
              </a:rPr>
              <a:t>2) Section de Fonctionnement : Dotations en diminution !</a:t>
            </a:r>
            <a:endParaRPr/>
          </a:p>
        </p:txBody>
      </p:sp>
      <p:sp>
        <p:nvSpPr>
          <p:cNvPr id="946043761" name="Titre 3"/>
          <p:cNvSpPr>
            <a:spLocks noGrp="1"/>
          </p:cNvSpPr>
          <p:nvPr>
            <p:ph type="ctrTitle"/>
          </p:nvPr>
        </p:nvSpPr>
        <p:spPr bwMode="auto">
          <a:xfrm>
            <a:off x="480051" y="898599"/>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745723940" name="Tableau 1"/>
          <p:cNvGraphicFramePr>
            <a:graphicFrameLocks xmlns:a="http://schemas.openxmlformats.org/drawingml/2006/main"/>
          </p:cNvGraphicFramePr>
          <p:nvPr/>
        </p:nvGraphicFramePr>
        <p:xfrm rot="0">
          <a:off x="47328" y="937806"/>
          <a:ext cx="11521279" cy="5813294"/>
        </p:xfrm>
        <a:graphic>
          <a:graphicData uri="http://schemas.openxmlformats.org/drawingml/2006/table">
            <a:tbl>
              <a:tblPr firstRow="1" firstCol="0" lastRow="0" lastCol="0" bandRow="1" bandCol="0">
                <a:tableStyleId>{5F38191A-1F4A-62DC-F0C6-7433694D3598}</a:tableStyleId>
              </a:tblPr>
              <a:tblGrid>
                <a:gridCol w="6521480"/>
                <a:gridCol w="1634175"/>
                <a:gridCol w="1554104"/>
                <a:gridCol w="1811520"/>
              </a:tblGrid>
              <a:tr h="890469">
                <a:tc>
                  <a:txBody>
                    <a:bodyPr/>
                    <a:p>
                      <a:pPr algn="ctr">
                        <a:defRPr/>
                      </a:pPr>
                      <a:r>
                        <a:rPr lang="fr-FR" sz="1400">
                          <a:solidFill>
                            <a:srgbClr val="C00000"/>
                          </a:solidFill>
                        </a:rPr>
                        <a:t>RECETTES DE FONCTIONNEMENT</a:t>
                      </a:r>
                      <a:endParaRPr sz="1400"/>
                    </a:p>
                    <a:p>
                      <a:pPr algn="ctr">
                        <a:defRPr/>
                      </a:pPr>
                      <a:r>
                        <a:rPr lang="fr-FR" sz="1400"/>
                        <a:t>En € </a:t>
                      </a:r>
                      <a:endParaRPr sz="1400"/>
                    </a:p>
                  </a:txBody>
                  <a:tcPr/>
                </a:tc>
                <a:tc>
                  <a:txBody>
                    <a:bodyPr/>
                    <a:p>
                      <a:pPr algn="ctr">
                        <a:defRPr/>
                      </a:pPr>
                      <a:r>
                        <a:rPr lang="fr-FR" sz="1400"/>
                        <a:t>Crédits ouverts 2025</a:t>
                      </a:r>
                      <a:endParaRPr/>
                    </a:p>
                    <a:p>
                      <a:pPr algn="ctr">
                        <a:defRPr/>
                      </a:pPr>
                      <a:r>
                        <a:rPr lang="fr-FR" sz="1400"/>
                        <a:t>(BP+DM)</a:t>
                      </a:r>
                      <a:endParaRPr sz="1400"/>
                    </a:p>
                  </a:txBody>
                  <a:tcPr/>
                </a:tc>
                <a:tc>
                  <a:txBody>
                    <a:bodyPr/>
                    <a:p>
                      <a:pPr algn="ctr">
                        <a:defRPr/>
                      </a:pPr>
                      <a:r>
                        <a:rPr lang="fr-FR" sz="1400"/>
                        <a:t>CA 2025 (dont rattachements)</a:t>
                      </a:r>
                      <a:endParaRPr sz="1400"/>
                    </a:p>
                  </a:txBody>
                  <a:tcPr/>
                </a:tc>
                <a:tc>
                  <a:txBody>
                    <a:bodyPr/>
                    <a:p>
                      <a:pPr algn="ctr">
                        <a:defRPr/>
                      </a:pPr>
                      <a:r>
                        <a:rPr lang="fr-FR" sz="1400"/>
                        <a:t>BP 2026</a:t>
                      </a:r>
                      <a:endParaRPr sz="1400"/>
                    </a:p>
                  </a:txBody>
                  <a:tcPr/>
                </a:tc>
              </a:tr>
              <a:tr h="325547">
                <a:tc>
                  <a:txBody>
                    <a:bodyPr/>
                    <a:p>
                      <a:pPr>
                        <a:defRPr/>
                      </a:pPr>
                      <a:r>
                        <a:rPr lang="fr-FR" sz="1400"/>
                        <a:t>70 – Prod. services, domaine, ventes diverses</a:t>
                      </a:r>
                      <a:endParaRPr sz="1400"/>
                    </a:p>
                  </a:txBody>
                  <a:tcPr/>
                </a:tc>
                <a:tc>
                  <a:txBody>
                    <a:bodyPr/>
                    <a:p>
                      <a:pPr algn="r">
                        <a:defRPr/>
                      </a:pPr>
                      <a:r>
                        <a:rPr sz="1400"/>
                        <a:t>1 877 210.00</a:t>
                      </a:r>
                      <a:endParaRPr/>
                    </a:p>
                  </a:txBody>
                  <a:tcPr/>
                </a:tc>
                <a:tc>
                  <a:txBody>
                    <a:bodyPr/>
                    <a:p>
                      <a:pPr algn="r">
                        <a:defRPr/>
                      </a:pPr>
                      <a:r>
                        <a:rPr sz="1400"/>
                        <a:t>1 977 734.60</a:t>
                      </a:r>
                      <a:endParaRPr/>
                    </a:p>
                  </a:txBody>
                  <a:tcPr/>
                </a:tc>
                <a:tc>
                  <a:txBody>
                    <a:bodyPr/>
                    <a:p>
                      <a:pPr algn="r">
                        <a:defRPr/>
                      </a:pPr>
                      <a:r>
                        <a:rPr sz="1400"/>
                        <a:t>1 928 792.00</a:t>
                      </a:r>
                      <a:endParaRPr/>
                    </a:p>
                  </a:txBody>
                  <a:tcPr/>
                </a:tc>
              </a:tr>
              <a:tr h="325547">
                <a:tc>
                  <a:txBody>
                    <a:bodyPr/>
                    <a:p>
                      <a:pPr>
                        <a:defRPr/>
                      </a:pPr>
                      <a:r>
                        <a:rPr lang="fr-FR" sz="1400"/>
                        <a:t>73 – Impôts et taxes</a:t>
                      </a:r>
                      <a:endParaRPr sz="1400"/>
                    </a:p>
                  </a:txBody>
                  <a:tcPr/>
                </a:tc>
                <a:tc>
                  <a:txBody>
                    <a:bodyPr/>
                    <a:p>
                      <a:pPr algn="r">
                        <a:defRPr/>
                      </a:pPr>
                      <a:r>
                        <a:rPr sz="1400"/>
                        <a:t>10 345 890.00</a:t>
                      </a:r>
                      <a:endParaRPr/>
                    </a:p>
                  </a:txBody>
                  <a:tcPr/>
                </a:tc>
                <a:tc>
                  <a:txBody>
                    <a:bodyPr/>
                    <a:p>
                      <a:pPr algn="r">
                        <a:defRPr/>
                      </a:pPr>
                      <a:r>
                        <a:rPr sz="1400"/>
                        <a:t>10 360 606.85</a:t>
                      </a:r>
                      <a:endParaRPr/>
                    </a:p>
                  </a:txBody>
                  <a:tcPr/>
                </a:tc>
                <a:tc>
                  <a:txBody>
                    <a:bodyPr/>
                    <a:p>
                      <a:pPr algn="r">
                        <a:defRPr/>
                      </a:pPr>
                      <a:r>
                        <a:rPr sz="1400"/>
                        <a:t>10 378 077.00</a:t>
                      </a:r>
                      <a:endParaRPr/>
                    </a:p>
                  </a:txBody>
                  <a:tcPr/>
                </a:tc>
              </a:tr>
              <a:tr h="325547">
                <a:tc>
                  <a:txBody>
                    <a:bodyPr/>
                    <a:p>
                      <a:pPr marL="0" algn="l" defTabSz="914400">
                        <a:defRPr/>
                      </a:pPr>
                      <a:r>
                        <a:rPr lang="fr-FR" sz="1400">
                          <a:solidFill>
                            <a:schemeClr val="dk1"/>
                          </a:solidFill>
                          <a:latin typeface="Calibri"/>
                          <a:ea typeface="Arial"/>
                          <a:cs typeface="Arial"/>
                        </a:rPr>
                        <a:t>731 – Fiscalité locale</a:t>
                      </a:r>
                      <a:endParaRPr sz="1400">
                        <a:solidFill>
                          <a:schemeClr val="dk1"/>
                        </a:solidFill>
                        <a:latin typeface="Calibri"/>
                        <a:ea typeface="Arial"/>
                        <a:cs typeface="Arial"/>
                      </a:endParaRPr>
                    </a:p>
                  </a:txBody>
                  <a:tcPr/>
                </a:tc>
                <a:tc>
                  <a:txBody>
                    <a:bodyPr/>
                    <a:p>
                      <a:pPr algn="r">
                        <a:defRPr/>
                      </a:pPr>
                      <a:r>
                        <a:rPr sz="1400"/>
                        <a:t>7 554 300.00</a:t>
                      </a:r>
                      <a:endParaRPr/>
                    </a:p>
                  </a:txBody>
                  <a:tcPr/>
                </a:tc>
                <a:tc>
                  <a:txBody>
                    <a:bodyPr/>
                    <a:p>
                      <a:pPr algn="r">
                        <a:defRPr/>
                      </a:pPr>
                      <a:r>
                        <a:rPr sz="1400"/>
                        <a:t> 7 806 191.15</a:t>
                      </a:r>
                      <a:endParaRPr/>
                    </a:p>
                  </a:txBody>
                  <a:tcPr/>
                </a:tc>
                <a:tc>
                  <a:txBody>
                    <a:bodyPr/>
                    <a:p>
                      <a:pPr algn="r">
                        <a:defRPr/>
                      </a:pPr>
                      <a:r>
                        <a:rPr sz="1400"/>
                        <a:t>9 202 280.00</a:t>
                      </a:r>
                      <a:endParaRPr/>
                    </a:p>
                  </a:txBody>
                  <a:tcPr/>
                </a:tc>
              </a:tr>
              <a:tr h="325547">
                <a:tc>
                  <a:txBody>
                    <a:bodyPr/>
                    <a:p>
                      <a:pPr>
                        <a:defRPr/>
                      </a:pPr>
                      <a:r>
                        <a:rPr lang="fr-FR" sz="1400"/>
                        <a:t>74 – Dotations et participations</a:t>
                      </a:r>
                      <a:endParaRPr sz="1400"/>
                    </a:p>
                  </a:txBody>
                  <a:tcPr/>
                </a:tc>
                <a:tc>
                  <a:txBody>
                    <a:bodyPr/>
                    <a:p>
                      <a:pPr algn="r">
                        <a:defRPr/>
                      </a:pPr>
                      <a:r>
                        <a:rPr sz="1400"/>
                        <a:t>3 788 360.00</a:t>
                      </a:r>
                      <a:endParaRPr/>
                    </a:p>
                  </a:txBody>
                  <a:tcPr/>
                </a:tc>
                <a:tc>
                  <a:txBody>
                    <a:bodyPr/>
                    <a:p>
                      <a:pPr algn="r">
                        <a:defRPr/>
                      </a:pPr>
                      <a:r>
                        <a:rPr sz="1400"/>
                        <a:t>3 777 204.51</a:t>
                      </a:r>
                      <a:endParaRPr/>
                    </a:p>
                  </a:txBody>
                  <a:tcPr/>
                </a:tc>
                <a:tc>
                  <a:txBody>
                    <a:bodyPr/>
                    <a:p>
                      <a:pPr algn="r">
                        <a:defRPr/>
                      </a:pPr>
                      <a:r>
                        <a:rPr sz="1400"/>
                        <a:t>3 174 980.00</a:t>
                      </a:r>
                      <a:endParaRPr/>
                    </a:p>
                  </a:txBody>
                  <a:tcPr/>
                </a:tc>
              </a:tr>
              <a:tr h="325547">
                <a:tc>
                  <a:txBody>
                    <a:bodyPr/>
                    <a:p>
                      <a:pPr>
                        <a:defRPr/>
                      </a:pPr>
                      <a:r>
                        <a:rPr lang="fr-FR" sz="1400"/>
                        <a:t>75 – Autres produits de gestion courante</a:t>
                      </a:r>
                      <a:endParaRPr sz="1400"/>
                    </a:p>
                  </a:txBody>
                  <a:tcPr/>
                </a:tc>
                <a:tc>
                  <a:txBody>
                    <a:bodyPr/>
                    <a:p>
                      <a:pPr algn="r">
                        <a:defRPr/>
                      </a:pPr>
                      <a:r>
                        <a:rPr sz="1400"/>
                        <a:t>597 395.00</a:t>
                      </a:r>
                      <a:endParaRPr/>
                    </a:p>
                  </a:txBody>
                  <a:tcPr/>
                </a:tc>
                <a:tc>
                  <a:txBody>
                    <a:bodyPr/>
                    <a:p>
                      <a:pPr algn="r">
                        <a:defRPr/>
                      </a:pPr>
                      <a:r>
                        <a:rPr sz="1400"/>
                        <a:t>607 228.78</a:t>
                      </a:r>
                      <a:endParaRPr/>
                    </a:p>
                  </a:txBody>
                  <a:tcPr/>
                </a:tc>
                <a:tc>
                  <a:txBody>
                    <a:bodyPr/>
                    <a:p>
                      <a:pPr algn="r">
                        <a:defRPr/>
                      </a:pPr>
                      <a:r>
                        <a:rPr sz="1400"/>
                        <a:t>582 870.00</a:t>
                      </a:r>
                      <a:endParaRPr/>
                    </a:p>
                  </a:txBody>
                  <a:tcPr/>
                </a:tc>
              </a:tr>
              <a:tr h="325547">
                <a:tc>
                  <a:txBody>
                    <a:bodyPr/>
                    <a:p>
                      <a:pPr>
                        <a:defRPr/>
                      </a:pPr>
                      <a:r>
                        <a:rPr lang="fr-FR" sz="1400"/>
                        <a:t>013 – Atténuations de charges</a:t>
                      </a:r>
                      <a:endParaRPr sz="1400"/>
                    </a:p>
                  </a:txBody>
                  <a:tcPr/>
                </a:tc>
                <a:tc>
                  <a:txBody>
                    <a:bodyPr/>
                    <a:p>
                      <a:pPr algn="r">
                        <a:defRPr/>
                      </a:pPr>
                      <a:r>
                        <a:rPr sz="1400"/>
                        <a:t>80 000.00</a:t>
                      </a:r>
                      <a:endParaRPr/>
                    </a:p>
                  </a:txBody>
                  <a:tcPr/>
                </a:tc>
                <a:tc>
                  <a:txBody>
                    <a:bodyPr/>
                    <a:p>
                      <a:pPr algn="r">
                        <a:defRPr/>
                      </a:pPr>
                      <a:r>
                        <a:rPr sz="1400"/>
                        <a:t>71 436.64</a:t>
                      </a:r>
                      <a:endParaRPr/>
                    </a:p>
                  </a:txBody>
                  <a:tcPr/>
                </a:tc>
                <a:tc>
                  <a:txBody>
                    <a:bodyPr/>
                    <a:p>
                      <a:pPr algn="r">
                        <a:defRPr/>
                      </a:pPr>
                      <a:r>
                        <a:rPr sz="1400"/>
                        <a:t>50 000.00</a:t>
                      </a:r>
                      <a:endParaRPr/>
                    </a:p>
                  </a:txBody>
                  <a:tcPr/>
                </a:tc>
              </a:tr>
              <a:tr h="355434">
                <a:tc>
                  <a:txBody>
                    <a:bodyPr/>
                    <a:p>
                      <a:pPr>
                        <a:defRPr/>
                      </a:pPr>
                      <a:r>
                        <a:rPr lang="fr-FR" sz="1400" b="1"/>
                        <a:t>RECETTES DE GESTION DES SERVICES</a:t>
                      </a:r>
                      <a:endParaRPr sz="1400"/>
                    </a:p>
                  </a:txBody>
                  <a:tcPr/>
                </a:tc>
                <a:tc>
                  <a:txBody>
                    <a:bodyPr/>
                    <a:p>
                      <a:pPr algn="r">
                        <a:defRPr/>
                      </a:pPr>
                      <a:r>
                        <a:rPr sz="1400" b="1"/>
                        <a:t>24 243 155.00</a:t>
                      </a:r>
                      <a:endParaRPr/>
                    </a:p>
                  </a:txBody>
                  <a:tcPr/>
                </a:tc>
                <a:tc>
                  <a:txBody>
                    <a:bodyPr/>
                    <a:p>
                      <a:pPr algn="r">
                        <a:defRPr/>
                      </a:pPr>
                      <a:r>
                        <a:rPr sz="1400" b="1"/>
                        <a:t>24 600 402.53</a:t>
                      </a:r>
                      <a:endParaRPr/>
                    </a:p>
                  </a:txBody>
                  <a:tcPr/>
                </a:tc>
                <a:tc>
                  <a:txBody>
                    <a:bodyPr/>
                    <a:p>
                      <a:pPr algn="r">
                        <a:defRPr/>
                      </a:pPr>
                      <a:r>
                        <a:rPr sz="1400" b="1"/>
                        <a:t>25 316 999.00</a:t>
                      </a:r>
                      <a:endParaRPr/>
                    </a:p>
                  </a:txBody>
                  <a:tcPr/>
                </a:tc>
              </a:tr>
              <a:tr h="325547">
                <a:tc>
                  <a:txBody>
                    <a:bodyPr/>
                    <a:p>
                      <a:pPr>
                        <a:defRPr/>
                      </a:pPr>
                      <a:r>
                        <a:rPr lang="fr-FR" sz="1400"/>
                        <a:t>76 – Produits financiers</a:t>
                      </a:r>
                      <a:endParaRPr sz="1400"/>
                    </a:p>
                  </a:txBody>
                  <a:tcPr/>
                </a:tc>
                <a:tc>
                  <a:txBody>
                    <a:bodyPr/>
                    <a:p>
                      <a:pPr algn="r">
                        <a:defRPr/>
                      </a:pPr>
                      <a:r>
                        <a:rPr sz="1400"/>
                        <a:t>0.00</a:t>
                      </a:r>
                      <a:endParaRPr/>
                    </a:p>
                  </a:txBody>
                  <a:tcPr/>
                </a:tc>
                <a:tc>
                  <a:txBody>
                    <a:bodyPr/>
                    <a:p>
                      <a:pPr algn="r">
                        <a:defRPr/>
                      </a:pPr>
                      <a:r>
                        <a:rPr sz="1400"/>
                        <a:t>38.00</a:t>
                      </a:r>
                      <a:endParaRPr/>
                    </a:p>
                  </a:txBody>
                  <a:tcPr/>
                </a:tc>
                <a:tc>
                  <a:txBody>
                    <a:bodyPr/>
                    <a:p>
                      <a:pPr algn="r">
                        <a:defRPr/>
                      </a:pPr>
                      <a:r>
                        <a:rPr sz="1400"/>
                        <a:t>0.00</a:t>
                      </a:r>
                      <a:endParaRPr/>
                    </a:p>
                  </a:txBody>
                  <a:tcPr/>
                </a:tc>
              </a:tr>
              <a:tr h="325547">
                <a:tc>
                  <a:txBody>
                    <a:bodyPr/>
                    <a:p>
                      <a:pPr>
                        <a:defRPr/>
                      </a:pPr>
                      <a:r>
                        <a:rPr lang="fr-FR" sz="1400"/>
                        <a:t>77 – Produits spécifiques</a:t>
                      </a:r>
                      <a:endParaRPr sz="1400"/>
                    </a:p>
                  </a:txBody>
                  <a:tcPr/>
                </a:tc>
                <a:tc>
                  <a:txBody>
                    <a:bodyPr/>
                    <a:p>
                      <a:pPr algn="r">
                        <a:defRPr/>
                      </a:pPr>
                      <a:r>
                        <a:rPr sz="1400"/>
                        <a:t>173 562.00</a:t>
                      </a:r>
                      <a:endParaRPr/>
                    </a:p>
                  </a:txBody>
                  <a:tcPr/>
                </a:tc>
                <a:tc>
                  <a:txBody>
                    <a:bodyPr/>
                    <a:p>
                      <a:pPr algn="r">
                        <a:defRPr/>
                      </a:pPr>
                      <a:r>
                        <a:rPr sz="1400"/>
                        <a:t>179 471.64</a:t>
                      </a:r>
                      <a:endParaRPr/>
                    </a:p>
                  </a:txBody>
                  <a:tcPr/>
                </a:tc>
                <a:tc>
                  <a:txBody>
                    <a:bodyPr/>
                    <a:p>
                      <a:pPr algn="r">
                        <a:defRPr/>
                      </a:pPr>
                      <a:r>
                        <a:rPr sz="1400"/>
                        <a:t>0.00</a:t>
                      </a:r>
                      <a:endParaRPr/>
                    </a:p>
                  </a:txBody>
                  <a:tcPr/>
                </a:tc>
              </a:tr>
              <a:tr h="325547">
                <a:tc>
                  <a:txBody>
                    <a:bodyPr/>
                    <a:p>
                      <a:pPr>
                        <a:defRPr/>
                      </a:pPr>
                      <a:r>
                        <a:rPr lang="fr-FR" sz="1400"/>
                        <a:t>78 – Reprises sur amortissements, dépréciations et provisions (semi-budg.)</a:t>
                      </a:r>
                      <a:endParaRPr sz="1400"/>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25547">
                <a:tc>
                  <a:txBody>
                    <a:bodyPr/>
                    <a:p>
                      <a:pPr marL="0" marR="0" lvl="0" indent="0" algn="l" defTabSz="914400">
                        <a:lnSpc>
                          <a:spcPct val="100000"/>
                        </a:lnSpc>
                        <a:spcBef>
                          <a:spcPts val="0"/>
                        </a:spcBef>
                        <a:spcAft>
                          <a:spcPts val="0"/>
                        </a:spcAft>
                        <a:buClrTx/>
                        <a:buSzTx/>
                        <a:buFontTx/>
                        <a:buNone/>
                        <a:defRPr/>
                      </a:pPr>
                      <a:r>
                        <a:rPr lang="fr-FR" sz="1400" b="1"/>
                        <a:t>RECETTES FINANCIERES</a:t>
                      </a:r>
                      <a:endParaRPr sz="1400"/>
                    </a:p>
                  </a:txBody>
                  <a:tcPr/>
                </a:tc>
                <a:tc>
                  <a:txBody>
                    <a:bodyPr/>
                    <a:p>
                      <a:pPr algn="r">
                        <a:defRPr/>
                      </a:pPr>
                      <a:r>
                        <a:rPr sz="1400" b="1"/>
                        <a:t>173 562.00 </a:t>
                      </a:r>
                      <a:endParaRPr/>
                    </a:p>
                  </a:txBody>
                  <a:tcPr/>
                </a:tc>
                <a:tc>
                  <a:txBody>
                    <a:bodyPr/>
                    <a:p>
                      <a:pPr algn="r">
                        <a:defRPr/>
                      </a:pPr>
                      <a:r>
                        <a:rPr sz="1400" b="1"/>
                        <a:t>179 509.64</a:t>
                      </a:r>
                      <a:endParaRPr/>
                    </a:p>
                  </a:txBody>
                  <a:tcPr/>
                </a:tc>
                <a:tc>
                  <a:txBody>
                    <a:bodyPr/>
                    <a:p>
                      <a:pPr algn="r">
                        <a:defRPr/>
                      </a:pPr>
                      <a:r>
                        <a:rPr sz="1400" b="1"/>
                        <a:t>0.00</a:t>
                      </a:r>
                      <a:endParaRPr/>
                    </a:p>
                  </a:txBody>
                  <a:tcPr/>
                </a:tc>
              </a:tr>
              <a:tr h="325547">
                <a:tc>
                  <a:txBody>
                    <a:bodyPr/>
                    <a:p>
                      <a:pPr marL="0" marR="0" lvl="0" indent="0" algn="l" defTabSz="914400">
                        <a:lnSpc>
                          <a:spcPct val="100000"/>
                        </a:lnSpc>
                        <a:spcBef>
                          <a:spcPts val="0"/>
                        </a:spcBef>
                        <a:spcAft>
                          <a:spcPts val="0"/>
                        </a:spcAft>
                        <a:buClrTx/>
                        <a:buSzTx/>
                        <a:buFontTx/>
                        <a:buNone/>
                        <a:defRPr/>
                      </a:pPr>
                      <a:r>
                        <a:rPr lang="fr-FR" sz="1400" b="1"/>
                        <a:t>RECETTES REELLES</a:t>
                      </a:r>
                      <a:endParaRPr sz="1400" b="1"/>
                    </a:p>
                  </a:txBody>
                  <a:tcPr/>
                </a:tc>
                <a:tc>
                  <a:txBody>
                    <a:bodyPr/>
                    <a:p>
                      <a:pPr algn="r">
                        <a:defRPr/>
                      </a:pPr>
                      <a:r>
                        <a:rPr sz="1400" b="1"/>
                        <a:t>24 416 717.00</a:t>
                      </a:r>
                      <a:endParaRPr/>
                    </a:p>
                  </a:txBody>
                  <a:tcPr/>
                </a:tc>
                <a:tc>
                  <a:txBody>
                    <a:bodyPr/>
                    <a:p>
                      <a:pPr algn="r">
                        <a:defRPr/>
                      </a:pPr>
                      <a:r>
                        <a:rPr sz="1400" b="1"/>
                        <a:t>24 779 912.17</a:t>
                      </a:r>
                      <a:endParaRPr/>
                    </a:p>
                  </a:txBody>
                  <a:tcPr/>
                </a:tc>
                <a:tc>
                  <a:txBody>
                    <a:bodyPr/>
                    <a:p>
                      <a:pPr algn="r">
                        <a:defRPr/>
                      </a:pPr>
                      <a:r>
                        <a:rPr sz="1400" b="1"/>
                        <a:t>25 316 999.00</a:t>
                      </a:r>
                      <a:endParaRPr/>
                    </a:p>
                  </a:txBody>
                  <a:tcPr/>
                </a:tc>
              </a:tr>
              <a:tr h="325547">
                <a:tc>
                  <a:txBody>
                    <a:bodyPr/>
                    <a:p>
                      <a:pPr marL="0" marR="0" lvl="0" indent="0" algn="l" defTabSz="914400">
                        <a:lnSpc>
                          <a:spcPct val="100000"/>
                        </a:lnSpc>
                        <a:spcBef>
                          <a:spcPts val="0"/>
                        </a:spcBef>
                        <a:spcAft>
                          <a:spcPts val="0"/>
                        </a:spcAft>
                        <a:buClrTx/>
                        <a:buSzTx/>
                        <a:buFontTx/>
                        <a:buNone/>
                        <a:defRPr/>
                      </a:pPr>
                      <a:r>
                        <a:rPr lang="fr-FR" sz="1400" b="0"/>
                        <a:t>042 – Opérations d’ordre entre sections</a:t>
                      </a:r>
                      <a:endParaRPr sz="1400"/>
                    </a:p>
                  </a:txBody>
                  <a:tcPr/>
                </a:tc>
                <a:tc>
                  <a:txBody>
                    <a:bodyPr/>
                    <a:p>
                      <a:pPr algn="r">
                        <a:defRPr/>
                      </a:pPr>
                      <a:r>
                        <a:rPr sz="1400"/>
                        <a:t>6 068.32</a:t>
                      </a:r>
                      <a:endParaRPr/>
                    </a:p>
                  </a:txBody>
                  <a:tcPr/>
                </a:tc>
                <a:tc>
                  <a:txBody>
                    <a:bodyPr/>
                    <a:p>
                      <a:pPr algn="r">
                        <a:defRPr/>
                      </a:pPr>
                      <a:r>
                        <a:rPr sz="1400"/>
                        <a:t>6 068.32</a:t>
                      </a:r>
                      <a:endParaRPr/>
                    </a:p>
                  </a:txBody>
                  <a:tcPr/>
                </a:tc>
                <a:tc>
                  <a:txBody>
                    <a:bodyPr/>
                    <a:p>
                      <a:pPr algn="r">
                        <a:defRPr/>
                      </a:pPr>
                      <a:r>
                        <a:rPr sz="1400"/>
                        <a:t>2 316.00</a:t>
                      </a:r>
                      <a:endParaRPr/>
                    </a:p>
                  </a:txBody>
                  <a:tcPr/>
                </a:tc>
              </a:tr>
              <a:tr h="325547">
                <a:tc>
                  <a:txBody>
                    <a:bodyPr/>
                    <a:p>
                      <a:pPr marL="0" marR="0" lvl="0" indent="0" algn="l" defTabSz="914400">
                        <a:lnSpc>
                          <a:spcPct val="100000"/>
                        </a:lnSpc>
                        <a:spcBef>
                          <a:spcPts val="0"/>
                        </a:spcBef>
                        <a:spcAft>
                          <a:spcPts val="0"/>
                        </a:spcAft>
                        <a:buClrTx/>
                        <a:buSzTx/>
                        <a:buFontTx/>
                        <a:buNone/>
                        <a:defRPr/>
                      </a:pPr>
                      <a:r>
                        <a:rPr lang="fr-FR" sz="1400" b="1"/>
                        <a:t>RECETTES D’ORDRE</a:t>
                      </a:r>
                      <a:endParaRPr sz="1600" b="1"/>
                    </a:p>
                  </a:txBody>
                  <a:tcPr/>
                </a:tc>
                <a:tc>
                  <a:txBody>
                    <a:bodyPr/>
                    <a:p>
                      <a:pPr algn="r">
                        <a:defRPr/>
                      </a:pPr>
                      <a:r>
                        <a:rPr sz="1400" b="1"/>
                        <a:t>6 068.32</a:t>
                      </a:r>
                      <a:endParaRPr/>
                    </a:p>
                  </a:txBody>
                  <a:tcPr/>
                </a:tc>
                <a:tc>
                  <a:txBody>
                    <a:bodyPr/>
                    <a:p>
                      <a:pPr algn="r">
                        <a:defRPr/>
                      </a:pPr>
                      <a:r>
                        <a:rPr sz="1400" b="1"/>
                        <a:t>6 068.32</a:t>
                      </a:r>
                      <a:endParaRPr/>
                    </a:p>
                  </a:txBody>
                  <a:tcPr/>
                </a:tc>
                <a:tc>
                  <a:txBody>
                    <a:bodyPr/>
                    <a:p>
                      <a:pPr algn="r">
                        <a:defRPr/>
                      </a:pPr>
                      <a:r>
                        <a:rPr sz="1400" b="1"/>
                        <a:t>2 316.00</a:t>
                      </a:r>
                      <a:endParaRPr/>
                    </a:p>
                  </a:txBody>
                  <a:tcPr/>
                </a:tc>
              </a:tr>
              <a:tr h="325547">
                <a:tc>
                  <a:txBody>
                    <a:bodyPr/>
                    <a:p>
                      <a:pPr marL="0" marR="0" lvl="0" indent="0" algn="l" defTabSz="914400">
                        <a:lnSpc>
                          <a:spcPct val="100000"/>
                        </a:lnSpc>
                        <a:spcBef>
                          <a:spcPts val="0"/>
                        </a:spcBef>
                        <a:spcAft>
                          <a:spcPts val="0"/>
                        </a:spcAft>
                        <a:buClrTx/>
                        <a:buSzTx/>
                        <a:buFontTx/>
                        <a:buNone/>
                        <a:defRPr/>
                      </a:pPr>
                      <a:r>
                        <a:rPr lang="fr-FR" sz="1600" b="1">
                          <a:solidFill>
                            <a:srgbClr val="FF0000"/>
                          </a:solidFill>
                        </a:rPr>
                        <a:t>RECETTES DE FONCTIONNEMENT CUMULEES</a:t>
                      </a:r>
                      <a:endParaRPr sz="1600" b="1">
                        <a:solidFill>
                          <a:srgbClr val="FF0000"/>
                        </a:solidFill>
                      </a:endParaRPr>
                    </a:p>
                  </a:txBody>
                  <a:tcPr/>
                </a:tc>
                <a:tc>
                  <a:txBody>
                    <a:bodyPr/>
                    <a:p>
                      <a:pPr algn="r">
                        <a:defRPr/>
                      </a:pPr>
                      <a:r>
                        <a:rPr sz="1600" b="1">
                          <a:solidFill>
                            <a:srgbClr val="FF0000"/>
                          </a:solidFill>
                        </a:rPr>
                        <a:t>24 422 785.32</a:t>
                      </a:r>
                      <a:endParaRPr/>
                    </a:p>
                  </a:txBody>
                  <a:tcPr/>
                </a:tc>
                <a:tc>
                  <a:txBody>
                    <a:bodyPr/>
                    <a:p>
                      <a:pPr algn="r">
                        <a:defRPr/>
                      </a:pPr>
                      <a:r>
                        <a:rPr sz="1600" b="1">
                          <a:solidFill>
                            <a:srgbClr val="FF0000"/>
                          </a:solidFill>
                        </a:rPr>
                        <a:t>24 785 980.49</a:t>
                      </a:r>
                      <a:endParaRPr/>
                    </a:p>
                  </a:txBody>
                  <a:tcPr/>
                </a:tc>
                <a:tc>
                  <a:txBody>
                    <a:bodyPr/>
                    <a:p>
                      <a:pPr algn="r">
                        <a:defRPr/>
                      </a:pPr>
                      <a:r>
                        <a:rPr sz="1600" b="1">
                          <a:solidFill>
                            <a:srgbClr val="FF0000"/>
                          </a:solidFill>
                        </a:rPr>
                        <a:t>25 319 315.00</a:t>
                      </a:r>
                      <a:endParaRPr/>
                    </a:p>
                  </a:txBody>
                  <a:tcPr/>
                </a:tc>
              </a:tr>
            </a:tbl>
          </a:graphicData>
        </a:graphic>
      </p:graphicFrame>
      <p:sp>
        <p:nvSpPr>
          <p:cNvPr id="704290236" name="Espace réservé du numéro de diapositive 2"/>
          <p:cNvSpPr>
            <a:spLocks noGrp="1"/>
          </p:cNvSpPr>
          <p:nvPr>
            <p:ph type="sldNum" sz="quarter" idx="12"/>
          </p:nvPr>
        </p:nvSpPr>
        <p:spPr bwMode="auto">
          <a:xfrm>
            <a:off x="11408938" y="274088"/>
            <a:ext cx="357239" cy="365124"/>
          </a:xfrm>
        </p:spPr>
        <p:txBody>
          <a:bodyPr/>
          <a:lstStyle/>
          <a:p>
            <a:pPr>
              <a:defRPr/>
            </a:pPr>
            <a:fld id="{D555D846-442E-25A4-6BAE-D565A6C6DB21}" type="slidenum">
              <a:rPr lang="fr-FR"/>
              <a:t>6</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2641533" name="Titre 1"/>
          <p:cNvSpPr>
            <a:spLocks noGrp="1"/>
          </p:cNvSpPr>
          <p:nvPr>
            <p:ph type="title"/>
          </p:nvPr>
        </p:nvSpPr>
        <p:spPr bwMode="auto">
          <a:xfrm>
            <a:off x="839788" y="457200"/>
            <a:ext cx="9288660" cy="539750"/>
          </a:xfrm>
        </p:spPr>
        <p:txBody>
          <a:bodyPr vertOverflow="overflow" horzOverflow="overflow" vert="horz" wrap="square" lIns="91440" tIns="45720" rIns="91440" bIns="45720" numCol="1" spcCol="0" rtlCol="0" fromWordArt="0" anchor="b" anchorCtr="0" forceAA="0" upright="0" compatLnSpc="0">
            <a:normAutofit fontScale="90000" lnSpcReduction="2000"/>
          </a:bodyPr>
          <a:lstStyle/>
          <a:p>
            <a:pPr>
              <a:defRPr/>
            </a:pPr>
            <a:r>
              <a:rPr lang="fr-FR" sz="2600" b="1">
                <a:solidFill>
                  <a:srgbClr val="C00000"/>
                </a:solidFill>
                <a:latin typeface="calibri corps"/>
              </a:rPr>
              <a:t>3) </a:t>
            </a:r>
            <a:r>
              <a:rPr lang="fr-FR" sz="2600" b="1" u="sng">
                <a:solidFill>
                  <a:srgbClr val="C00000"/>
                </a:solidFill>
                <a:latin typeface="calibri corps"/>
              </a:rPr>
              <a:t>RESSOURCES FINANCIERES </a:t>
            </a:r>
            <a:r>
              <a:rPr lang="fr-FR" sz="2600" b="1">
                <a:solidFill>
                  <a:srgbClr val="C00000"/>
                </a:solidFill>
                <a:latin typeface="calibri corps"/>
              </a:rPr>
              <a:t>: Impôts et taxes (1/3)</a:t>
            </a:r>
            <a:br>
              <a:rPr lang="fr-FR" b="1">
                <a:solidFill>
                  <a:srgbClr val="C00000"/>
                </a:solidFill>
                <a:latin typeface="calibri corps"/>
              </a:rPr>
            </a:br>
            <a:r>
              <a:rPr lang="fr-FR" b="1">
                <a:solidFill>
                  <a:srgbClr val="C00000"/>
                </a:solidFill>
                <a:latin typeface="calibri corps"/>
              </a:rPr>
              <a:t>                               </a:t>
            </a:r>
            <a:endParaRPr lang="fr-FR"/>
          </a:p>
        </p:txBody>
      </p:sp>
      <p:sp>
        <p:nvSpPr>
          <p:cNvPr id="559478137" name="Espace réservé du texte 5"/>
          <p:cNvSpPr>
            <a:spLocks noGrp="1"/>
          </p:cNvSpPr>
          <p:nvPr>
            <p:ph type="body" sz="half" idx="2"/>
          </p:nvPr>
        </p:nvSpPr>
        <p:spPr bwMode="auto">
          <a:xfrm>
            <a:off x="335361" y="836712"/>
            <a:ext cx="4409266" cy="5760640"/>
          </a:xfrm>
        </p:spPr>
        <p:txBody>
          <a:bodyPr>
            <a:normAutofit lnSpcReduction="10000"/>
          </a:bodyPr>
          <a:lstStyle/>
          <a:p>
            <a:pPr marL="171450" indent="-171450">
              <a:buFontTx/>
              <a:buChar char="-"/>
              <a:defRPr/>
            </a:pPr>
            <a:r>
              <a:rPr lang="fr-FR" sz="1200" u="sng">
                <a:solidFill>
                  <a:srgbClr val="FF0000"/>
                </a:solidFill>
              </a:rPr>
              <a:t>Impôts locaux </a:t>
            </a:r>
            <a:r>
              <a:rPr lang="fr-FR" sz="1200">
                <a:solidFill>
                  <a:schemeClr val="tx1">
                    <a:lumMod val="85000"/>
                    <a:lumOff val="15000"/>
                  </a:schemeClr>
                </a:solidFill>
              </a:rPr>
              <a:t>: selon l’état 1259COM de 2026 (état de notification des produits prévisionnels et des taux d’imposition des taxes directes locales), le produit fiscal estimé pour 2026 est de 9 202 k€ (chapitre budgétaire 731).</a:t>
            </a:r>
            <a:endParaRPr lang="fr-FR" sz="1200" u="sng">
              <a:solidFill>
                <a:srgbClr val="FF0000"/>
              </a:solidFill>
            </a:endParaRPr>
          </a:p>
          <a:p>
            <a:pPr marL="171450" indent="-171450">
              <a:buFontTx/>
              <a:buChar char="-"/>
              <a:defRPr/>
            </a:pPr>
            <a:r>
              <a:rPr lang="fr-FR" sz="1200" u="sng">
                <a:solidFill>
                  <a:srgbClr val="FF0000"/>
                </a:solidFill>
              </a:rPr>
              <a:t>FNGIR (Fonds National de Garantie Individuelle des Ressources) et Attribution de compensation</a:t>
            </a:r>
            <a:r>
              <a:rPr lang="fr-FR" sz="1200"/>
              <a:t>:</a:t>
            </a:r>
            <a:r>
              <a:rPr lang="fr-FR"/>
              <a:t> </a:t>
            </a:r>
            <a:r>
              <a:rPr lang="fr-FR" sz="1200"/>
              <a:t>ces ressources sont gelées du fait de leur nature; elles composent pourtant plus de la moitié des ressources fiscales propres de la commune (52,9% du BP26), ce qui réduit très fortement le dynamisme fiscal. Le seul levier est de fait la hausse de la pression fiscale (taux) ou celles des bases (valeur locative-nombre de logements/entreprises).</a:t>
            </a:r>
            <a:endParaRPr/>
          </a:p>
          <a:p>
            <a:pPr marL="171450" indent="-171450">
              <a:buFontTx/>
              <a:buChar char="-"/>
              <a:defRPr/>
            </a:pPr>
            <a:r>
              <a:rPr lang="fr-FR" sz="1200" u="sng">
                <a:solidFill>
                  <a:srgbClr val="FF0000"/>
                </a:solidFill>
              </a:rPr>
              <a:t>Accise sur l’électricité </a:t>
            </a:r>
            <a:r>
              <a:rPr lang="fr-FR" sz="1200"/>
              <a:t>: si les prix de l’énergie explosent, la taxe ou accise sur l’électricité est basée sur les consommations : elle reste globalement stable. La prévision 2026 est prudente du fait des économies d’énergie réalisées par l’ensemble des consommateurs et du réchauffement climatique qui réduit les périodes de chauffe des bâtiments.</a:t>
            </a:r>
            <a:endParaRPr/>
          </a:p>
          <a:p>
            <a:pPr marL="171450" indent="-171450">
              <a:buFontTx/>
              <a:buChar char="-"/>
              <a:defRPr/>
            </a:pPr>
            <a:r>
              <a:rPr lang="fr-FR" sz="1200" u="sng">
                <a:solidFill>
                  <a:srgbClr val="FF0000"/>
                </a:solidFill>
              </a:rPr>
              <a:t>Taxes sur les droits de mutation </a:t>
            </a:r>
            <a:r>
              <a:rPr lang="fr-FR" sz="1200"/>
              <a:t>: la chute des transactions immobilières a eu une répercussion sur ces droits de mutation à titre onéreux.  Dans un contexte de reprise fragile du marché immobilier, une hausse des frais de notaire (0,5% de la taxe départementale pour les actes passés et les conventions conclues à partir du 01/04/2025) a été annoncée afin d’accroitre les recettes des collectivités locales dans un contexte de baisse des transactions. La prévision 2026 est basée sur le produit encaissé en 2025.</a:t>
            </a:r>
            <a:endParaRPr/>
          </a:p>
          <a:p>
            <a:pPr marL="171450" indent="-171450">
              <a:buFontTx/>
              <a:buChar char="-"/>
              <a:defRPr/>
            </a:pPr>
            <a:r>
              <a:rPr lang="fr-FR" sz="1200" u="sng">
                <a:solidFill>
                  <a:srgbClr val="FF0000"/>
                </a:solidFill>
              </a:rPr>
              <a:t>Les droits de place </a:t>
            </a:r>
            <a:r>
              <a:rPr lang="fr-FR" sz="1200"/>
              <a:t>(marchés, foire) ont été inscrits pour un montant prévisionnel de 50k€ au BP26.</a:t>
            </a:r>
            <a:endParaRPr/>
          </a:p>
          <a:p>
            <a:pPr marL="171450" indent="-171450">
              <a:buFontTx/>
              <a:buChar char="-"/>
              <a:defRPr/>
            </a:pPr>
            <a:r>
              <a:rPr lang="fr-FR" sz="1200"/>
              <a:t>La recette inscrite en </a:t>
            </a:r>
            <a:r>
              <a:rPr lang="fr-FR" sz="1200" u="sng">
                <a:solidFill>
                  <a:srgbClr val="FF0000"/>
                </a:solidFill>
              </a:rPr>
              <a:t>dispositif de lissage conjoncturel </a:t>
            </a:r>
            <a:r>
              <a:rPr lang="fr-FR" sz="1200"/>
              <a:t>correspond au remboursement du DILICO payé en 2025 (remboursement par 1/3 sur 3 années, sur la base de 90% du montant payé en 2025).</a:t>
            </a:r>
            <a:endParaRPr/>
          </a:p>
        </p:txBody>
      </p:sp>
      <p:sp>
        <p:nvSpPr>
          <p:cNvPr id="238911154" name="Espace réservé du numéro de diapositive 3"/>
          <p:cNvSpPr>
            <a:spLocks noGrp="1"/>
          </p:cNvSpPr>
          <p:nvPr>
            <p:ph type="sldNum" sz="quarter" idx="12"/>
          </p:nvPr>
        </p:nvSpPr>
        <p:spPr bwMode="auto"/>
        <p:txBody>
          <a:bodyPr/>
          <a:lstStyle/>
          <a:p>
            <a:pPr>
              <a:defRPr/>
            </a:pPr>
            <a:fld id="{E119A61D-17E7-4A9B-86C6-30AF143D8A20}" type="slidenum">
              <a:rPr lang="fr-FR"/>
              <a:t>7</a:t>
            </a:fld>
            <a:endParaRPr lang="fr-FR"/>
          </a:p>
        </p:txBody>
      </p:sp>
      <p:graphicFrame>
        <p:nvGraphicFramePr>
          <p:cNvPr id="1341983989" name="Espace réservé du contenu 9"/>
          <p:cNvGraphicFramePr>
            <a:graphicFrameLocks xmlns:a="http://schemas.openxmlformats.org/drawingml/2006/main" noGrp="1"/>
          </p:cNvGraphicFramePr>
          <p:nvPr>
            <p:ph idx="1"/>
          </p:nvPr>
        </p:nvGraphicFramePr>
        <p:xfrm rot="0">
          <a:off x="4744626" y="836713"/>
          <a:ext cx="7447373" cy="4797580"/>
        </p:xfrm>
        <a:graphic>
          <a:graphicData uri="http://schemas.openxmlformats.org/drawingml/2006/table">
            <a:tbl>
              <a:tblPr firstRow="1" firstCol="0" lastRow="0" lastCol="0" bandRow="1" bandCol="0">
                <a:tableStyleId>{5F38191A-1F4A-62DC-F0C6-7433694D3598}</a:tableStyleId>
              </a:tblPr>
              <a:tblGrid>
                <a:gridCol w="607053"/>
                <a:gridCol w="767273"/>
                <a:gridCol w="875671"/>
                <a:gridCol w="810000"/>
                <a:gridCol w="825406"/>
                <a:gridCol w="1079507"/>
                <a:gridCol w="827485"/>
                <a:gridCol w="867598"/>
                <a:gridCol w="787372"/>
              </a:tblGrid>
              <a:tr h="1280071">
                <a:tc>
                  <a:txBody>
                    <a:bodyPr/>
                    <a:p>
                      <a:pPr algn="l">
                        <a:defRPr/>
                      </a:pPr>
                      <a:endParaRPr lang="fr-FR" sz="1100" b="0" i="0" u="none" strike="noStrike">
                        <a:solidFill>
                          <a:srgbClr val="000000"/>
                        </a:solidFill>
                        <a:latin typeface="Calibri"/>
                      </a:endParaRPr>
                    </a:p>
                  </a:txBody>
                  <a:tcPr marL="9525" marR="9525" marT="9525" marB="0" anchor="ctr"/>
                </a:tc>
                <a:tc>
                  <a:txBody>
                    <a:bodyPr/>
                    <a:p>
                      <a:pPr marL="0" marR="0" indent="0" algn="ctr">
                        <a:lnSpc>
                          <a:spcPct val="100000"/>
                        </a:lnSpc>
                        <a:spcBef>
                          <a:spcPts val="0"/>
                        </a:spcBef>
                        <a:spcAft>
                          <a:spcPts val="0"/>
                        </a:spcAft>
                        <a:defRPr/>
                      </a:pPr>
                      <a:r>
                        <a:rPr lang="fr-FR" sz="1100" b="1" i="0" u="none" strike="noStrike" cap="none" spc="0">
                          <a:solidFill>
                            <a:srgbClr val="000000"/>
                          </a:solidFill>
                          <a:latin typeface="Calibri"/>
                          <a:ea typeface="Calibri"/>
                          <a:cs typeface="Calibri"/>
                        </a:rPr>
                        <a:t>73111 - Impôts directs locaux</a:t>
                      </a:r>
                      <a:endParaRPr/>
                    </a:p>
                  </a:txBody>
                  <a:tcPr marL="9525" marR="9525" marT="9525" marB="0" anchor="ctr"/>
                </a:tc>
                <a:tc>
                  <a:txBody>
                    <a:bodyPr/>
                    <a:p>
                      <a:pPr algn="ctr">
                        <a:defRPr/>
                      </a:pPr>
                      <a:r>
                        <a:rPr lang="fr-FR" sz="1100" b="1" i="0" u="none" strike="noStrike">
                          <a:solidFill>
                            <a:srgbClr val="000000"/>
                          </a:solidFill>
                          <a:latin typeface="Calibri"/>
                        </a:rPr>
                        <a:t>73118 - Autres contributions directes</a:t>
                      </a:r>
                      <a:endParaRPr/>
                    </a:p>
                  </a:txBody>
                  <a:tcPr marL="9525" marR="9525" marT="9525" marB="0" anchor="ctr"/>
                </a:tc>
                <a:tc>
                  <a:txBody>
                    <a:bodyPr/>
                    <a:p>
                      <a:pPr algn="ctr">
                        <a:defRPr/>
                      </a:pPr>
                      <a:r>
                        <a:rPr lang="fr-FR" sz="1100" b="1" i="0" u="none" strike="noStrike">
                          <a:solidFill>
                            <a:srgbClr val="000000"/>
                          </a:solidFill>
                          <a:latin typeface="Calibri"/>
                        </a:rPr>
                        <a:t>73123 - Taxe additionnelle aux droits de mutation</a:t>
                      </a:r>
                      <a:endParaRPr/>
                    </a:p>
                  </a:txBody>
                  <a:tcPr marL="9525" marR="9525" marT="9525" marB="0" anchor="ctr"/>
                </a:tc>
                <a:tc>
                  <a:txBody>
                    <a:bodyPr/>
                    <a:p>
                      <a:pPr algn="ctr">
                        <a:defRPr/>
                      </a:pPr>
                      <a:r>
                        <a:rPr lang="fr-FR" sz="1100" b="1" i="0" u="none" strike="noStrike">
                          <a:solidFill>
                            <a:srgbClr val="000000"/>
                          </a:solidFill>
                          <a:latin typeface="Calibri"/>
                        </a:rPr>
                        <a:t>73141 - Accise sur l'électricité</a:t>
                      </a:r>
                      <a:endParaRPr/>
                    </a:p>
                  </a:txBody>
                  <a:tcPr marL="9525" marR="9525" marT="9525" marB="0" anchor="ctr"/>
                </a:tc>
                <a:tc>
                  <a:txBody>
                    <a:bodyPr/>
                    <a:p>
                      <a:pPr algn="ctr">
                        <a:defRPr/>
                      </a:pPr>
                      <a:r>
                        <a:rPr lang="fr-FR" sz="1100" b="1" i="0" u="none" strike="noStrike">
                          <a:solidFill>
                            <a:srgbClr val="000000"/>
                          </a:solidFill>
                          <a:latin typeface="Calibri"/>
                        </a:rPr>
                        <a:t>73154 - Droits de Place </a:t>
                      </a:r>
                      <a:endParaRPr/>
                    </a:p>
                  </a:txBody>
                  <a:tcPr marL="9525" marR="9525" marT="9525" marB="0" anchor="ctr"/>
                </a:tc>
                <a:tc>
                  <a:txBody>
                    <a:bodyPr/>
                    <a:p>
                      <a:pPr algn="ctr">
                        <a:defRPr/>
                      </a:pPr>
                      <a:r>
                        <a:rPr lang="fr-FR" sz="1100" b="1" i="0" u="none" strike="noStrike">
                          <a:solidFill>
                            <a:srgbClr val="000000"/>
                          </a:solidFill>
                          <a:latin typeface="Calibri"/>
                        </a:rPr>
                        <a:t>73221 - Fonds National de Garantie Individuelle de Ressources (FNGIR)</a:t>
                      </a:r>
                      <a:endParaRPr/>
                    </a:p>
                  </a:txBody>
                  <a:tcPr marL="9525" marR="9525" marT="9525" marB="0" anchor="ctr"/>
                </a:tc>
                <a:tc>
                  <a:txBody>
                    <a:bodyPr/>
                    <a:p>
                      <a:pPr algn="ctr">
                        <a:defRPr/>
                      </a:pPr>
                      <a:r>
                        <a:rPr lang="fr-FR" sz="1100" b="1" i="0" u="none" strike="noStrike">
                          <a:solidFill>
                            <a:srgbClr val="000000"/>
                          </a:solidFill>
                          <a:latin typeface="Calibri"/>
                        </a:rPr>
                        <a:t>73211 - Attribution de compensation</a:t>
                      </a:r>
                      <a:endParaRPr/>
                    </a:p>
                  </a:txBody>
                  <a:tcPr marL="9525" marR="9525" marT="9525" marB="0" anchor="ctr"/>
                </a:tc>
                <a:tc>
                  <a:txBody>
                    <a:bodyPr/>
                    <a:p>
                      <a:pPr marL="0" algn="ctr" defTabSz="914400">
                        <a:defRPr/>
                      </a:pPr>
                      <a:r>
                        <a:rPr lang="fr-FR" sz="1100" b="1" i="0" u="none" strike="noStrike">
                          <a:solidFill>
                            <a:srgbClr val="000000"/>
                          </a:solidFill>
                          <a:latin typeface="Calibri"/>
                          <a:ea typeface="+mn-ea"/>
                          <a:cs typeface="+mn-cs"/>
                        </a:rPr>
                        <a:t>732181 – Dispositif de lissage conjoncture</a:t>
                      </a:r>
                      <a:r>
                        <a:rPr lang="fr-FR" sz="1100" b="0" i="0" u="none" strike="noStrike">
                          <a:solidFill>
                            <a:srgbClr val="000000"/>
                          </a:solidFill>
                          <a:latin typeface="Calibri"/>
                          <a:ea typeface="Arial"/>
                          <a:cs typeface="Arial"/>
                        </a:rPr>
                        <a:t>l</a:t>
                      </a:r>
                      <a:endParaRPr sz="1100" b="0" i="0" u="none" strike="noStrike">
                        <a:solidFill>
                          <a:srgbClr val="000000"/>
                        </a:solidFill>
                        <a:latin typeface="Calibri"/>
                        <a:ea typeface="+mn-ea"/>
                        <a:cs typeface="+mn-cs"/>
                      </a:endParaRPr>
                    </a:p>
                  </a:txBody>
                  <a:tcPr marL="9525" marR="9525" marT="9525" marB="0" anchor="ctr"/>
                </a:tc>
              </a:tr>
              <a:tr h="531012">
                <a:tc>
                  <a:txBody>
                    <a:bodyPr/>
                    <a:p>
                      <a:pPr algn="l">
                        <a:defRPr/>
                      </a:pPr>
                      <a:r>
                        <a:rPr lang="fr-FR" sz="1100" b="0" i="0" u="none" strike="noStrike">
                          <a:solidFill>
                            <a:srgbClr val="000000"/>
                          </a:solidFill>
                          <a:latin typeface="Calibri"/>
                        </a:rPr>
                        <a:t>CA 2020</a:t>
                      </a:r>
                      <a:endParaRPr/>
                    </a:p>
                  </a:txBody>
                  <a:tcPr marL="9525" marR="9525" marT="9525" marB="0" anchor="ctr"/>
                </a:tc>
                <a:tc>
                  <a:txBody>
                    <a:bodyPr/>
                    <a:p>
                      <a:pPr algn="r">
                        <a:defRPr/>
                      </a:pPr>
                      <a:r>
                        <a:rPr lang="fr-FR" sz="1100" b="0" i="0" u="none" strike="noStrike">
                          <a:solidFill>
                            <a:srgbClr val="000000"/>
                          </a:solidFill>
                          <a:latin typeface="Calibri"/>
                        </a:rPr>
                        <a:t>5 838 022 €</a:t>
                      </a:r>
                      <a:endParaRPr/>
                    </a:p>
                  </a:txBody>
                  <a:tcPr marL="9525" marR="9525" marT="9525" marB="0" anchor="ctr"/>
                </a:tc>
                <a:tc>
                  <a:txBody>
                    <a:bodyPr/>
                    <a:p>
                      <a:pPr algn="r">
                        <a:defRPr/>
                      </a:pPr>
                      <a:r>
                        <a:rPr lang="fr-FR" sz="1100" b="0" i="0" u="none" strike="noStrike">
                          <a:solidFill>
                            <a:srgbClr val="000000"/>
                          </a:solidFill>
                          <a:latin typeface="Calibri"/>
                        </a:rPr>
                        <a:t>45 169 €</a:t>
                      </a:r>
                      <a:endParaRPr/>
                    </a:p>
                  </a:txBody>
                  <a:tcPr marL="9525" marR="9525" marT="9525" marB="0" anchor="ctr"/>
                </a:tc>
                <a:tc>
                  <a:txBody>
                    <a:bodyPr/>
                    <a:p>
                      <a:pPr algn="r">
                        <a:defRPr/>
                      </a:pPr>
                      <a:r>
                        <a:rPr lang="fr-FR" sz="1100" b="0" i="0" u="none" strike="noStrike">
                          <a:solidFill>
                            <a:srgbClr val="000000"/>
                          </a:solidFill>
                          <a:latin typeface="Calibri"/>
                        </a:rPr>
                        <a:t>651 872 €</a:t>
                      </a:r>
                      <a:endParaRPr/>
                    </a:p>
                  </a:txBody>
                  <a:tcPr marL="9525" marR="9525" marT="9525" marB="0" anchor="ctr"/>
                </a:tc>
                <a:tc>
                  <a:txBody>
                    <a:bodyPr/>
                    <a:p>
                      <a:pPr algn="r">
                        <a:defRPr/>
                      </a:pPr>
                      <a:r>
                        <a:rPr lang="fr-FR" sz="1100" b="0" i="0" u="none" strike="noStrike">
                          <a:solidFill>
                            <a:srgbClr val="000000"/>
                          </a:solidFill>
                          <a:latin typeface="Calibri"/>
                        </a:rPr>
                        <a:t>317 872 €</a:t>
                      </a:r>
                      <a:endParaRPr/>
                    </a:p>
                  </a:txBody>
                  <a:tcPr marL="9525" marR="9525" marT="9525" marB="0" anchor="ctr"/>
                </a:tc>
                <a:tc>
                  <a:txBody>
                    <a:bodyPr/>
                    <a:p>
                      <a:pPr algn="r">
                        <a:defRPr/>
                      </a:pPr>
                      <a:r>
                        <a:rPr lang="fr-FR" sz="1100" b="0" i="0" u="none" strike="noStrike">
                          <a:solidFill>
                            <a:srgbClr val="000000"/>
                          </a:solidFill>
                          <a:latin typeface="Calibri"/>
                        </a:rPr>
                        <a:t>3 348 €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6 600 171 €</a:t>
                      </a:r>
                      <a:endParaRPr/>
                    </a:p>
                  </a:txBody>
                  <a:tcPr marL="9525" marR="9525" marT="9525" marB="0" anchor="ctr"/>
                </a:tc>
                <a:tc>
                  <a:txBody>
                    <a:bodyPr/>
                    <a:p>
                      <a:pPr algn="r">
                        <a:defRPr/>
                      </a:pPr>
                      <a:endParaRPr/>
                    </a:p>
                  </a:txBody>
                  <a:tcPr marL="9525" marR="9525" marT="9525" marB="0" anchor="ctr"/>
                </a:tc>
              </a:tr>
              <a:tr h="531012">
                <a:tc>
                  <a:txBody>
                    <a:bodyPr/>
                    <a:p>
                      <a:pPr algn="l">
                        <a:defRPr/>
                      </a:pPr>
                      <a:r>
                        <a:rPr lang="fr-FR" sz="1100" b="0" i="0" u="none" strike="noStrike">
                          <a:solidFill>
                            <a:srgbClr val="000000"/>
                          </a:solidFill>
                          <a:latin typeface="Calibri"/>
                        </a:rPr>
                        <a:t>CA 2021</a:t>
                      </a:r>
                      <a:endParaRPr/>
                    </a:p>
                  </a:txBody>
                  <a:tcPr marL="9525" marR="9525" marT="9525" marB="0" anchor="ctr"/>
                </a:tc>
                <a:tc>
                  <a:txBody>
                    <a:bodyPr/>
                    <a:p>
                      <a:pPr algn="r">
                        <a:defRPr/>
                      </a:pPr>
                      <a:r>
                        <a:rPr lang="fr-FR" sz="1100" b="0" i="0" u="none" strike="noStrike">
                          <a:solidFill>
                            <a:srgbClr val="000000"/>
                          </a:solidFill>
                          <a:latin typeface="Calibri"/>
                        </a:rPr>
                        <a:t>5 403 005 €</a:t>
                      </a:r>
                      <a:endParaRPr/>
                    </a:p>
                  </a:txBody>
                  <a:tcPr marL="9525" marR="9525" marT="9525" marB="0" anchor="ctr"/>
                </a:tc>
                <a:tc>
                  <a:txBody>
                    <a:bodyPr/>
                    <a:p>
                      <a:pPr algn="r">
                        <a:defRPr/>
                      </a:pPr>
                      <a:r>
                        <a:rPr lang="fr-FR" sz="1100" b="0" i="0" u="none" strike="noStrike">
                          <a:solidFill>
                            <a:srgbClr val="000000"/>
                          </a:solidFill>
                          <a:latin typeface="Calibri"/>
                        </a:rPr>
                        <a:t>15 936 €</a:t>
                      </a:r>
                      <a:endParaRPr/>
                    </a:p>
                  </a:txBody>
                  <a:tcPr marL="9525" marR="9525" marT="9525" marB="0" anchor="ctr"/>
                </a:tc>
                <a:tc>
                  <a:txBody>
                    <a:bodyPr/>
                    <a:p>
                      <a:pPr algn="r">
                        <a:defRPr/>
                      </a:pPr>
                      <a:r>
                        <a:rPr lang="fr-FR" sz="1100" b="0" i="0" u="none" strike="noStrike">
                          <a:solidFill>
                            <a:srgbClr val="000000"/>
                          </a:solidFill>
                          <a:latin typeface="Calibri"/>
                        </a:rPr>
                        <a:t>1 075 139 €</a:t>
                      </a:r>
                      <a:endParaRPr/>
                    </a:p>
                  </a:txBody>
                  <a:tcPr marL="9525" marR="9525" marT="9525" marB="0" anchor="ctr"/>
                </a:tc>
                <a:tc>
                  <a:txBody>
                    <a:bodyPr/>
                    <a:p>
                      <a:pPr algn="r">
                        <a:defRPr/>
                      </a:pPr>
                      <a:r>
                        <a:rPr lang="fr-FR" sz="1100" b="0" i="0" u="none" strike="noStrike">
                          <a:solidFill>
                            <a:srgbClr val="000000"/>
                          </a:solidFill>
                          <a:latin typeface="Calibri"/>
                        </a:rPr>
                        <a:t>239 386 €</a:t>
                      </a:r>
                      <a:endParaRPr/>
                    </a:p>
                  </a:txBody>
                  <a:tcPr marL="9525" marR="9525" marT="9525" marB="0" anchor="ctr"/>
                </a:tc>
                <a:tc>
                  <a:txBody>
                    <a:bodyPr/>
                    <a:p>
                      <a:pPr algn="r">
                        <a:defRPr/>
                      </a:pPr>
                      <a:r>
                        <a:rPr lang="fr-FR" sz="1100" b="0" i="0" u="none" strike="noStrike">
                          <a:solidFill>
                            <a:srgbClr val="000000"/>
                          </a:solidFill>
                          <a:latin typeface="Calibri"/>
                        </a:rPr>
                        <a:t>25 568 €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6 614 717 €</a:t>
                      </a:r>
                      <a:endParaRPr/>
                    </a:p>
                  </a:txBody>
                  <a:tcPr marL="9525" marR="9525" marT="9525" marB="0" anchor="ctr"/>
                </a:tc>
                <a:tc>
                  <a:txBody>
                    <a:bodyPr/>
                    <a:p>
                      <a:pPr algn="r">
                        <a:defRPr/>
                      </a:pPr>
                      <a:endParaRPr/>
                    </a:p>
                  </a:txBody>
                  <a:tcPr marL="9525" marR="9525" marT="9525" marB="0" anchor="ctr"/>
                </a:tc>
              </a:tr>
              <a:tr h="531012">
                <a:tc>
                  <a:txBody>
                    <a:bodyPr/>
                    <a:p>
                      <a:pPr algn="l">
                        <a:defRPr/>
                      </a:pPr>
                      <a:r>
                        <a:rPr lang="fr-FR" sz="1100" b="0" i="0" u="none" strike="noStrike">
                          <a:solidFill>
                            <a:srgbClr val="000000"/>
                          </a:solidFill>
                          <a:latin typeface="Calibri"/>
                        </a:rPr>
                        <a:t>CA 2022</a:t>
                      </a:r>
                      <a:endParaRPr/>
                    </a:p>
                  </a:txBody>
                  <a:tcPr marL="9525" marR="9525" marT="9525" marB="0" anchor="ctr"/>
                </a:tc>
                <a:tc>
                  <a:txBody>
                    <a:bodyPr/>
                    <a:p>
                      <a:pPr algn="r">
                        <a:defRPr/>
                      </a:pPr>
                      <a:r>
                        <a:rPr lang="fr-FR" sz="1100" b="0" i="0" u="none" strike="noStrike">
                          <a:solidFill>
                            <a:srgbClr val="000000"/>
                          </a:solidFill>
                          <a:latin typeface="Calibri"/>
                        </a:rPr>
                        <a:t>5 660 273 €</a:t>
                      </a:r>
                      <a:endParaRPr/>
                    </a:p>
                  </a:txBody>
                  <a:tcPr marL="9525" marR="9525" marT="9525" marB="0" anchor="ctr"/>
                </a:tc>
                <a:tc>
                  <a:txBody>
                    <a:bodyPr/>
                    <a:p>
                      <a:pPr algn="r">
                        <a:defRPr/>
                      </a:pPr>
                      <a:r>
                        <a:rPr lang="fr-FR" sz="1100" b="0" i="0" u="none" strike="noStrike">
                          <a:solidFill>
                            <a:srgbClr val="000000"/>
                          </a:solidFill>
                          <a:latin typeface="Calibri"/>
                        </a:rPr>
                        <a:t>20 272 €</a:t>
                      </a:r>
                      <a:endParaRPr/>
                    </a:p>
                  </a:txBody>
                  <a:tcPr marL="9525" marR="9525" marT="9525" marB="0" anchor="ctr"/>
                </a:tc>
                <a:tc>
                  <a:txBody>
                    <a:bodyPr/>
                    <a:p>
                      <a:pPr algn="r">
                        <a:defRPr/>
                      </a:pPr>
                      <a:r>
                        <a:rPr lang="fr-FR" sz="1100" b="0" i="0" u="none" strike="noStrike">
                          <a:solidFill>
                            <a:srgbClr val="000000"/>
                          </a:solidFill>
                          <a:latin typeface="Calibri"/>
                        </a:rPr>
                        <a:t>1 023 778 €</a:t>
                      </a:r>
                      <a:endParaRPr/>
                    </a:p>
                  </a:txBody>
                  <a:tcPr marL="9525" marR="9525" marT="9525" marB="0" anchor="ctr"/>
                </a:tc>
                <a:tc>
                  <a:txBody>
                    <a:bodyPr/>
                    <a:p>
                      <a:pPr algn="r">
                        <a:defRPr/>
                      </a:pPr>
                      <a:r>
                        <a:rPr lang="fr-FR" sz="1100" b="0" i="0" u="none" strike="noStrike">
                          <a:solidFill>
                            <a:srgbClr val="000000"/>
                          </a:solidFill>
                          <a:latin typeface="Calibri"/>
                        </a:rPr>
                        <a:t>295 870 €</a:t>
                      </a:r>
                      <a:endParaRPr/>
                    </a:p>
                  </a:txBody>
                  <a:tcPr marL="9525" marR="9525" marT="9525" marB="0" anchor="ctr"/>
                </a:tc>
                <a:tc>
                  <a:txBody>
                    <a:bodyPr/>
                    <a:p>
                      <a:pPr algn="r">
                        <a:defRPr/>
                      </a:pPr>
                      <a:r>
                        <a:rPr lang="fr-FR" sz="1100" b="0" i="0" u="none" strike="noStrike">
                          <a:solidFill>
                            <a:srgbClr val="000000"/>
                          </a:solidFill>
                          <a:latin typeface="Calibri"/>
                        </a:rPr>
                        <a:t>29 642 €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6 614 716 €</a:t>
                      </a:r>
                      <a:endParaRPr/>
                    </a:p>
                  </a:txBody>
                  <a:tcPr marL="9525" marR="9525" marT="9525" marB="0" anchor="ctr"/>
                </a:tc>
                <a:tc>
                  <a:txBody>
                    <a:bodyPr/>
                    <a:p>
                      <a:pPr algn="r">
                        <a:defRPr/>
                      </a:pPr>
                      <a:endParaRPr/>
                    </a:p>
                  </a:txBody>
                  <a:tcPr marL="9525" marR="9525" marT="9525" marB="0" anchor="ctr"/>
                </a:tc>
              </a:tr>
              <a:tr h="531012">
                <a:tc>
                  <a:txBody>
                    <a:bodyPr/>
                    <a:p>
                      <a:pPr algn="l">
                        <a:defRPr/>
                      </a:pPr>
                      <a:r>
                        <a:rPr lang="fr-FR" sz="1100" b="0" i="0" u="none" strike="noStrike">
                          <a:solidFill>
                            <a:srgbClr val="000000"/>
                          </a:solidFill>
                          <a:latin typeface="Calibri"/>
                        </a:rPr>
                        <a:t>CA 2023</a:t>
                      </a:r>
                      <a:endParaRPr/>
                    </a:p>
                  </a:txBody>
                  <a:tcPr marL="9525" marR="9525" marT="9525" marB="0" anchor="ctr"/>
                </a:tc>
                <a:tc>
                  <a:txBody>
                    <a:bodyPr/>
                    <a:p>
                      <a:pPr algn="r">
                        <a:defRPr/>
                      </a:pPr>
                      <a:r>
                        <a:rPr lang="fr-FR" sz="1100" b="0" i="0" u="none" strike="noStrike">
                          <a:solidFill>
                            <a:srgbClr val="000000"/>
                          </a:solidFill>
                          <a:latin typeface="Calibri"/>
                        </a:rPr>
                        <a:t>6 121 967 €</a:t>
                      </a:r>
                      <a:endParaRPr/>
                    </a:p>
                  </a:txBody>
                  <a:tcPr marL="9525" marR="9525" marT="9525" marB="0" anchor="ctr"/>
                </a:tc>
                <a:tc>
                  <a:txBody>
                    <a:bodyPr/>
                    <a:p>
                      <a:pPr algn="r">
                        <a:defRPr/>
                      </a:pPr>
                      <a:r>
                        <a:rPr lang="fr-FR" sz="1100" b="0" i="0" u="none" strike="noStrike">
                          <a:solidFill>
                            <a:srgbClr val="000000"/>
                          </a:solidFill>
                          <a:latin typeface="Calibri"/>
                        </a:rPr>
                        <a:t>7 486 €</a:t>
                      </a:r>
                      <a:endParaRPr/>
                    </a:p>
                  </a:txBody>
                  <a:tcPr marL="9525" marR="9525" marT="9525" marB="0" anchor="ctr"/>
                </a:tc>
                <a:tc>
                  <a:txBody>
                    <a:bodyPr/>
                    <a:p>
                      <a:pPr algn="r">
                        <a:defRPr/>
                      </a:pPr>
                      <a:r>
                        <a:rPr lang="fr-FR" sz="1100" b="0" i="0" u="none" strike="noStrike">
                          <a:solidFill>
                            <a:srgbClr val="000000"/>
                          </a:solidFill>
                          <a:latin typeface="Calibri"/>
                        </a:rPr>
                        <a:t>824 000 €</a:t>
                      </a:r>
                      <a:endParaRPr/>
                    </a:p>
                  </a:txBody>
                  <a:tcPr marL="9525" marR="9525" marT="9525" marB="0" anchor="ctr"/>
                </a:tc>
                <a:tc>
                  <a:txBody>
                    <a:bodyPr/>
                    <a:p>
                      <a:pPr algn="r">
                        <a:defRPr/>
                      </a:pPr>
                      <a:r>
                        <a:rPr lang="fr-FR" sz="1100" b="0" i="0" u="none" strike="noStrike">
                          <a:solidFill>
                            <a:srgbClr val="000000"/>
                          </a:solidFill>
                          <a:latin typeface="Calibri"/>
                        </a:rPr>
                        <a:t>223 916 €</a:t>
                      </a:r>
                      <a:endParaRPr/>
                    </a:p>
                  </a:txBody>
                  <a:tcPr marL="9525" marR="9525" marT="9525" marB="0" anchor="ctr"/>
                </a:tc>
                <a:tc>
                  <a:txBody>
                    <a:bodyPr/>
                    <a:p>
                      <a:pPr algn="r">
                        <a:defRPr/>
                      </a:pPr>
                      <a:r>
                        <a:rPr lang="fr-FR" sz="1100" b="0" i="0" u="none" strike="noStrike">
                          <a:solidFill>
                            <a:srgbClr val="000000"/>
                          </a:solidFill>
                          <a:latin typeface="Calibri"/>
                        </a:rPr>
                        <a:t>40 721 €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6 614 716 €</a:t>
                      </a:r>
                      <a:endParaRPr/>
                    </a:p>
                  </a:txBody>
                  <a:tcPr marL="9525" marR="9525" marT="9525" marB="0" anchor="ctr"/>
                </a:tc>
                <a:tc>
                  <a:txBody>
                    <a:bodyPr/>
                    <a:p>
                      <a:pPr algn="r">
                        <a:defRPr/>
                      </a:pPr>
                      <a:endParaRPr/>
                    </a:p>
                  </a:txBody>
                  <a:tcPr marL="9525" marR="9525" marT="9525" marB="0" anchor="ctr"/>
                </a:tc>
              </a:tr>
              <a:tr h="531012">
                <a:tc>
                  <a:txBody>
                    <a:bodyPr/>
                    <a:p>
                      <a:pPr algn="l">
                        <a:defRPr/>
                      </a:pPr>
                      <a:r>
                        <a:rPr lang="fr-FR" sz="1100" b="0" i="0" u="none" strike="noStrike">
                          <a:solidFill>
                            <a:srgbClr val="000000"/>
                          </a:solidFill>
                          <a:latin typeface="Calibri"/>
                        </a:rPr>
                        <a:t>CA 2024</a:t>
                      </a:r>
                      <a:endParaRPr/>
                    </a:p>
                  </a:txBody>
                  <a:tcPr marL="9525" marR="9525" marT="9525" marB="0" anchor="ctr"/>
                </a:tc>
                <a:tc>
                  <a:txBody>
                    <a:bodyPr/>
                    <a:p>
                      <a:pPr algn="r">
                        <a:defRPr/>
                      </a:pPr>
                      <a:r>
                        <a:rPr lang="fr-FR" sz="1100" b="0" i="0" u="none" strike="noStrike">
                          <a:solidFill>
                            <a:srgbClr val="000000"/>
                          </a:solidFill>
                          <a:latin typeface="Calibri"/>
                        </a:rPr>
                        <a:t>6 429 972 €</a:t>
                      </a:r>
                      <a:endParaRPr/>
                    </a:p>
                  </a:txBody>
                  <a:tcPr marL="9525" marR="9525" marT="9525" marB="0" anchor="ctr"/>
                </a:tc>
                <a:tc>
                  <a:txBody>
                    <a:bodyPr/>
                    <a:p>
                      <a:pPr algn="r">
                        <a:defRPr/>
                      </a:pPr>
                      <a:r>
                        <a:rPr lang="fr-FR" sz="1100" b="0" i="0" u="none" strike="noStrike">
                          <a:solidFill>
                            <a:srgbClr val="000000"/>
                          </a:solidFill>
                          <a:latin typeface="Calibri"/>
                        </a:rPr>
                        <a:t>33 897 €</a:t>
                      </a:r>
                      <a:endParaRPr/>
                    </a:p>
                  </a:txBody>
                  <a:tcPr marL="9525" marR="9525" marT="9525" marB="0" anchor="ctr"/>
                </a:tc>
                <a:tc>
                  <a:txBody>
                    <a:bodyPr/>
                    <a:p>
                      <a:pPr algn="r">
                        <a:defRPr/>
                      </a:pPr>
                      <a:r>
                        <a:rPr lang="fr-FR" sz="1100" b="0" i="0" u="none" strike="noStrike">
                          <a:solidFill>
                            <a:srgbClr val="000000"/>
                          </a:solidFill>
                          <a:latin typeface="Calibri"/>
                        </a:rPr>
                        <a:t>571 435 €</a:t>
                      </a:r>
                      <a:endParaRPr/>
                    </a:p>
                  </a:txBody>
                  <a:tcPr marL="9525" marR="9525" marT="9525" marB="0" anchor="ctr"/>
                </a:tc>
                <a:tc>
                  <a:txBody>
                    <a:bodyPr/>
                    <a:p>
                      <a:pPr algn="r">
                        <a:defRPr/>
                      </a:pPr>
                      <a:r>
                        <a:rPr lang="fr-FR" sz="1100" b="0" i="0" u="none" strike="noStrike">
                          <a:solidFill>
                            <a:srgbClr val="000000"/>
                          </a:solidFill>
                          <a:latin typeface="Calibri"/>
                        </a:rPr>
                        <a:t>460 117 €</a:t>
                      </a:r>
                      <a:endParaRPr/>
                    </a:p>
                  </a:txBody>
                  <a:tcPr marL="9525" marR="9525" marT="9525" marB="0" anchor="ctr"/>
                </a:tc>
                <a:tc>
                  <a:txBody>
                    <a:bodyPr/>
                    <a:p>
                      <a:pPr algn="r">
                        <a:defRPr/>
                      </a:pPr>
                      <a:r>
                        <a:rPr lang="fr-FR" sz="1100" b="0" i="0" u="none" strike="noStrike">
                          <a:solidFill>
                            <a:srgbClr val="000000"/>
                          </a:solidFill>
                          <a:latin typeface="Calibri"/>
                        </a:rPr>
                        <a:t>62 169 €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6 614 716 €</a:t>
                      </a:r>
                      <a:endParaRPr/>
                    </a:p>
                  </a:txBody>
                  <a:tcPr marL="9525" marR="9525" marT="9525" marB="0" anchor="ctr"/>
                </a:tc>
                <a:tc>
                  <a:txBody>
                    <a:bodyPr/>
                    <a:p>
                      <a:pPr algn="r">
                        <a:defRPr/>
                      </a:pPr>
                      <a:endParaRPr/>
                    </a:p>
                  </a:txBody>
                  <a:tcPr marL="9525" marR="9525" marT="9525" marB="0" anchor="ctr"/>
                </a:tc>
              </a:tr>
              <a:tr h="531012">
                <a:tc>
                  <a:txBody>
                    <a:bodyPr/>
                    <a:p>
                      <a:pPr algn="l">
                        <a:defRPr/>
                      </a:pPr>
                      <a:r>
                        <a:rPr lang="fr-FR" sz="1100" b="0" i="0" u="none" strike="noStrike">
                          <a:solidFill>
                            <a:srgbClr val="000000"/>
                          </a:solidFill>
                          <a:latin typeface="Calibri"/>
                        </a:rPr>
                        <a:t>CA 2025</a:t>
                      </a:r>
                      <a:endParaRPr/>
                    </a:p>
                  </a:txBody>
                  <a:tcPr marL="9525" marR="9525" marT="9525" marB="0" anchor="ctr"/>
                </a:tc>
                <a:tc>
                  <a:txBody>
                    <a:bodyPr/>
                    <a:p>
                      <a:pPr algn="r">
                        <a:defRPr/>
                      </a:pPr>
                      <a:r>
                        <a:rPr lang="fr-FR" sz="1100" b="0" i="0" u="none" strike="noStrike">
                          <a:solidFill>
                            <a:srgbClr val="000000"/>
                          </a:solidFill>
                          <a:latin typeface="Calibri"/>
                        </a:rPr>
                        <a:t>6 656 609 €</a:t>
                      </a:r>
                      <a:endParaRPr/>
                    </a:p>
                  </a:txBody>
                  <a:tcPr marL="9525" marR="9525" marT="9525" marB="0" anchor="ctr"/>
                </a:tc>
                <a:tc>
                  <a:txBody>
                    <a:bodyPr/>
                    <a:p>
                      <a:pPr algn="r">
                        <a:defRPr/>
                      </a:pPr>
                      <a:r>
                        <a:rPr lang="fr-FR" sz="1100" b="0" i="0" u="none" strike="noStrike">
                          <a:solidFill>
                            <a:srgbClr val="000000"/>
                          </a:solidFill>
                          <a:latin typeface="Calibri"/>
                        </a:rPr>
                        <a:t>25 785 €</a:t>
                      </a:r>
                      <a:endParaRPr/>
                    </a:p>
                  </a:txBody>
                  <a:tcPr marL="9525" marR="9525" marT="9525" marB="0" anchor="ctr"/>
                </a:tc>
                <a:tc>
                  <a:txBody>
                    <a:bodyPr/>
                    <a:p>
                      <a:pPr algn="r">
                        <a:defRPr/>
                      </a:pPr>
                      <a:r>
                        <a:rPr lang="fr-FR" sz="1100" b="0" i="0" u="none" strike="noStrike">
                          <a:solidFill>
                            <a:srgbClr val="000000"/>
                          </a:solidFill>
                          <a:latin typeface="Calibri"/>
                        </a:rPr>
                        <a:t>771 508 €</a:t>
                      </a:r>
                      <a:endParaRPr/>
                    </a:p>
                  </a:txBody>
                  <a:tcPr marL="9525" marR="9525" marT="9525" marB="0" anchor="ctr"/>
                </a:tc>
                <a:tc>
                  <a:txBody>
                    <a:bodyPr/>
                    <a:p>
                      <a:pPr algn="r">
                        <a:defRPr/>
                      </a:pPr>
                      <a:r>
                        <a:rPr lang="fr-FR" sz="1100" b="0" i="0" u="none" strike="noStrike">
                          <a:solidFill>
                            <a:srgbClr val="000000"/>
                          </a:solidFill>
                          <a:latin typeface="Calibri"/>
                        </a:rPr>
                        <a:t>296 075 €</a:t>
                      </a:r>
                      <a:endParaRPr/>
                    </a:p>
                  </a:txBody>
                  <a:tcPr marL="9525" marR="9525" marT="9525" marB="0" anchor="ctr"/>
                </a:tc>
                <a:tc>
                  <a:txBody>
                    <a:bodyPr/>
                    <a:p>
                      <a:pPr algn="r">
                        <a:defRPr/>
                      </a:pPr>
                      <a:r>
                        <a:rPr lang="fr-FR" sz="1100" b="0" i="0" u="none" strike="noStrike">
                          <a:solidFill>
                            <a:srgbClr val="000000"/>
                          </a:solidFill>
                          <a:latin typeface="Calibri"/>
                        </a:rPr>
                        <a:t>56 214 €</a:t>
                      </a:r>
                      <a:endParaRPr/>
                    </a:p>
                  </a:txBody>
                  <a:tcPr marL="9525" marR="9525" marT="9525" marB="0" anchor="ctr"/>
                </a:tc>
                <a:tc>
                  <a:txBody>
                    <a:bodyPr/>
                    <a:p>
                      <a:pPr algn="r">
                        <a:defRPr/>
                      </a:pPr>
                      <a:r>
                        <a:rPr lang="fr-FR" sz="1100" b="0" i="0" u="none" strike="noStrike">
                          <a:solidFill>
                            <a:srgbClr val="000000"/>
                          </a:solidFill>
                          <a:latin typeface="Calibri"/>
                        </a:rPr>
                        <a:t>3 745 890 €</a:t>
                      </a:r>
                      <a:endParaRPr/>
                    </a:p>
                  </a:txBody>
                  <a:tcPr marL="9525" marR="9525" marT="9525" marB="0" anchor="ctr"/>
                </a:tc>
                <a:tc>
                  <a:txBody>
                    <a:bodyPr/>
                    <a:p>
                      <a:pPr algn="r">
                        <a:defRPr/>
                      </a:pPr>
                      <a:r>
                        <a:rPr lang="fr-FR" sz="1100" b="0" i="0" u="none" strike="noStrike">
                          <a:solidFill>
                            <a:srgbClr val="000000"/>
                          </a:solidFill>
                          <a:latin typeface="Calibri"/>
                        </a:rPr>
                        <a:t>6 614 716 €</a:t>
                      </a:r>
                      <a:endParaRPr/>
                    </a:p>
                  </a:txBody>
                  <a:tcPr marL="9525" marR="9525" marT="9525" marB="0" anchor="ctr"/>
                </a:tc>
                <a:tc>
                  <a:txBody>
                    <a:bodyPr/>
                    <a:p>
                      <a:pPr algn="r">
                        <a:defRPr/>
                      </a:pPr>
                      <a:endParaRPr/>
                    </a:p>
                  </a:txBody>
                  <a:tcPr marL="9525" marR="9525" marT="9525" marB="0" anchor="ctr"/>
                </a:tc>
              </a:tr>
              <a:tr h="331437">
                <a:tc>
                  <a:txBody>
                    <a:bodyPr/>
                    <a:p>
                      <a:pPr marL="0" algn="l" defTabSz="914400">
                        <a:defRPr/>
                      </a:pPr>
                      <a:r>
                        <a:rPr lang="fr-FR" sz="1100" b="0" i="0" u="none" strike="noStrike">
                          <a:solidFill>
                            <a:srgbClr val="000000"/>
                          </a:solidFill>
                          <a:latin typeface="Calibri"/>
                          <a:ea typeface="+mn-ea"/>
                          <a:cs typeface="+mn-cs"/>
                        </a:rPr>
                        <a:t>BP 2026</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8 222 280 €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30 000 €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600 000 €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300 000 €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50 000 €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3 745 890 €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6 614 717 €</a:t>
                      </a:r>
                      <a:endParaRPr sz="1100" b="0" i="0" u="none" strike="noStrike">
                        <a:solidFill>
                          <a:srgbClr val="000000"/>
                        </a:solidFill>
                        <a:latin typeface="Calibri"/>
                        <a:ea typeface="+mn-ea"/>
                        <a:cs typeface="+mn-cs"/>
                      </a:endParaRPr>
                    </a:p>
                  </a:txBody>
                  <a:tcPr marL="9525" marR="9525" marT="9525" marB="0" anchor="ctr"/>
                </a:tc>
                <a:tc>
                  <a:txBody>
                    <a:bodyPr/>
                    <a:p>
                      <a:pPr marL="0" algn="r" defTabSz="914400">
                        <a:defRPr/>
                      </a:pPr>
                      <a:r>
                        <a:rPr lang="fr-FR" sz="1100" b="0" i="0" u="none" strike="noStrike">
                          <a:solidFill>
                            <a:srgbClr val="000000"/>
                          </a:solidFill>
                          <a:latin typeface="Calibri"/>
                          <a:ea typeface="+mn-ea"/>
                          <a:cs typeface="+mn-cs"/>
                        </a:rPr>
                        <a:t>17 470 €</a:t>
                      </a:r>
                      <a:endParaRPr sz="1100" b="0" i="0" u="none" strike="noStrike">
                        <a:solidFill>
                          <a:srgbClr val="000000"/>
                        </a:solidFill>
                        <a:latin typeface="Calibri"/>
                        <a:ea typeface="+mn-ea"/>
                        <a:cs typeface="+mn-cs"/>
                      </a:endParaRPr>
                    </a:p>
                  </a:txBody>
                  <a:tcPr marL="9525" marR="9525" marT="9525" marB="0" anchor="ct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73964032" name="Titre 5"/>
          <p:cNvSpPr>
            <a:spLocks noGrp="1"/>
          </p:cNvSpPr>
          <p:nvPr>
            <p:ph type="title"/>
          </p:nvPr>
        </p:nvSpPr>
        <p:spPr bwMode="auto">
          <a:xfrm>
            <a:off x="838200" y="365125"/>
            <a:ext cx="10515600" cy="1325563"/>
          </a:xfrm>
        </p:spPr>
        <p:txBody>
          <a:bodyPr/>
          <a:lstStyle/>
          <a:p>
            <a:pPr>
              <a:defRPr/>
            </a:pPr>
            <a:r>
              <a:rPr lang="fr-FR" sz="2900" b="1">
                <a:solidFill>
                  <a:srgbClr val="C00000"/>
                </a:solidFill>
                <a:latin typeface="calibri corps"/>
              </a:rPr>
              <a:t>3) RESSOURCES FINANCIERES :  Impôts et taxes (2/3)</a:t>
            </a:r>
            <a:endParaRPr/>
          </a:p>
        </p:txBody>
      </p:sp>
      <p:sp>
        <p:nvSpPr>
          <p:cNvPr id="259623718" name="Espace réservé du numéro de diapositive 4"/>
          <p:cNvSpPr>
            <a:spLocks noGrp="1"/>
          </p:cNvSpPr>
          <p:nvPr>
            <p:ph type="sldNum" sz="quarter" idx="12"/>
          </p:nvPr>
        </p:nvSpPr>
        <p:spPr bwMode="auto"/>
        <p:txBody>
          <a:bodyPr/>
          <a:lstStyle/>
          <a:p>
            <a:pPr>
              <a:defRPr/>
            </a:pPr>
            <a:fld id="{E119A61D-17E7-4A9B-86C6-30AF143D8A20}" type="slidenum">
              <a:rPr lang="fr-FR"/>
              <a:t>8</a:t>
            </a:fld>
            <a:endParaRPr lang="fr-FR"/>
          </a:p>
        </p:txBody>
      </p:sp>
      <p:graphicFrame>
        <p:nvGraphicFramePr>
          <p:cNvPr id="1480072063" name=""/>
          <p:cNvGraphicFramePr>
            <a:graphicFrameLocks xmlns:a="http://schemas.openxmlformats.org/drawingml/2006/main"/>
          </p:cNvGraphicFramePr>
          <p:nvPr/>
        </p:nvGraphicFramePr>
        <p:xfrm rot="0">
          <a:off x="836316" y="2204862"/>
          <a:ext cx="10660284" cy="4516611"/>
        </p:xfrm>
        <a:graphic>
          <a:graphicData uri="http://schemas.openxmlformats.org/drawingml/2006/chart">
            <c:chart xmlns:c="http://schemas.openxmlformats.org/drawingml/2006/chart" xmlns:r="http://schemas.openxmlformats.org/officeDocument/2006/relationships" r:id="rId3"/>
          </a:graphicData>
        </a:graphic>
      </p:graphicFrame>
      <p:sp>
        <p:nvSpPr>
          <p:cNvPr id="2102273240" name="Rectangle 12"/>
          <p:cNvSpPr/>
          <p:nvPr/>
        </p:nvSpPr>
        <p:spPr bwMode="auto">
          <a:xfrm>
            <a:off x="1127448" y="1293737"/>
            <a:ext cx="9793088" cy="757130"/>
          </a:xfrm>
          <a:prstGeom prst="rect">
            <a:avLst/>
          </a:prstGeom>
        </p:spPr>
        <p:txBody>
          <a:bodyPr wrap="square">
            <a:spAutoFit/>
          </a:bodyPr>
          <a:lstStyle/>
          <a:p>
            <a:pPr lvl="0">
              <a:lnSpc>
                <a:spcPct val="90000"/>
              </a:lnSpc>
              <a:spcBef>
                <a:spcPts val="1000"/>
              </a:spcBef>
              <a:defRPr/>
            </a:pPr>
            <a:r>
              <a:rPr lang="fr-FR" sz="1600">
                <a:solidFill>
                  <a:prstClr val="black"/>
                </a:solidFill>
              </a:rPr>
              <a:t>Le poids des impôts directs locaux (compte 73111), au sein de la totalité des impôts et taxes (chapitre 73)  qui composent 75% des recettes de gestion courante en 2026, a un rôle important en termes de dynamique de recettes de fonctionnement.</a:t>
            </a:r>
            <a:endParaRPr/>
          </a:p>
        </p:txBody>
      </p:sp>
      <p:pic>
        <p:nvPicPr>
          <p:cNvPr id="313198044" name=""/>
          <p:cNvPicPr>
            <a:picLocks noChangeAspect="1"/>
          </p:cNvPicPr>
          <p:nvPr/>
        </p:nvPicPr>
        <p:blipFill rotWithShape="1">
          <a:blip r:embed="rId4"/>
          <a:stretch/>
        </p:blipFill>
        <p:spPr bwMode="auto">
          <a:xfrm flipH="0" flipV="0">
            <a:off x="953465" y="1971014"/>
            <a:ext cx="10949034" cy="4451286"/>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8087640" name="Titre 1"/>
          <p:cNvSpPr>
            <a:spLocks noGrp="1"/>
          </p:cNvSpPr>
          <p:nvPr>
            <p:ph type="title"/>
          </p:nvPr>
        </p:nvSpPr>
        <p:spPr bwMode="auto">
          <a:xfrm>
            <a:off x="839788" y="457200"/>
            <a:ext cx="9288660" cy="539750"/>
          </a:xfrm>
        </p:spPr>
        <p:txBody>
          <a:bodyPr vertOverflow="overflow" horzOverflow="overflow" vert="horz" wrap="square" lIns="91440" tIns="45720" rIns="91440" bIns="45720" numCol="1" spcCol="0" rtlCol="0" fromWordArt="0" anchor="b" anchorCtr="0" forceAA="0" upright="0" compatLnSpc="0">
            <a:normAutofit fontScale="90000" lnSpcReduction="2000"/>
          </a:bodyPr>
          <a:lstStyle/>
          <a:p>
            <a:pPr>
              <a:defRPr/>
            </a:pPr>
            <a:r>
              <a:rPr lang="fr-FR" sz="2600" b="1">
                <a:solidFill>
                  <a:srgbClr val="C00000"/>
                </a:solidFill>
                <a:latin typeface="calibri corps"/>
              </a:rPr>
              <a:t>3) </a:t>
            </a:r>
            <a:r>
              <a:rPr lang="fr-FR" sz="2600" b="1" u="sng">
                <a:solidFill>
                  <a:srgbClr val="C00000"/>
                </a:solidFill>
                <a:latin typeface="calibri corps"/>
              </a:rPr>
              <a:t>RESSOURCES FINANCIERES </a:t>
            </a:r>
            <a:r>
              <a:rPr lang="fr-FR" sz="2600" b="1">
                <a:solidFill>
                  <a:srgbClr val="C00000"/>
                </a:solidFill>
                <a:latin typeface="calibri corps"/>
              </a:rPr>
              <a:t>: Impôts et taxes</a:t>
            </a:r>
            <a:r>
              <a:rPr lang="fr-FR" sz="2600" b="1">
                <a:solidFill>
                  <a:srgbClr val="C00000"/>
                </a:solidFill>
              </a:rPr>
              <a:t>  (3/3)</a:t>
            </a:r>
            <a:br>
              <a:rPr lang="fr-FR" sz="2600">
                <a:solidFill>
                  <a:srgbClr val="C00000"/>
                </a:solidFill>
              </a:rPr>
            </a:br>
            <a:endParaRPr lang="fr-FR"/>
          </a:p>
        </p:txBody>
      </p:sp>
      <p:sp>
        <p:nvSpPr>
          <p:cNvPr id="1628018580" name="Espace réservé du texte 5"/>
          <p:cNvSpPr>
            <a:spLocks noGrp="1"/>
          </p:cNvSpPr>
          <p:nvPr>
            <p:ph type="body" sz="half" idx="2"/>
          </p:nvPr>
        </p:nvSpPr>
        <p:spPr bwMode="auto">
          <a:xfrm>
            <a:off x="335360" y="944724"/>
            <a:ext cx="11521279" cy="1260140"/>
          </a:xfrm>
        </p:spPr>
        <p:txBody>
          <a:bodyPr/>
          <a:lstStyle/>
          <a:p>
            <a:pPr>
              <a:defRPr/>
            </a:pPr>
            <a:r>
              <a:rPr lang="fr-FR"/>
              <a:t> Le montant prévisionnel 2026 de la fiscalité locale est en hausse puisque les recettes prévisionnelles tiennent compte à la fois de la hausse forfaitaire des bases (0,8%) mais aussi de la hausse des taux d’imposition.</a:t>
            </a:r>
            <a:endParaRPr/>
          </a:p>
          <a:p>
            <a:pPr>
              <a:defRPr/>
            </a:pPr>
            <a:endParaRPr lang="fr-FR"/>
          </a:p>
        </p:txBody>
      </p:sp>
      <p:sp>
        <p:nvSpPr>
          <p:cNvPr id="1810320290" name="Espace réservé du numéro de diapositive 3"/>
          <p:cNvSpPr>
            <a:spLocks noGrp="1"/>
          </p:cNvSpPr>
          <p:nvPr>
            <p:ph type="sldNum" sz="quarter" idx="12"/>
          </p:nvPr>
        </p:nvSpPr>
        <p:spPr bwMode="auto"/>
        <p:txBody>
          <a:bodyPr/>
          <a:lstStyle/>
          <a:p>
            <a:pPr>
              <a:defRPr/>
            </a:pPr>
            <a:fld id="{E119A61D-17E7-4A9B-86C6-30AF143D8A20}" type="slidenum">
              <a:rPr lang="fr-FR"/>
              <a:t>9</a:t>
            </a:fld>
            <a:endParaRPr lang="fr-FR"/>
          </a:p>
        </p:txBody>
      </p:sp>
      <p:graphicFrame>
        <p:nvGraphicFramePr>
          <p:cNvPr id="1208618580" name="Graphique 8"/>
          <p:cNvGraphicFramePr>
            <a:graphicFrameLocks xmlns:a="http://schemas.openxmlformats.org/drawingml/2006/main"/>
          </p:cNvGraphicFramePr>
          <p:nvPr/>
        </p:nvGraphicFramePr>
        <p:xfrm rot="0">
          <a:off x="479376" y="1919386"/>
          <a:ext cx="5328591" cy="4436963"/>
        </p:xfrm>
        <a:graphic>
          <a:graphicData uri="http://schemas.openxmlformats.org/drawingml/2006/chart">
            <c:chart xmlns:c="http://schemas.openxmlformats.org/drawingml/2006/chart" xmlns:r="http://schemas.openxmlformats.org/officeDocument/2006/relationships" r:id="rId3"/>
          </a:graphicData>
        </a:graphic>
      </p:graphicFrame>
      <p:pic>
        <p:nvPicPr>
          <p:cNvPr id="477206874" name=""/>
          <p:cNvPicPr>
            <a:picLocks noChangeAspect="1"/>
          </p:cNvPicPr>
          <p:nvPr/>
        </p:nvPicPr>
        <p:blipFill rotWithShape="1">
          <a:blip r:embed="rId4"/>
          <a:stretch/>
        </p:blipFill>
        <p:spPr bwMode="auto">
          <a:xfrm flipH="0" flipV="0">
            <a:off x="5970593" y="1919384"/>
            <a:ext cx="6226093" cy="421056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5834619" name="Titre 1"/>
          <p:cNvSpPr>
            <a:spLocks noGrp="1"/>
          </p:cNvSpPr>
          <p:nvPr>
            <p:ph type="title"/>
          </p:nvPr>
        </p:nvSpPr>
        <p:spPr bwMode="auto">
          <a:xfrm>
            <a:off x="838200" y="136525"/>
            <a:ext cx="10515600" cy="1554163"/>
          </a:xfrm>
        </p:spPr>
        <p:txBody>
          <a:bodyPr/>
          <a:lstStyle/>
          <a:p>
            <a:pPr>
              <a:defRPr/>
            </a:pPr>
            <a:r>
              <a:rPr lang="fr-FR" sz="2900" b="1">
                <a:solidFill>
                  <a:srgbClr val="C00000"/>
                </a:solidFill>
                <a:latin typeface="calibri corps"/>
              </a:rPr>
              <a:t>4) </a:t>
            </a:r>
            <a:r>
              <a:rPr lang="fr-FR" sz="2900" b="1" u="sng">
                <a:solidFill>
                  <a:srgbClr val="C00000"/>
                </a:solidFill>
                <a:latin typeface="calibri corps"/>
              </a:rPr>
              <a:t>RESSOURCES FINANCIERES </a:t>
            </a:r>
            <a:r>
              <a:rPr lang="fr-FR" sz="2900" b="1">
                <a:solidFill>
                  <a:srgbClr val="C00000"/>
                </a:solidFill>
                <a:latin typeface="calibri corps"/>
              </a:rPr>
              <a:t>: Autres ressources</a:t>
            </a:r>
            <a:endParaRPr/>
          </a:p>
        </p:txBody>
      </p:sp>
      <p:sp>
        <p:nvSpPr>
          <p:cNvPr id="749248889" name="Espace réservé du contenu 9"/>
          <p:cNvSpPr>
            <a:spLocks noGrp="1"/>
          </p:cNvSpPr>
          <p:nvPr>
            <p:ph sz="half" idx="2"/>
          </p:nvPr>
        </p:nvSpPr>
        <p:spPr bwMode="auto">
          <a:xfrm>
            <a:off x="7536160" y="1412777"/>
            <a:ext cx="3817640" cy="4764186"/>
          </a:xfrm>
        </p:spPr>
        <p:txBody>
          <a:bodyPr>
            <a:normAutofit/>
          </a:bodyPr>
          <a:lstStyle/>
          <a:p>
            <a:pPr marL="0" indent="0">
              <a:buNone/>
              <a:defRPr/>
            </a:pPr>
            <a:r>
              <a:rPr lang="fr-FR" sz="1600"/>
              <a:t>Les atténuations de charges (chapitre 013) correspondent essentiellement aux remboursements de salaires en cas d’arrêt (maladie/AT).</a:t>
            </a:r>
            <a:endParaRPr/>
          </a:p>
          <a:p>
            <a:pPr marL="0" indent="0">
              <a:buNone/>
              <a:defRPr/>
            </a:pPr>
            <a:endParaRPr lang="fr-FR" sz="1600"/>
          </a:p>
          <a:p>
            <a:pPr marL="0" indent="0">
              <a:buNone/>
              <a:defRPr/>
            </a:pPr>
            <a:endParaRPr lang="fr-FR" sz="1600"/>
          </a:p>
          <a:p>
            <a:pPr marL="0" indent="0">
              <a:buNone/>
              <a:defRPr/>
            </a:pPr>
            <a:endParaRPr lang="fr-FR" sz="1600"/>
          </a:p>
          <a:p>
            <a:pPr marL="0" indent="0">
              <a:buNone/>
              <a:defRPr/>
            </a:pPr>
            <a:endParaRPr lang="fr-FR" sz="1600"/>
          </a:p>
          <a:p>
            <a:pPr marL="0" indent="0">
              <a:buNone/>
              <a:defRPr/>
            </a:pPr>
            <a:endParaRPr lang="fr-FR" sz="1600"/>
          </a:p>
          <a:p>
            <a:pPr marL="0" indent="0">
              <a:buNone/>
              <a:defRPr/>
            </a:pPr>
            <a:r>
              <a:rPr lang="fr-FR" sz="1600"/>
              <a:t>Le chapitre 75 – Autres produits de gestion courante est composé à plus de 90% des revenus des immeubles, c’est-à-dire des loyers communaux. Leur évolution est très encadrée.</a:t>
            </a:r>
            <a:endParaRPr/>
          </a:p>
          <a:p>
            <a:pPr marL="0" indent="0">
              <a:buNone/>
              <a:defRPr/>
            </a:pPr>
            <a:endParaRPr lang="fr-FR" sz="1600"/>
          </a:p>
        </p:txBody>
      </p:sp>
      <p:sp>
        <p:nvSpPr>
          <p:cNvPr id="1549143551" name="Espace réservé du numéro de diapositive 3"/>
          <p:cNvSpPr>
            <a:spLocks noGrp="1"/>
          </p:cNvSpPr>
          <p:nvPr>
            <p:ph type="sldNum" sz="quarter" idx="12"/>
          </p:nvPr>
        </p:nvSpPr>
        <p:spPr bwMode="auto"/>
        <p:txBody>
          <a:bodyPr/>
          <a:lstStyle/>
          <a:p>
            <a:pPr>
              <a:defRPr/>
            </a:pPr>
            <a:fld id="{E119A61D-17E7-4A9B-86C6-30AF143D8A20}" type="slidenum">
              <a:rPr lang="fr-FR"/>
              <a:t>10</a:t>
            </a:fld>
            <a:endParaRPr lang="fr-FR"/>
          </a:p>
        </p:txBody>
      </p:sp>
      <p:graphicFrame>
        <p:nvGraphicFramePr>
          <p:cNvPr id="77485260" name="Graphique 7"/>
          <p:cNvGraphicFramePr>
            <a:graphicFrameLocks xmlns:a="http://schemas.openxmlformats.org/drawingml/2006/main"/>
          </p:cNvGraphicFramePr>
          <p:nvPr/>
        </p:nvGraphicFramePr>
        <p:xfrm rot="0">
          <a:off x="119336" y="1215827"/>
          <a:ext cx="729614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01602999" name="Graphique 8"/>
          <p:cNvGraphicFramePr>
            <a:graphicFrameLocks xmlns:a="http://schemas.openxmlformats.org/drawingml/2006/main"/>
          </p:cNvGraphicFramePr>
          <p:nvPr/>
        </p:nvGraphicFramePr>
        <p:xfrm rot="0">
          <a:off x="119336" y="3985202"/>
          <a:ext cx="7296149"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3997210" name="Titre 10"/>
          <p:cNvSpPr>
            <a:spLocks noGrp="1"/>
          </p:cNvSpPr>
          <p:nvPr>
            <p:ph type="title"/>
          </p:nvPr>
        </p:nvSpPr>
        <p:spPr bwMode="auto">
          <a:xfrm>
            <a:off x="839788" y="457200"/>
            <a:ext cx="10512424" cy="955576"/>
          </a:xfrm>
        </p:spPr>
        <p:txBody>
          <a:bodyPr/>
          <a:lstStyle/>
          <a:p>
            <a:pPr>
              <a:defRPr/>
            </a:pPr>
            <a:r>
              <a:rPr lang="fr-FR" b="1">
                <a:solidFill>
                  <a:srgbClr val="C00000"/>
                </a:solidFill>
                <a:latin typeface="calibri corps"/>
              </a:rPr>
              <a:t>4) </a:t>
            </a:r>
            <a:r>
              <a:rPr lang="fr-FR" b="1" u="sng">
                <a:solidFill>
                  <a:srgbClr val="C00000"/>
                </a:solidFill>
                <a:latin typeface="calibri corps"/>
              </a:rPr>
              <a:t>RESSOURCES FINANCIERES </a:t>
            </a:r>
            <a:r>
              <a:rPr lang="fr-FR" b="1">
                <a:solidFill>
                  <a:srgbClr val="C00000"/>
                </a:solidFill>
                <a:latin typeface="calibri corps"/>
              </a:rPr>
              <a:t>: Autres ressources</a:t>
            </a:r>
            <a:endParaRPr lang="fr-FR"/>
          </a:p>
        </p:txBody>
      </p:sp>
      <p:sp>
        <p:nvSpPr>
          <p:cNvPr id="440798941" name="Espace réservé du texte 11"/>
          <p:cNvSpPr>
            <a:spLocks noGrp="1"/>
          </p:cNvSpPr>
          <p:nvPr>
            <p:ph type="body" sz="half" idx="2"/>
          </p:nvPr>
        </p:nvSpPr>
        <p:spPr bwMode="auto"/>
        <p:txBody>
          <a:bodyPr/>
          <a:lstStyle/>
          <a:p>
            <a:pPr>
              <a:defRPr/>
            </a:pPr>
            <a:r>
              <a:rPr lang="fr-FR"/>
              <a:t>Les services de la Commune connaissent une forte fréquentation.</a:t>
            </a:r>
            <a:endParaRPr/>
          </a:p>
          <a:p>
            <a:pPr>
              <a:defRPr/>
            </a:pPr>
            <a:r>
              <a:rPr lang="fr-FR"/>
              <a:t>Pour rappel du contexte d’évolution, les tarifs pratiqués en 2025 ont été revus à la hausse fin 2024, en faisant la distinction Rumilliens (+3%) et non-Rumilliens (+10%). </a:t>
            </a:r>
            <a:endParaRPr/>
          </a:p>
          <a:p>
            <a:pPr>
              <a:defRPr/>
            </a:pPr>
            <a:r>
              <a:rPr lang="fr-FR"/>
              <a:t>Pour 2026, une hausse générale des tarifs de 2% correspondant à l’inflation sur 1 an, a été appliquée.</a:t>
            </a:r>
            <a:endParaRPr/>
          </a:p>
          <a:p>
            <a:pPr>
              <a:defRPr/>
            </a:pPr>
            <a:r>
              <a:rPr lang="fr-FR"/>
              <a:t>Malgré tout, les produits des services, du domaine et les ventes diverses (chapitre 70 en totalité) ne constituent qu’environ 7,5% des recettes de fonctionnement de la Commune.</a:t>
            </a:r>
            <a:endParaRPr/>
          </a:p>
          <a:p>
            <a:pPr>
              <a:defRPr/>
            </a:pPr>
            <a:endParaRPr lang="fr-FR"/>
          </a:p>
        </p:txBody>
      </p:sp>
      <p:sp>
        <p:nvSpPr>
          <p:cNvPr id="196395019" name="Espace réservé du numéro de diapositive 3"/>
          <p:cNvSpPr>
            <a:spLocks noGrp="1"/>
          </p:cNvSpPr>
          <p:nvPr>
            <p:ph type="sldNum" sz="quarter" idx="12"/>
          </p:nvPr>
        </p:nvSpPr>
        <p:spPr bwMode="auto"/>
        <p:txBody>
          <a:bodyPr/>
          <a:lstStyle/>
          <a:p>
            <a:pPr>
              <a:defRPr/>
            </a:pPr>
            <a:fld id="{E119A61D-17E7-4A9B-86C6-30AF143D8A20}" type="slidenum">
              <a:rPr lang="fr-FR"/>
              <a:t>11</a:t>
            </a:fld>
            <a:endParaRPr lang="fr-FR"/>
          </a:p>
        </p:txBody>
      </p:sp>
      <p:graphicFrame>
        <p:nvGraphicFramePr>
          <p:cNvPr id="1276782186" name="Espace réservé du contenu 6"/>
          <p:cNvGraphicFramePr>
            <a:graphicFrameLocks xmlns:a="http://schemas.openxmlformats.org/drawingml/2006/main" noGrp="1"/>
          </p:cNvGraphicFramePr>
          <p:nvPr>
            <p:ph idx="1"/>
          </p:nvPr>
        </p:nvGraphicFramePr>
        <p:xfrm rot="0">
          <a:off x="4871864" y="1556792"/>
          <a:ext cx="6483524" cy="46085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6141529" name="Titre 1"/>
          <p:cNvSpPr>
            <a:spLocks noGrp="1"/>
          </p:cNvSpPr>
          <p:nvPr>
            <p:ph type="title"/>
          </p:nvPr>
        </p:nvSpPr>
        <p:spPr bwMode="auto">
          <a:xfrm>
            <a:off x="839788" y="-99392"/>
            <a:ext cx="9792716" cy="1296144"/>
          </a:xfrm>
        </p:spPr>
        <p:txBody>
          <a:bodyPr vertOverflow="overflow" horzOverflow="overflow" vert="horz" wrap="square" lIns="91440" tIns="45720" rIns="91440" bIns="45720" numCol="1" spcCol="0" rtlCol="0" fromWordArt="0" anchor="b" anchorCtr="0" forceAA="0" upright="0" compatLnSpc="0">
            <a:normAutofit fontScale="90000" lnSpcReduction="2000"/>
          </a:bodyPr>
          <a:lstStyle/>
          <a:p>
            <a:pPr>
              <a:defRPr/>
            </a:pPr>
            <a:br>
              <a:rPr lang="fr-FR" sz="3200" b="1">
                <a:solidFill>
                  <a:srgbClr val="C00000"/>
                </a:solidFill>
                <a:latin typeface="calibri corps"/>
              </a:rPr>
            </a:br>
            <a:br>
              <a:rPr lang="fr-FR" sz="3200" b="1">
                <a:solidFill>
                  <a:srgbClr val="C00000"/>
                </a:solidFill>
                <a:latin typeface="calibri corps"/>
              </a:rPr>
            </a:br>
            <a:br>
              <a:rPr lang="fr-FR" sz="3200" b="1">
                <a:solidFill>
                  <a:srgbClr val="C00000"/>
                </a:solidFill>
                <a:latin typeface="calibri corps"/>
              </a:rPr>
            </a:br>
            <a:br>
              <a:rPr lang="fr-FR" sz="3200" b="1">
                <a:solidFill>
                  <a:srgbClr val="C00000"/>
                </a:solidFill>
                <a:latin typeface="calibri corps"/>
              </a:rPr>
            </a:br>
            <a:br>
              <a:rPr lang="fr-FR" sz="3200" b="1">
                <a:solidFill>
                  <a:srgbClr val="C00000"/>
                </a:solidFill>
                <a:latin typeface="calibri corps"/>
              </a:rPr>
            </a:br>
            <a:br>
              <a:rPr lang="fr-FR" sz="3200"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br>
              <a:rPr lang="fr-FR" b="1">
                <a:solidFill>
                  <a:srgbClr val="C00000"/>
                </a:solidFill>
                <a:latin typeface="calibri corps"/>
              </a:rPr>
            </a:br>
            <a:r>
              <a:rPr lang="fr-FR" sz="2600" b="1">
                <a:solidFill>
                  <a:srgbClr val="C00000"/>
                </a:solidFill>
                <a:latin typeface="calibri corps"/>
              </a:rPr>
              <a:t>5</a:t>
            </a:r>
            <a:r>
              <a:rPr lang="fr-FR" sz="2600" b="1">
                <a:solidFill>
                  <a:srgbClr val="C00000"/>
                </a:solidFill>
                <a:latin typeface="calibri corps"/>
              </a:rPr>
              <a:t>) </a:t>
            </a:r>
            <a:r>
              <a:rPr lang="fr-FR" sz="2600" b="1" u="sng">
                <a:solidFill>
                  <a:srgbClr val="C00000"/>
                </a:solidFill>
                <a:latin typeface="calibri corps"/>
              </a:rPr>
              <a:t>RESSOURCES FINANCIERES </a:t>
            </a:r>
            <a:r>
              <a:rPr lang="fr-FR" sz="2600" b="1">
                <a:solidFill>
                  <a:srgbClr val="C00000"/>
                </a:solidFill>
                <a:latin typeface="calibri corps"/>
              </a:rPr>
              <a:t>: Aides de l’Etat en diminutio</a:t>
            </a:r>
            <a:r>
              <a:rPr lang="fr-FR" sz="2600" b="1">
                <a:solidFill>
                  <a:srgbClr val="C00000"/>
                </a:solidFill>
                <a:latin typeface="calibri corps"/>
              </a:rPr>
              <a:t>n suite aux Lois de Finances 2025 et 2026</a:t>
            </a:r>
            <a:br>
              <a:rPr lang="fr-FR" sz="3200">
                <a:highlight>
                  <a:srgbClr val="FFFF00"/>
                </a:highlight>
                <a:latin typeface="calibri corps"/>
              </a:rPr>
            </a:br>
            <a:endParaRPr lang="fr-FR" sz="3200">
              <a:latin typeface="calibri corps"/>
            </a:endParaRPr>
          </a:p>
        </p:txBody>
      </p:sp>
      <p:sp>
        <p:nvSpPr>
          <p:cNvPr id="1073786777" name="Espace réservé du texte 5"/>
          <p:cNvSpPr>
            <a:spLocks noGrp="1"/>
          </p:cNvSpPr>
          <p:nvPr>
            <p:ph type="body" sz="half" idx="2"/>
          </p:nvPr>
        </p:nvSpPr>
        <p:spPr bwMode="auto">
          <a:xfrm>
            <a:off x="848000" y="1083668"/>
            <a:ext cx="3932236" cy="5688025"/>
          </a:xfrm>
        </p:spPr>
        <p:txBody>
          <a:bodyPr vertOverflow="overflow" horzOverflow="overflow" vert="horz" wrap="square" lIns="91440" tIns="45720" rIns="91440" bIns="45720" numCol="1" spcCol="0" rtlCol="0" fromWordArt="0" anchor="t" anchorCtr="0" forceAA="0" compatLnSpc="0">
            <a:normAutofit fontScale="95000" lnSpcReduction="1000"/>
          </a:bodyPr>
          <a:lstStyle/>
          <a:p>
            <a:pPr>
              <a:defRPr/>
            </a:pPr>
            <a:r>
              <a:rPr lang="fr-FR" sz="1200"/>
              <a:t>La Loi de Finances 2026 du 20/02/2026 (précédée de La loi de Finances 2025 du 15/02/2025) a un impact conséquent sur nos recettes de fonctionnement.</a:t>
            </a:r>
            <a:endParaRPr sz="1200"/>
          </a:p>
          <a:p>
            <a:pPr>
              <a:defRPr/>
            </a:pPr>
            <a:r>
              <a:rPr lang="fr-FR" sz="1200"/>
              <a:t>Les principales mesures qui nous concernent directement sont :</a:t>
            </a:r>
            <a:endParaRPr sz="1200"/>
          </a:p>
          <a:p>
            <a:pPr marL="171450" indent="-171450">
              <a:buFontTx/>
              <a:buChar char="-"/>
              <a:defRPr/>
            </a:pPr>
            <a:r>
              <a:rPr lang="fr-FR" sz="1200" u="sng"/>
              <a:t>DGF (Dotation Globale de Fonctionnement) : </a:t>
            </a:r>
            <a:r>
              <a:rPr lang="fr-FR" sz="1200"/>
              <a:t>en 2026, le montant national de la DGF est reconduit à son niveau de 2025 (27 Milliards d’€), mais Rumilly n’a plus de dotation forfaitaire depuis 2025.</a:t>
            </a:r>
            <a:endParaRPr sz="1200"/>
          </a:p>
          <a:p>
            <a:pPr marL="171450" indent="-171450">
              <a:buFontTx/>
              <a:buChar char="-"/>
              <a:defRPr/>
            </a:pPr>
            <a:r>
              <a:rPr lang="fr-FR" sz="1200" u="sng"/>
              <a:t>DSU</a:t>
            </a:r>
            <a:r>
              <a:rPr lang="fr-FR" sz="1200"/>
              <a:t> (Dotation de Solidarité Urbaine) : l’enveloppe nationale augmente significativement en 2026 (+140M€), mais la Commune risque de ne pas en profiter (elle a perdu l’éligibilité en 2025). Impossible de prédire ce qui adviendra en 2026 (les paramètres de calcul bougent tous les ans). Aucune inscription budgétaire par conséquent.</a:t>
            </a:r>
            <a:endParaRPr/>
          </a:p>
          <a:p>
            <a:pPr marL="171450" indent="-171450">
              <a:buFontTx/>
              <a:buChar char="-"/>
              <a:defRPr/>
            </a:pPr>
            <a:r>
              <a:rPr lang="fr-FR" sz="1200" u="sng"/>
              <a:t>DCRTP (Dotation de Compensation de la Réforme de la Taxe Professionnelle) :</a:t>
            </a:r>
            <a:r>
              <a:rPr lang="fr-FR" sz="1200"/>
              <a:t> la DCRTP des communes est substantiellement mise à contribution cette année 2026 (pour financer l’augmentation d’autres concours). Baisse de 383k€ par rapport à 2025.</a:t>
            </a:r>
            <a:endParaRPr/>
          </a:p>
          <a:p>
            <a:pPr marL="171450" indent="-171450">
              <a:buFontTx/>
              <a:buChar char="-"/>
              <a:defRPr/>
            </a:pPr>
            <a:r>
              <a:rPr lang="fr-FR" sz="1200" u="sng"/>
              <a:t>FCTVA</a:t>
            </a:r>
            <a:r>
              <a:rPr lang="fr-FR" sz="1200"/>
              <a:t> (Fonds de Compensation de TVA-en investissement et fonctionnement) : inchangé</a:t>
            </a:r>
            <a:endParaRPr sz="1200"/>
          </a:p>
        </p:txBody>
      </p:sp>
      <p:sp>
        <p:nvSpPr>
          <p:cNvPr id="2084938989" name="Espace réservé du numéro de diapositive 3"/>
          <p:cNvSpPr>
            <a:spLocks noGrp="1"/>
          </p:cNvSpPr>
          <p:nvPr>
            <p:ph type="sldNum" sz="quarter" idx="12"/>
          </p:nvPr>
        </p:nvSpPr>
        <p:spPr bwMode="auto"/>
        <p:txBody>
          <a:bodyPr/>
          <a:lstStyle/>
          <a:p>
            <a:pPr>
              <a:defRPr/>
            </a:pPr>
            <a:fld id="{E119A61D-17E7-4A9B-86C6-30AF143D8A20}" type="slidenum">
              <a:rPr lang="fr-FR"/>
              <a:t>12</a:t>
            </a:fld>
            <a:endParaRPr lang="fr-FR"/>
          </a:p>
        </p:txBody>
      </p:sp>
      <p:graphicFrame>
        <p:nvGraphicFramePr>
          <p:cNvPr id="1667583981" name="Espace réservé du contenu 6"/>
          <p:cNvGraphicFramePr>
            <a:graphicFrameLocks xmlns:a="http://schemas.openxmlformats.org/drawingml/2006/main" noGrp="1"/>
          </p:cNvGraphicFramePr>
          <p:nvPr>
            <p:ph idx="1"/>
          </p:nvPr>
        </p:nvGraphicFramePr>
        <p:xfrm rot="0">
          <a:off x="5183187" y="987424"/>
          <a:ext cx="6673451" cy="555148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53195213" name="ZoneTexte 5"/>
          <p:cNvSpPr txBox="1"/>
          <p:nvPr/>
        </p:nvSpPr>
        <p:spPr bwMode="auto">
          <a:xfrm>
            <a:off x="536891" y="129846"/>
            <a:ext cx="11217844" cy="640115"/>
          </a:xfrm>
          <a:prstGeom prst="rect">
            <a:avLst/>
          </a:prstGeom>
          <a:noFill/>
        </p:spPr>
        <p:txBody>
          <a:bodyPr wrap="square" rtlCol="0">
            <a:spAutoFit/>
          </a:bodyPr>
          <a:lstStyle/>
          <a:p>
            <a:pPr>
              <a:defRPr/>
            </a:pPr>
            <a:r>
              <a:rPr lang="fr-FR" sz="3600" b="1">
                <a:solidFill>
                  <a:srgbClr val="C00000"/>
                </a:solidFill>
              </a:rPr>
              <a:t>6) Section d’Investissement : recettes </a:t>
            </a:r>
            <a:endParaRPr/>
          </a:p>
        </p:txBody>
      </p:sp>
      <p:sp>
        <p:nvSpPr>
          <p:cNvPr id="582779686" name="Titre 3"/>
          <p:cNvSpPr>
            <a:spLocks noGrp="1"/>
          </p:cNvSpPr>
          <p:nvPr>
            <p:ph type="ctrTitle"/>
          </p:nvPr>
        </p:nvSpPr>
        <p:spPr bwMode="auto">
          <a:xfrm>
            <a:off x="536892" y="1491807"/>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256464724" name="Tableau 1"/>
          <p:cNvGraphicFramePr>
            <a:graphicFrameLocks xmlns:a="http://schemas.openxmlformats.org/drawingml/2006/main"/>
          </p:cNvGraphicFramePr>
          <p:nvPr/>
        </p:nvGraphicFramePr>
        <p:xfrm rot="0">
          <a:off x="407368" y="720515"/>
          <a:ext cx="11158380" cy="6207739"/>
        </p:xfrm>
        <a:graphic>
          <a:graphicData uri="http://schemas.openxmlformats.org/drawingml/2006/table">
            <a:tbl>
              <a:tblPr firstRow="1" firstCol="0" lastRow="0" lastCol="0" bandRow="1" bandCol="0">
                <a:tableStyleId>{DA2EE8F4-C70D-5240-8D52-E37A190E7F50}</a:tableStyleId>
              </a:tblPr>
              <a:tblGrid>
                <a:gridCol w="3096344"/>
                <a:gridCol w="1800200"/>
                <a:gridCol w="1296144"/>
                <a:gridCol w="1227100"/>
                <a:gridCol w="1808183"/>
                <a:gridCol w="1930409"/>
              </a:tblGrid>
              <a:tr h="683907">
                <a:tc>
                  <a:txBody>
                    <a:bodyPr/>
                    <a:p>
                      <a:pPr algn="ctr">
                        <a:defRPr/>
                      </a:pPr>
                      <a:r>
                        <a:rPr lang="fr-FR" sz="1300"/>
                        <a:t>En € </a:t>
                      </a:r>
                      <a:endParaRPr sz="1300"/>
                    </a:p>
                  </a:txBody>
                  <a:tcPr/>
                </a:tc>
                <a:tc>
                  <a:txBody>
                    <a:bodyPr/>
                    <a:p>
                      <a:pPr algn="ctr">
                        <a:defRPr/>
                      </a:pPr>
                      <a:r>
                        <a:rPr lang="fr-FR" sz="1300"/>
                        <a:t>CREDITS OUVERTS EN 2025 (BP+DM</a:t>
                      </a:r>
                      <a:endParaRPr/>
                    </a:p>
                    <a:p>
                      <a:pPr algn="ctr">
                        <a:defRPr/>
                      </a:pPr>
                      <a:r>
                        <a:rPr lang="fr-FR" sz="1300"/>
                        <a:t>+RAR N-1)</a:t>
                      </a:r>
                      <a:endParaRPr/>
                    </a:p>
                  </a:txBody>
                  <a:tcPr/>
                </a:tc>
                <a:tc>
                  <a:txBody>
                    <a:bodyPr/>
                    <a:p>
                      <a:pPr algn="ctr">
                        <a:defRPr/>
                      </a:pPr>
                      <a:r>
                        <a:rPr lang="fr-FR" sz="1300"/>
                        <a:t>CA 2025 </a:t>
                      </a:r>
                      <a:endParaRPr/>
                    </a:p>
                  </a:txBody>
                  <a:tcPr/>
                </a:tc>
                <a:tc>
                  <a:txBody>
                    <a:bodyPr/>
                    <a:p>
                      <a:pPr algn="ctr">
                        <a:defRPr/>
                      </a:pPr>
                      <a:r>
                        <a:rPr lang="fr-FR" sz="1300"/>
                        <a:t>RAR 2025 A REPORTER EN 2026 (1)</a:t>
                      </a:r>
                      <a:endParaRPr/>
                    </a:p>
                  </a:txBody>
                  <a:tcPr/>
                </a:tc>
                <a:tc>
                  <a:txBody>
                    <a:bodyPr/>
                    <a:p>
                      <a:pPr algn="ctr">
                        <a:defRPr/>
                      </a:pPr>
                      <a:r>
                        <a:rPr lang="fr-FR" sz="1300"/>
                        <a:t>RECETTES NOUVELLES  BP 2026 </a:t>
                      </a:r>
                      <a:endParaRPr/>
                    </a:p>
                    <a:p>
                      <a:pPr algn="ctr">
                        <a:defRPr/>
                      </a:pPr>
                      <a:r>
                        <a:rPr lang="fr-FR" sz="1300"/>
                        <a:t>(2)</a:t>
                      </a:r>
                      <a:endParaRPr sz="1300"/>
                    </a:p>
                  </a:txBody>
                  <a:tcPr/>
                </a:tc>
                <a:tc>
                  <a:txBody>
                    <a:bodyPr/>
                    <a:p>
                      <a:pPr algn="ctr">
                        <a:defRPr/>
                      </a:pPr>
                      <a:r>
                        <a:rPr lang="fr-FR" sz="1300"/>
                        <a:t>TOTAL  BP 2026</a:t>
                      </a:r>
                      <a:endParaRPr/>
                    </a:p>
                    <a:p>
                      <a:pPr algn="ctr">
                        <a:defRPr/>
                      </a:pPr>
                      <a:r>
                        <a:rPr lang="fr-FR" sz="1300"/>
                        <a:t>(1+2)</a:t>
                      </a:r>
                      <a:endParaRPr sz="1300"/>
                    </a:p>
                  </a:txBody>
                  <a:tcPr/>
                </a:tc>
              </a:tr>
              <a:tr h="516730">
                <a:tc>
                  <a:txBody>
                    <a:bodyPr/>
                    <a:p>
                      <a:pPr>
                        <a:defRPr/>
                      </a:pPr>
                      <a:r>
                        <a:rPr lang="fr-FR" sz="1400"/>
                        <a:t>13 – Subventions d’investissement (hors 138)</a:t>
                      </a:r>
                      <a:endParaRPr sz="1400"/>
                    </a:p>
                  </a:txBody>
                  <a:tcPr/>
                </a:tc>
                <a:tc>
                  <a:txBody>
                    <a:bodyPr/>
                    <a:p>
                      <a:pPr algn="r">
                        <a:defRPr/>
                      </a:pPr>
                      <a:r>
                        <a:rPr sz="1400"/>
                        <a:t>2 086 638,76</a:t>
                      </a:r>
                      <a:endParaRPr/>
                    </a:p>
                  </a:txBody>
                  <a:tcPr/>
                </a:tc>
                <a:tc>
                  <a:txBody>
                    <a:bodyPr/>
                    <a:p>
                      <a:pPr algn="r">
                        <a:defRPr/>
                      </a:pPr>
                      <a:r>
                        <a:rPr sz="1400"/>
                        <a:t>1 347 849,68</a:t>
                      </a:r>
                      <a:endParaRPr/>
                    </a:p>
                  </a:txBody>
                  <a:tcPr/>
                </a:tc>
                <a:tc>
                  <a:txBody>
                    <a:bodyPr/>
                    <a:p>
                      <a:pPr algn="r">
                        <a:defRPr/>
                      </a:pPr>
                      <a:r>
                        <a:rPr sz="1400"/>
                        <a:t>755 529,91</a:t>
                      </a:r>
                      <a:endParaRPr/>
                    </a:p>
                  </a:txBody>
                  <a:tcPr/>
                </a:tc>
                <a:tc>
                  <a:txBody>
                    <a:bodyPr/>
                    <a:p>
                      <a:pPr algn="r">
                        <a:defRPr/>
                      </a:pPr>
                      <a:r>
                        <a:rPr sz="1400"/>
                        <a:t>303 825,30</a:t>
                      </a:r>
                      <a:endParaRPr/>
                    </a:p>
                  </a:txBody>
                  <a:tcPr/>
                </a:tc>
                <a:tc>
                  <a:txBody>
                    <a:bodyPr/>
                    <a:p>
                      <a:pPr algn="r">
                        <a:defRPr/>
                      </a:pPr>
                      <a:r>
                        <a:rPr sz="1400"/>
                        <a:t>1 059 355,21</a:t>
                      </a:r>
                      <a:endParaRPr/>
                    </a:p>
                  </a:txBody>
                  <a:tcPr/>
                </a:tc>
              </a:tr>
              <a:tr h="330021">
                <a:tc>
                  <a:txBody>
                    <a:bodyPr/>
                    <a:p>
                      <a:pPr>
                        <a:defRPr/>
                      </a:pPr>
                      <a:r>
                        <a:rPr lang="fr-FR" sz="1400"/>
                        <a:t>16 – Emprunts et dettes assimilées</a:t>
                      </a:r>
                      <a:endParaRPr sz="1400"/>
                    </a:p>
                  </a:txBody>
                  <a:tcPr/>
                </a:tc>
                <a:tc>
                  <a:txBody>
                    <a:bodyPr/>
                    <a:p>
                      <a:pPr algn="r">
                        <a:defRPr/>
                      </a:pPr>
                      <a:r>
                        <a:rPr sz="1400"/>
                        <a:t>3 565 474,54</a:t>
                      </a:r>
                      <a:endParaRPr/>
                    </a:p>
                  </a:txBody>
                  <a:tcPr/>
                </a:tc>
                <a:tc>
                  <a:txBody>
                    <a:bodyPr/>
                    <a:p>
                      <a:pPr algn="r">
                        <a:defRPr/>
                      </a:pPr>
                      <a:r>
                        <a:rPr sz="1400"/>
                        <a:t>2 500 000,00</a:t>
                      </a:r>
                      <a:endParaRPr/>
                    </a:p>
                  </a:txBody>
                  <a:tcPr/>
                </a:tc>
                <a:tc>
                  <a:txBody>
                    <a:bodyPr/>
                    <a:p>
                      <a:pPr algn="r">
                        <a:defRPr/>
                      </a:pPr>
                      <a:r>
                        <a:rPr sz="1400"/>
                        <a:t>0,00</a:t>
                      </a:r>
                      <a:endParaRPr/>
                    </a:p>
                  </a:txBody>
                  <a:tcPr/>
                </a:tc>
                <a:tc>
                  <a:txBody>
                    <a:bodyPr/>
                    <a:p>
                      <a:pPr algn="r">
                        <a:defRPr/>
                      </a:pPr>
                      <a:r>
                        <a:rPr sz="1400"/>
                        <a:t>1 038 155,39</a:t>
                      </a:r>
                      <a:endParaRPr/>
                    </a:p>
                  </a:txBody>
                  <a:tcPr/>
                </a:tc>
                <a:tc>
                  <a:txBody>
                    <a:bodyPr/>
                    <a:p>
                      <a:pPr algn="r">
                        <a:defRPr/>
                      </a:pPr>
                      <a:r>
                        <a:rPr sz="1400"/>
                        <a:t>1 038 155,39</a:t>
                      </a:r>
                      <a:endParaRPr/>
                    </a:p>
                  </a:txBody>
                  <a:tcPr/>
                </a:tc>
              </a:tr>
              <a:tr h="330021">
                <a:tc>
                  <a:txBody>
                    <a:bodyPr/>
                    <a:p>
                      <a:pPr>
                        <a:defRPr/>
                      </a:pPr>
                      <a:r>
                        <a:rPr lang="fr-FR" sz="1400" b="0"/>
                        <a:t>20 – Immobilisations incorporelles</a:t>
                      </a:r>
                      <a:endParaRPr sz="1400"/>
                    </a:p>
                  </a:txBody>
                  <a:tcPr/>
                </a:tc>
                <a:tc>
                  <a:txBody>
                    <a:bodyPr/>
                    <a:p>
                      <a:pPr algn="r">
                        <a:defRPr/>
                      </a:pPr>
                      <a:r>
                        <a:rPr sz="1400"/>
                        <a:t>0,00</a:t>
                      </a:r>
                      <a:endParaRPr/>
                    </a:p>
                  </a:txBody>
                  <a:tcPr/>
                </a:tc>
                <a:tc>
                  <a:txBody>
                    <a:bodyPr/>
                    <a:p>
                      <a:pPr algn="r">
                        <a:defRPr/>
                      </a:pPr>
                      <a:r>
                        <a:rPr sz="1400"/>
                        <a:t>648,00</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30021">
                <a:tc>
                  <a:txBody>
                    <a:bodyPr/>
                    <a:p>
                      <a:pPr>
                        <a:defRPr/>
                      </a:pPr>
                      <a:r>
                        <a:rPr lang="fr-FR" sz="1400" b="0"/>
                        <a:t>204 – Subventions d’équipement versées</a:t>
                      </a:r>
                      <a:endParaRPr/>
                    </a:p>
                  </a:txBody>
                  <a:tcPr/>
                </a:tc>
                <a:tc>
                  <a:txBody>
                    <a:bodyPr/>
                    <a:p>
                      <a:pPr algn="r">
                        <a:defRPr/>
                      </a:pPr>
                      <a:r>
                        <a:rPr sz="1400"/>
                        <a:t>0,00</a:t>
                      </a:r>
                      <a:endParaRPr/>
                    </a:p>
                  </a:txBody>
                  <a:tcPr/>
                </a:tc>
                <a:tc>
                  <a:txBody>
                    <a:bodyPr/>
                    <a:p>
                      <a:pPr algn="r">
                        <a:defRPr/>
                      </a:pPr>
                      <a:r>
                        <a:rPr sz="1400"/>
                        <a:t>2 241,68</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30021">
                <a:tc>
                  <a:txBody>
                    <a:bodyPr/>
                    <a:p>
                      <a:pPr>
                        <a:defRPr/>
                      </a:pPr>
                      <a:r>
                        <a:rPr lang="fr-FR" sz="1400" b="0"/>
                        <a:t>21 – Immobilisations corporelles</a:t>
                      </a:r>
                      <a:endParaRPr/>
                    </a:p>
                  </a:txBody>
                  <a:tcPr/>
                </a:tc>
                <a:tc>
                  <a:txBody>
                    <a:bodyPr/>
                    <a:p>
                      <a:pPr algn="r">
                        <a:defRPr/>
                      </a:pPr>
                      <a:r>
                        <a:rPr sz="1400"/>
                        <a:t>0,00</a:t>
                      </a:r>
                      <a:endParaRPr/>
                    </a:p>
                  </a:txBody>
                  <a:tcPr/>
                </a:tc>
                <a:tc>
                  <a:txBody>
                    <a:bodyPr/>
                    <a:p>
                      <a:pPr algn="r">
                        <a:defRPr/>
                      </a:pPr>
                      <a:r>
                        <a:rPr sz="1400"/>
                        <a:t>62 394,39</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96025">
                <a:tc>
                  <a:txBody>
                    <a:bodyPr/>
                    <a:p>
                      <a:pPr>
                        <a:defRPr/>
                      </a:pPr>
                      <a:r>
                        <a:rPr lang="fr-FR" sz="1400" b="1"/>
                        <a:t>TOTAL DES RECETTES D’EQUIPEMENT</a:t>
                      </a:r>
                      <a:endParaRPr sz="1400"/>
                    </a:p>
                  </a:txBody>
                  <a:tcPr/>
                </a:tc>
                <a:tc>
                  <a:txBody>
                    <a:bodyPr/>
                    <a:p>
                      <a:pPr algn="r">
                        <a:defRPr/>
                      </a:pPr>
                      <a:r>
                        <a:rPr sz="1400" b="1"/>
                        <a:t>5 652 113,30</a:t>
                      </a:r>
                      <a:endParaRPr/>
                    </a:p>
                  </a:txBody>
                  <a:tcPr/>
                </a:tc>
                <a:tc>
                  <a:txBody>
                    <a:bodyPr/>
                    <a:p>
                      <a:pPr algn="r">
                        <a:defRPr/>
                      </a:pPr>
                      <a:r>
                        <a:rPr sz="1400" b="1"/>
                        <a:t>3 913 133,75</a:t>
                      </a:r>
                      <a:endParaRPr/>
                    </a:p>
                  </a:txBody>
                  <a:tcPr/>
                </a:tc>
                <a:tc>
                  <a:txBody>
                    <a:bodyPr/>
                    <a:p>
                      <a:pPr algn="r">
                        <a:defRPr/>
                      </a:pPr>
                      <a:r>
                        <a:rPr sz="1400" b="1"/>
                        <a:t>755 529,91</a:t>
                      </a:r>
                      <a:endParaRPr/>
                    </a:p>
                  </a:txBody>
                  <a:tcPr/>
                </a:tc>
                <a:tc>
                  <a:txBody>
                    <a:bodyPr/>
                    <a:p>
                      <a:pPr algn="r">
                        <a:defRPr/>
                      </a:pPr>
                      <a:r>
                        <a:rPr sz="1400" b="1"/>
                        <a:t>1 341 980,69</a:t>
                      </a:r>
                      <a:endParaRPr/>
                    </a:p>
                  </a:txBody>
                  <a:tcPr/>
                </a:tc>
                <a:tc>
                  <a:txBody>
                    <a:bodyPr/>
                    <a:p>
                      <a:pPr algn="r">
                        <a:defRPr/>
                      </a:pPr>
                      <a:r>
                        <a:rPr sz="1400" b="1"/>
                        <a:t>2 097 510,60</a:t>
                      </a:r>
                      <a:endParaRPr/>
                    </a:p>
                  </a:txBody>
                  <a:tcPr/>
                </a:tc>
              </a:tr>
              <a:tr h="311792">
                <a:tc>
                  <a:txBody>
                    <a:bodyPr/>
                    <a:p>
                      <a:pPr>
                        <a:defRPr/>
                      </a:pPr>
                      <a:r>
                        <a:rPr lang="fr-FR" sz="1400" b="0"/>
                        <a:t>024 – produits des ventes</a:t>
                      </a:r>
                      <a:endParaRPr sz="1400" b="0"/>
                    </a:p>
                  </a:txBody>
                  <a:tcPr/>
                </a:tc>
                <a:tc>
                  <a:txBody>
                    <a:bodyPr/>
                    <a:p>
                      <a:pPr algn="r">
                        <a:defRPr/>
                      </a:pPr>
                      <a:r>
                        <a:rPr sz="1400"/>
                        <a:t>78 918,00</a:t>
                      </a:r>
                      <a:endParaRPr/>
                    </a:p>
                  </a:txBody>
                  <a:tcPr/>
                </a:tc>
                <a:tc>
                  <a:txBody>
                    <a:bodyPr/>
                    <a:p>
                      <a:pPr algn="r">
                        <a:defRPr/>
                      </a:pPr>
                      <a:endParaRPr sz="1400"/>
                    </a:p>
                  </a:txBody>
                  <a:tcPr>
                    <a:solidFill>
                      <a:schemeClr val="tx1">
                        <a:lumMod val="65000"/>
                        <a:lumOff val="35000"/>
                      </a:schemeClr>
                    </a:solidFill>
                  </a:tcPr>
                </a:tc>
                <a:tc>
                  <a:txBody>
                    <a:bodyPr/>
                    <a:p>
                      <a:pPr algn="r">
                        <a:defRPr/>
                      </a:pPr>
                      <a:r>
                        <a:rPr sz="1400"/>
                        <a:t>0,00</a:t>
                      </a:r>
                      <a:endParaRPr/>
                    </a:p>
                  </a:txBody>
                  <a:tcPr/>
                </a:tc>
                <a:tc>
                  <a:txBody>
                    <a:bodyPr/>
                    <a:p>
                      <a:pPr algn="r">
                        <a:defRPr/>
                      </a:pPr>
                      <a:r>
                        <a:rPr sz="1400"/>
                        <a:t>138 000,00</a:t>
                      </a:r>
                      <a:endParaRPr/>
                    </a:p>
                  </a:txBody>
                  <a:tcPr/>
                </a:tc>
                <a:tc>
                  <a:txBody>
                    <a:bodyPr/>
                    <a:p>
                      <a:pPr algn="r">
                        <a:defRPr/>
                      </a:pPr>
                      <a:r>
                        <a:rPr sz="1400"/>
                        <a:t>138 000,00</a:t>
                      </a:r>
                      <a:endParaRPr/>
                    </a:p>
                  </a:txBody>
                  <a:tcPr/>
                </a:tc>
              </a:tr>
              <a:tr h="561036">
                <a:tc>
                  <a:txBody>
                    <a:bodyPr/>
                    <a:p>
                      <a:pPr>
                        <a:defRPr/>
                      </a:pPr>
                      <a:r>
                        <a:rPr lang="fr-FR" sz="1400"/>
                        <a:t>10 - Dotations, fonds et réserves (sauf 1068)</a:t>
                      </a:r>
                      <a:endParaRPr sz="1400"/>
                    </a:p>
                  </a:txBody>
                  <a:tcPr/>
                </a:tc>
                <a:tc>
                  <a:txBody>
                    <a:bodyPr/>
                    <a:p>
                      <a:pPr algn="r">
                        <a:defRPr/>
                      </a:pPr>
                      <a:r>
                        <a:rPr sz="1400"/>
                        <a:t>1 234 923,24</a:t>
                      </a:r>
                      <a:endParaRPr/>
                    </a:p>
                  </a:txBody>
                  <a:tcPr/>
                </a:tc>
                <a:tc>
                  <a:txBody>
                    <a:bodyPr/>
                    <a:p>
                      <a:pPr algn="r">
                        <a:defRPr/>
                      </a:pPr>
                      <a:r>
                        <a:rPr sz="1400"/>
                        <a:t>1 145 748,16</a:t>
                      </a:r>
                      <a:endParaRPr/>
                    </a:p>
                  </a:txBody>
                  <a:tcPr/>
                </a:tc>
                <a:tc>
                  <a:txBody>
                    <a:bodyPr/>
                    <a:p>
                      <a:pPr algn="r">
                        <a:defRPr/>
                      </a:pPr>
                      <a:r>
                        <a:rPr sz="1400"/>
                        <a:t>0,00</a:t>
                      </a:r>
                      <a:endParaRPr/>
                    </a:p>
                  </a:txBody>
                  <a:tcPr/>
                </a:tc>
                <a:tc>
                  <a:txBody>
                    <a:bodyPr/>
                    <a:p>
                      <a:pPr algn="r">
                        <a:defRPr/>
                      </a:pPr>
                      <a:r>
                        <a:rPr sz="1400"/>
                        <a:t>1 279 000,00</a:t>
                      </a:r>
                      <a:endParaRPr/>
                    </a:p>
                  </a:txBody>
                  <a:tcPr/>
                </a:tc>
                <a:tc>
                  <a:txBody>
                    <a:bodyPr/>
                    <a:p>
                      <a:pPr algn="r">
                        <a:defRPr/>
                      </a:pPr>
                      <a:r>
                        <a:rPr sz="1400"/>
                        <a:t>1 279 000,00</a:t>
                      </a:r>
                      <a:endParaRPr/>
                    </a:p>
                  </a:txBody>
                  <a:tcPr/>
                </a:tc>
              </a:tr>
              <a:tr h="396025">
                <a:tc>
                  <a:txBody>
                    <a:bodyPr/>
                    <a:p>
                      <a:pPr>
                        <a:defRPr/>
                      </a:pPr>
                      <a:r>
                        <a:rPr lang="fr-FR" sz="1400"/>
                        <a:t>1068 – Excédents de FCT capitalisés</a:t>
                      </a:r>
                      <a:endParaRPr sz="1400"/>
                    </a:p>
                  </a:txBody>
                  <a:tcPr/>
                </a:tc>
                <a:tc>
                  <a:txBody>
                    <a:bodyPr/>
                    <a:p>
                      <a:pPr algn="r">
                        <a:defRPr/>
                      </a:pPr>
                      <a:r>
                        <a:rPr sz="1400"/>
                        <a:t>3 688 748,49</a:t>
                      </a:r>
                      <a:endParaRPr/>
                    </a:p>
                  </a:txBody>
                  <a:tcPr/>
                </a:tc>
                <a:tc>
                  <a:txBody>
                    <a:bodyPr/>
                    <a:p>
                      <a:pPr algn="r">
                        <a:defRPr/>
                      </a:pPr>
                      <a:r>
                        <a:rPr sz="1400"/>
                        <a:t>3 688 748,59</a:t>
                      </a:r>
                      <a:endParaRPr/>
                    </a:p>
                  </a:txBody>
                  <a:tcPr/>
                </a:tc>
                <a:tc>
                  <a:txBody>
                    <a:bodyPr/>
                    <a:p>
                      <a:pPr algn="r">
                        <a:defRPr/>
                      </a:pPr>
                      <a:r>
                        <a:rPr sz="1400"/>
                        <a:t>0,00</a:t>
                      </a:r>
                      <a:endParaRPr/>
                    </a:p>
                  </a:txBody>
                  <a:tcPr/>
                </a:tc>
                <a:tc>
                  <a:txBody>
                    <a:bodyPr/>
                    <a:p>
                      <a:pPr algn="r">
                        <a:defRPr/>
                      </a:pPr>
                      <a:r>
                        <a:rPr sz="1400"/>
                        <a:t>1 963 389,34</a:t>
                      </a:r>
                      <a:endParaRPr/>
                    </a:p>
                  </a:txBody>
                  <a:tcPr/>
                </a:tc>
                <a:tc>
                  <a:txBody>
                    <a:bodyPr/>
                    <a:p>
                      <a:pPr algn="r">
                        <a:defRPr/>
                      </a:pPr>
                      <a:r>
                        <a:rPr sz="1400"/>
                        <a:t>1 963 389,34</a:t>
                      </a:r>
                      <a:endParaRPr/>
                    </a:p>
                  </a:txBody>
                  <a:tcPr/>
                </a:tc>
              </a:tr>
              <a:tr h="330021">
                <a:tc>
                  <a:txBody>
                    <a:bodyPr/>
                    <a:p>
                      <a:pPr>
                        <a:defRPr/>
                      </a:pPr>
                      <a:r>
                        <a:rPr lang="fr-FR" sz="1400"/>
                        <a:t>16 – Emprunts et dettes assimilées</a:t>
                      </a:r>
                      <a:endParaRPr/>
                    </a:p>
                  </a:txBody>
                  <a:tcPr/>
                </a:tc>
                <a:tc>
                  <a:txBody>
                    <a:bodyPr/>
                    <a:p>
                      <a:pPr algn="r">
                        <a:defRPr/>
                      </a:pPr>
                      <a:r>
                        <a:rPr sz="1400"/>
                        <a:t>0,00</a:t>
                      </a:r>
                      <a:endParaRPr/>
                    </a:p>
                  </a:txBody>
                  <a:tcPr/>
                </a:tc>
                <a:tc>
                  <a:txBody>
                    <a:bodyPr/>
                    <a:p>
                      <a:pPr algn="r">
                        <a:defRPr/>
                      </a:pPr>
                      <a:r>
                        <a:rPr sz="1400"/>
                        <a:t>1 600,00</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30021">
                <a:tc>
                  <a:txBody>
                    <a:bodyPr/>
                    <a:p>
                      <a:pPr>
                        <a:defRPr/>
                      </a:pPr>
                      <a:r>
                        <a:rPr lang="fr-FR" sz="1400"/>
                        <a:t>27 – Autres immobilisations financières</a:t>
                      </a:r>
                      <a:endParaRPr sz="1400"/>
                    </a:p>
                  </a:txBody>
                  <a:tcPr/>
                </a:tc>
                <a:tc>
                  <a:txBody>
                    <a:bodyPr/>
                    <a:p>
                      <a:pPr algn="r">
                        <a:defRPr/>
                      </a:pPr>
                      <a:r>
                        <a:rPr sz="1400"/>
                        <a:t>0,00</a:t>
                      </a:r>
                      <a:endParaRPr/>
                    </a:p>
                  </a:txBody>
                  <a:tcPr/>
                </a:tc>
                <a:tc>
                  <a:txBody>
                    <a:bodyPr/>
                    <a:p>
                      <a:pPr algn="r">
                        <a:defRPr/>
                      </a:pPr>
                      <a:r>
                        <a:rPr sz="1400"/>
                        <a:t>13 920,00</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300790">
                <a:tc>
                  <a:txBody>
                    <a:bodyPr/>
                    <a:p>
                      <a:pPr marL="0" marR="0" lvl="0" indent="0" algn="l" defTabSz="914400">
                        <a:lnSpc>
                          <a:spcPct val="100000"/>
                        </a:lnSpc>
                        <a:spcBef>
                          <a:spcPts val="0"/>
                        </a:spcBef>
                        <a:spcAft>
                          <a:spcPts val="0"/>
                        </a:spcAft>
                        <a:buClrTx/>
                        <a:buSzTx/>
                        <a:buFontTx/>
                        <a:buNone/>
                        <a:defRPr/>
                      </a:pPr>
                      <a:r>
                        <a:rPr lang="fr-FR" sz="1400" b="1"/>
                        <a:t>TOTAL DES RECETTES FINANCIERES</a:t>
                      </a:r>
                      <a:endParaRPr sz="1400"/>
                    </a:p>
                  </a:txBody>
                  <a:tcPr/>
                </a:tc>
                <a:tc>
                  <a:txBody>
                    <a:bodyPr/>
                    <a:p>
                      <a:pPr algn="r">
                        <a:defRPr/>
                      </a:pPr>
                      <a:r>
                        <a:rPr sz="1400" b="1"/>
                        <a:t>5 002 589,83</a:t>
                      </a:r>
                      <a:endParaRPr/>
                    </a:p>
                  </a:txBody>
                  <a:tcPr/>
                </a:tc>
                <a:tc>
                  <a:txBody>
                    <a:bodyPr/>
                    <a:p>
                      <a:pPr algn="r">
                        <a:defRPr/>
                      </a:pPr>
                      <a:r>
                        <a:rPr sz="1400" b="1"/>
                        <a:t>4 850 016,75</a:t>
                      </a:r>
                      <a:endParaRPr/>
                    </a:p>
                  </a:txBody>
                  <a:tcPr/>
                </a:tc>
                <a:tc>
                  <a:txBody>
                    <a:bodyPr/>
                    <a:p>
                      <a:pPr algn="r">
                        <a:defRPr/>
                      </a:pPr>
                      <a:r>
                        <a:rPr sz="1400" b="1"/>
                        <a:t>0,00</a:t>
                      </a:r>
                      <a:endParaRPr/>
                    </a:p>
                  </a:txBody>
                  <a:tcPr/>
                </a:tc>
                <a:tc>
                  <a:txBody>
                    <a:bodyPr/>
                    <a:p>
                      <a:pPr algn="r">
                        <a:defRPr/>
                      </a:pPr>
                      <a:r>
                        <a:rPr sz="1400" b="1"/>
                        <a:t>3 380 389,34</a:t>
                      </a:r>
                      <a:endParaRPr/>
                    </a:p>
                  </a:txBody>
                  <a:tcPr/>
                </a:tc>
                <a:tc>
                  <a:txBody>
                    <a:bodyPr/>
                    <a:p>
                      <a:pPr algn="r">
                        <a:defRPr/>
                      </a:pPr>
                      <a:r>
                        <a:rPr sz="1400" b="1"/>
                        <a:t>3 380 389,34</a:t>
                      </a:r>
                      <a:endParaRPr/>
                    </a:p>
                  </a:txBody>
                  <a:tcPr/>
                </a:tc>
              </a:tr>
              <a:tr h="264765">
                <a:tc>
                  <a:txBody>
                    <a:bodyPr/>
                    <a:p>
                      <a:pPr marL="0" marR="0" lvl="0" indent="0" algn="l" defTabSz="914400">
                        <a:lnSpc>
                          <a:spcPct val="100000"/>
                        </a:lnSpc>
                        <a:spcBef>
                          <a:spcPts val="0"/>
                        </a:spcBef>
                        <a:spcAft>
                          <a:spcPts val="0"/>
                        </a:spcAft>
                        <a:buClrTx/>
                        <a:buSzTx/>
                        <a:buFontTx/>
                        <a:buNone/>
                        <a:defRPr/>
                      </a:pPr>
                      <a:r>
                        <a:rPr lang="fr-FR" sz="1400" b="0"/>
                        <a:t>4582 – Opérations sous mandat</a:t>
                      </a:r>
                      <a:endParaRPr sz="1400" b="0"/>
                    </a:p>
                  </a:txBody>
                  <a:tcPr/>
                </a:tc>
                <a:tc>
                  <a:txBody>
                    <a:bodyPr/>
                    <a:p>
                      <a:pPr algn="r">
                        <a:defRPr/>
                      </a:pPr>
                      <a:r>
                        <a:rPr sz="1400" b="0"/>
                        <a:t>224 566,07</a:t>
                      </a:r>
                      <a:endParaRPr/>
                    </a:p>
                  </a:txBody>
                  <a:tcPr/>
                </a:tc>
                <a:tc>
                  <a:txBody>
                    <a:bodyPr/>
                    <a:p>
                      <a:pPr algn="r">
                        <a:defRPr/>
                      </a:pPr>
                      <a:r>
                        <a:rPr sz="1400" b="0"/>
                        <a:t>180 151,43</a:t>
                      </a:r>
                      <a:endParaRPr/>
                    </a:p>
                  </a:txBody>
                  <a:tcPr/>
                </a:tc>
                <a:tc>
                  <a:txBody>
                    <a:bodyPr/>
                    <a:p>
                      <a:pPr algn="r">
                        <a:defRPr/>
                      </a:pPr>
                      <a:r>
                        <a:rPr sz="1400" b="0"/>
                        <a:t>44 414,64</a:t>
                      </a:r>
                      <a:endParaRPr/>
                    </a:p>
                  </a:txBody>
                  <a:tcPr/>
                </a:tc>
                <a:tc>
                  <a:txBody>
                    <a:bodyPr/>
                    <a:p>
                      <a:pPr algn="r">
                        <a:defRPr/>
                      </a:pPr>
                      <a:r>
                        <a:rPr sz="1400" b="0"/>
                        <a:t>177 000,00</a:t>
                      </a:r>
                      <a:endParaRPr/>
                    </a:p>
                  </a:txBody>
                  <a:tcPr/>
                </a:tc>
                <a:tc>
                  <a:txBody>
                    <a:bodyPr/>
                    <a:p>
                      <a:pPr algn="r">
                        <a:defRPr/>
                      </a:pPr>
                      <a:r>
                        <a:rPr sz="1400"/>
                        <a:t>221 414,64</a:t>
                      </a:r>
                      <a:endParaRPr/>
                    </a:p>
                  </a:txBody>
                  <a:tcPr/>
                </a:tc>
              </a:tr>
              <a:tr h="561036">
                <a:tc>
                  <a:txBody>
                    <a:bodyPr/>
                    <a:p>
                      <a:pPr marL="0" marR="0" lvl="0" indent="0" algn="l" defTabSz="914400">
                        <a:lnSpc>
                          <a:spcPct val="100000"/>
                        </a:lnSpc>
                        <a:spcBef>
                          <a:spcPts val="0"/>
                        </a:spcBef>
                        <a:spcAft>
                          <a:spcPts val="0"/>
                        </a:spcAft>
                        <a:buClrTx/>
                        <a:buSzTx/>
                        <a:buFontTx/>
                        <a:buNone/>
                        <a:defRPr/>
                      </a:pPr>
                      <a:r>
                        <a:rPr lang="fr-FR" sz="1400" b="1"/>
                        <a:t>TOTAL RECETTES REELLES</a:t>
                      </a:r>
                      <a:endParaRPr sz="1400"/>
                    </a:p>
                  </a:txBody>
                  <a:tcPr/>
                </a:tc>
                <a:tc>
                  <a:txBody>
                    <a:bodyPr/>
                    <a:p>
                      <a:pPr algn="r">
                        <a:defRPr/>
                      </a:pPr>
                      <a:r>
                        <a:rPr sz="1400" b="1"/>
                        <a:t>10 879 269,20</a:t>
                      </a:r>
                      <a:endParaRPr/>
                    </a:p>
                  </a:txBody>
                  <a:tcPr/>
                </a:tc>
                <a:tc>
                  <a:txBody>
                    <a:bodyPr/>
                    <a:p>
                      <a:pPr algn="r">
                        <a:defRPr/>
                      </a:pPr>
                      <a:r>
                        <a:rPr sz="1400" b="1"/>
                        <a:t>8 943 301,93</a:t>
                      </a:r>
                      <a:endParaRPr/>
                    </a:p>
                  </a:txBody>
                  <a:tcPr/>
                </a:tc>
                <a:tc>
                  <a:txBody>
                    <a:bodyPr/>
                    <a:p>
                      <a:pPr algn="r">
                        <a:defRPr/>
                      </a:pPr>
                      <a:r>
                        <a:rPr sz="1400" b="1"/>
                        <a:t>799 944,55</a:t>
                      </a:r>
                      <a:endParaRPr/>
                    </a:p>
                  </a:txBody>
                  <a:tcPr/>
                </a:tc>
                <a:tc>
                  <a:txBody>
                    <a:bodyPr/>
                    <a:p>
                      <a:pPr algn="r">
                        <a:defRPr/>
                      </a:pPr>
                      <a:r>
                        <a:rPr sz="1400" b="1"/>
                        <a:t>4 899 370,03</a:t>
                      </a:r>
                      <a:endParaRPr/>
                    </a:p>
                  </a:txBody>
                  <a:tcPr/>
                </a:tc>
                <a:tc>
                  <a:txBody>
                    <a:bodyPr/>
                    <a:p>
                      <a:pPr algn="r">
                        <a:defRPr/>
                      </a:pPr>
                      <a:r>
                        <a:rPr sz="1400" b="1"/>
                        <a:t>5 699 314,58</a:t>
                      </a:r>
                      <a:endParaRPr/>
                    </a:p>
                  </a:txBody>
                  <a:tcPr/>
                </a:tc>
              </a:tr>
            </a:tbl>
          </a:graphicData>
        </a:graphic>
      </p:graphicFrame>
      <p:sp>
        <p:nvSpPr>
          <p:cNvPr id="1930048462" name="Espace réservé du numéro de diapositive 2"/>
          <p:cNvSpPr>
            <a:spLocks noGrp="1"/>
          </p:cNvSpPr>
          <p:nvPr>
            <p:ph type="sldNum" sz="quarter" idx="12"/>
          </p:nvPr>
        </p:nvSpPr>
        <p:spPr bwMode="auto">
          <a:xfrm>
            <a:off x="11408938" y="274088"/>
            <a:ext cx="357239" cy="365124"/>
          </a:xfrm>
        </p:spPr>
        <p:txBody>
          <a:bodyPr/>
          <a:lstStyle/>
          <a:p>
            <a:pPr>
              <a:defRPr/>
            </a:pPr>
            <a:fld id="{CD20B348-A980-5E78-1CE1-16E8759C7AC7}" type="slidenum">
              <a:rPr lang="fr-FR"/>
              <a:t>13</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03069649" name="ZoneTexte 5"/>
          <p:cNvSpPr txBox="1"/>
          <p:nvPr/>
        </p:nvSpPr>
        <p:spPr bwMode="auto">
          <a:xfrm>
            <a:off x="536891" y="129846"/>
            <a:ext cx="11217844" cy="640115"/>
          </a:xfrm>
          <a:prstGeom prst="rect">
            <a:avLst/>
          </a:prstGeom>
          <a:noFill/>
        </p:spPr>
        <p:txBody>
          <a:bodyPr wrap="square" rtlCol="0">
            <a:spAutoFit/>
          </a:bodyPr>
          <a:lstStyle/>
          <a:p>
            <a:pPr>
              <a:defRPr/>
            </a:pPr>
            <a:r>
              <a:rPr lang="fr-FR" sz="3600" b="1">
                <a:solidFill>
                  <a:srgbClr val="C00000"/>
                </a:solidFill>
              </a:rPr>
              <a:t>6) Section d’Investissement : recettes </a:t>
            </a:r>
            <a:endParaRPr/>
          </a:p>
        </p:txBody>
      </p:sp>
      <p:sp>
        <p:nvSpPr>
          <p:cNvPr id="477803306" name="Titre 3"/>
          <p:cNvSpPr>
            <a:spLocks noGrp="1"/>
          </p:cNvSpPr>
          <p:nvPr>
            <p:ph type="ctrTitle"/>
          </p:nvPr>
        </p:nvSpPr>
        <p:spPr bwMode="auto">
          <a:xfrm>
            <a:off x="536892" y="1491807"/>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801000351" name="Tableau 1"/>
          <p:cNvGraphicFramePr>
            <a:graphicFrameLocks xmlns:a="http://schemas.openxmlformats.org/drawingml/2006/main"/>
          </p:cNvGraphicFramePr>
          <p:nvPr/>
        </p:nvGraphicFramePr>
        <p:xfrm rot="0">
          <a:off x="407368" y="696604"/>
          <a:ext cx="11158380" cy="4636108"/>
        </p:xfrm>
        <a:graphic>
          <a:graphicData uri="http://schemas.openxmlformats.org/drawingml/2006/table">
            <a:tbl>
              <a:tblPr firstRow="1" firstCol="0" lastRow="0" lastCol="0" bandRow="1" bandCol="0">
                <a:tableStyleId>{DA2EE8F4-C70D-5240-8D52-E37A190E7F50}</a:tableStyleId>
              </a:tblPr>
              <a:tblGrid>
                <a:gridCol w="3096344"/>
                <a:gridCol w="1368152"/>
                <a:gridCol w="1334162"/>
                <a:gridCol w="1618166"/>
                <a:gridCol w="1811147"/>
                <a:gridCol w="1930409"/>
              </a:tblGrid>
              <a:tr h="575485">
                <a:tc>
                  <a:txBody>
                    <a:bodyPr/>
                    <a:p>
                      <a:pPr algn="ctr">
                        <a:defRPr/>
                      </a:pPr>
                      <a:r>
                        <a:rPr lang="fr-FR" sz="1300"/>
                        <a:t>En € </a:t>
                      </a:r>
                      <a:endParaRPr sz="1300"/>
                    </a:p>
                  </a:txBody>
                  <a:tcPr/>
                </a:tc>
                <a:tc>
                  <a:txBody>
                    <a:bodyPr/>
                    <a:p>
                      <a:pPr marL="0" marR="0" lvl="0" indent="0" algn="ctr" defTabSz="914400">
                        <a:lnSpc>
                          <a:spcPct val="100000"/>
                        </a:lnSpc>
                        <a:spcBef>
                          <a:spcPts val="0"/>
                        </a:spcBef>
                        <a:spcAft>
                          <a:spcPts val="0"/>
                        </a:spcAft>
                        <a:buClrTx/>
                        <a:buSzTx/>
                        <a:buFontTx/>
                        <a:buNone/>
                        <a:defRPr/>
                      </a:pPr>
                      <a:r>
                        <a:rPr lang="fr-FR" sz="1300"/>
                        <a:t>CREDITS OUVERTS EN 2025 (BP+DM+ RAR N-1)</a:t>
                      </a:r>
                      <a:endParaRPr/>
                    </a:p>
                    <a:p>
                      <a:pPr algn="ctr">
                        <a:defRPr/>
                      </a:pPr>
                      <a:endParaRPr sz="1300"/>
                    </a:p>
                  </a:txBody>
                  <a:tcPr/>
                </a:tc>
                <a:tc>
                  <a:txBody>
                    <a:bodyPr/>
                    <a:p>
                      <a:pPr algn="ctr">
                        <a:defRPr/>
                      </a:pPr>
                      <a:r>
                        <a:rPr lang="fr-FR" sz="1300"/>
                        <a:t>CA 2025</a:t>
                      </a:r>
                      <a:endParaRPr sz="1300"/>
                    </a:p>
                  </a:txBody>
                  <a:tcPr/>
                </a:tc>
                <a:tc>
                  <a:txBody>
                    <a:bodyPr/>
                    <a:p>
                      <a:pPr algn="ctr">
                        <a:defRPr/>
                      </a:pPr>
                      <a:r>
                        <a:rPr lang="fr-FR" sz="1300"/>
                        <a:t>RAR 2025 A REPORTER EN 2026</a:t>
                      </a:r>
                      <a:endParaRPr/>
                    </a:p>
                    <a:p>
                      <a:pPr algn="ctr">
                        <a:defRPr/>
                      </a:pPr>
                      <a:r>
                        <a:rPr lang="fr-FR" sz="1300"/>
                        <a:t>(1)</a:t>
                      </a:r>
                      <a:endParaRPr/>
                    </a:p>
                  </a:txBody>
                  <a:tcPr/>
                </a:tc>
                <a:tc>
                  <a:txBody>
                    <a:bodyPr/>
                    <a:p>
                      <a:pPr algn="ctr">
                        <a:defRPr/>
                      </a:pPr>
                      <a:r>
                        <a:rPr lang="fr-FR" sz="1300"/>
                        <a:t>RECETTES NOUVELLES  BP 2026</a:t>
                      </a:r>
                      <a:endParaRPr/>
                    </a:p>
                    <a:p>
                      <a:pPr algn="ctr">
                        <a:defRPr/>
                      </a:pPr>
                      <a:r>
                        <a:rPr lang="fr-FR" sz="1300"/>
                        <a:t>(2)</a:t>
                      </a:r>
                      <a:endParaRPr sz="1300"/>
                    </a:p>
                  </a:txBody>
                  <a:tcPr/>
                </a:tc>
                <a:tc>
                  <a:txBody>
                    <a:bodyPr/>
                    <a:p>
                      <a:pPr algn="ctr">
                        <a:defRPr/>
                      </a:pPr>
                      <a:r>
                        <a:rPr lang="fr-FR" sz="1300"/>
                        <a:t>TOTAL  BP 2026</a:t>
                      </a:r>
                      <a:endParaRPr/>
                    </a:p>
                    <a:p>
                      <a:pPr algn="ctr">
                        <a:defRPr/>
                      </a:pPr>
                      <a:r>
                        <a:rPr lang="fr-FR" sz="1300"/>
                        <a:t>(1+2)</a:t>
                      </a:r>
                      <a:endParaRPr sz="1300"/>
                    </a:p>
                  </a:txBody>
                  <a:tcPr/>
                </a:tc>
              </a:tr>
              <a:tr h="431614">
                <a:tc>
                  <a:txBody>
                    <a:bodyPr/>
                    <a:p>
                      <a:pPr marL="0" marR="0" lvl="0" indent="0" algn="l" defTabSz="914400">
                        <a:lnSpc>
                          <a:spcPct val="100000"/>
                        </a:lnSpc>
                        <a:spcBef>
                          <a:spcPts val="0"/>
                        </a:spcBef>
                        <a:spcAft>
                          <a:spcPts val="0"/>
                        </a:spcAft>
                        <a:buClrTx/>
                        <a:buSzTx/>
                        <a:buFontTx/>
                        <a:buNone/>
                        <a:defRPr/>
                      </a:pPr>
                      <a:r>
                        <a:rPr lang="fr-FR" sz="1400" b="0"/>
                        <a:t>021 – Virement de la section de fct</a:t>
                      </a:r>
                      <a:endParaRPr sz="1400"/>
                    </a:p>
                  </a:txBody>
                  <a:tcPr/>
                </a:tc>
                <a:tc>
                  <a:txBody>
                    <a:bodyPr/>
                    <a:p>
                      <a:pPr algn="r">
                        <a:defRPr/>
                      </a:pPr>
                      <a:r>
                        <a:rPr sz="1400"/>
                        <a:t>660 650,22</a:t>
                      </a:r>
                      <a:endParaRPr/>
                    </a:p>
                  </a:txBody>
                  <a:tcPr/>
                </a:tc>
                <a:tc>
                  <a:txBody>
                    <a:bodyPr/>
                    <a:p>
                      <a:pPr marL="0" marR="0" indent="0" algn="r">
                        <a:lnSpc>
                          <a:spcPct val="100000"/>
                        </a:lnSpc>
                        <a:spcBef>
                          <a:spcPts val="0"/>
                        </a:spcBef>
                        <a:spcAft>
                          <a:spcPts val="0"/>
                        </a:spcAft>
                        <a:defRPr/>
                      </a:pPr>
                      <a:endParaRPr lang="fr-FR" sz="1400" b="0" i="0" u="none" strike="noStrike" cap="none" spc="0">
                        <a:solidFill>
                          <a:schemeClr val="dk1"/>
                        </a:solidFill>
                        <a:latin typeface="Calibri"/>
                        <a:cs typeface="Calibri"/>
                      </a:endParaRPr>
                    </a:p>
                  </a:txBody>
                  <a:tcPr>
                    <a:solidFill>
                      <a:schemeClr val="tx1">
                        <a:lumMod val="65000"/>
                        <a:lumOff val="35000"/>
                      </a:schemeClr>
                    </a:solidFill>
                  </a:tcPr>
                </a:tc>
                <a:tc>
                  <a:txBody>
                    <a:bodyPr/>
                    <a:p>
                      <a:pPr algn="r">
                        <a:defRPr/>
                      </a:pPr>
                      <a:endParaRPr sz="1400"/>
                    </a:p>
                  </a:txBody>
                  <a:tcPr>
                    <a:solidFill>
                      <a:schemeClr val="tx1">
                        <a:lumMod val="65000"/>
                        <a:lumOff val="35000"/>
                      </a:schemeClr>
                    </a:solidFill>
                  </a:tcPr>
                </a:tc>
                <a:tc>
                  <a:txBody>
                    <a:bodyPr/>
                    <a:p>
                      <a:pPr algn="r">
                        <a:defRPr/>
                      </a:pPr>
                      <a:r>
                        <a:rPr sz="1400"/>
                        <a:t>1 705 162,00</a:t>
                      </a:r>
                      <a:endParaRPr/>
                    </a:p>
                  </a:txBody>
                  <a:tcPr/>
                </a:tc>
                <a:tc>
                  <a:txBody>
                    <a:bodyPr/>
                    <a:p>
                      <a:pPr algn="r">
                        <a:defRPr/>
                      </a:pPr>
                      <a:r>
                        <a:rPr sz="1400"/>
                        <a:t>1 705 162,00</a:t>
                      </a:r>
                      <a:endParaRPr/>
                    </a:p>
                  </a:txBody>
                  <a:tcPr/>
                </a:tc>
              </a:tr>
              <a:tr h="611453">
                <a:tc>
                  <a:txBody>
                    <a:bodyPr/>
                    <a:p>
                      <a:pPr marL="0" marR="0" lvl="0" indent="0" algn="l" defTabSz="914400">
                        <a:lnSpc>
                          <a:spcPct val="100000"/>
                        </a:lnSpc>
                        <a:spcBef>
                          <a:spcPts val="0"/>
                        </a:spcBef>
                        <a:spcAft>
                          <a:spcPts val="0"/>
                        </a:spcAft>
                        <a:buClrTx/>
                        <a:buSzTx/>
                        <a:buFontTx/>
                        <a:buNone/>
                        <a:defRPr/>
                      </a:pPr>
                      <a:r>
                        <a:rPr lang="fr-FR" sz="1400" b="0"/>
                        <a:t>040 – Opérations de transfert entre sections</a:t>
                      </a:r>
                      <a:endParaRPr sz="1400"/>
                    </a:p>
                  </a:txBody>
                  <a:tcPr/>
                </a:tc>
                <a:tc>
                  <a:txBody>
                    <a:bodyPr/>
                    <a:p>
                      <a:pPr algn="r">
                        <a:defRPr/>
                      </a:pPr>
                      <a:r>
                        <a:rPr sz="1400"/>
                        <a:t>1 673 581,60</a:t>
                      </a:r>
                      <a:endParaRPr/>
                    </a:p>
                  </a:txBody>
                  <a:tcPr/>
                </a:tc>
                <a:tc>
                  <a:txBody>
                    <a:bodyPr/>
                    <a:p>
                      <a:pPr algn="r">
                        <a:defRPr/>
                      </a:pPr>
                      <a:r>
                        <a:rPr sz="1400"/>
                        <a:t>1 495 444,48</a:t>
                      </a:r>
                      <a:endParaRPr/>
                    </a:p>
                  </a:txBody>
                  <a:tcPr/>
                </a:tc>
                <a:tc>
                  <a:txBody>
                    <a:bodyPr/>
                    <a:p>
                      <a:pPr algn="r">
                        <a:defRPr/>
                      </a:pPr>
                      <a:endParaRPr sz="1400"/>
                    </a:p>
                  </a:txBody>
                  <a:tcPr>
                    <a:solidFill>
                      <a:schemeClr val="tx1">
                        <a:lumMod val="65000"/>
                        <a:lumOff val="35000"/>
                      </a:schemeClr>
                    </a:solidFill>
                  </a:tcPr>
                </a:tc>
                <a:tc>
                  <a:txBody>
                    <a:bodyPr/>
                    <a:p>
                      <a:pPr algn="r">
                        <a:defRPr/>
                      </a:pPr>
                      <a:r>
                        <a:rPr sz="1400"/>
                        <a:t>1 250 000,00</a:t>
                      </a:r>
                      <a:endParaRPr/>
                    </a:p>
                  </a:txBody>
                  <a:tcPr/>
                </a:tc>
                <a:tc>
                  <a:txBody>
                    <a:bodyPr/>
                    <a:p>
                      <a:pPr algn="r">
                        <a:defRPr/>
                      </a:pPr>
                      <a:r>
                        <a:rPr sz="1400"/>
                        <a:t>1 250 000,00</a:t>
                      </a:r>
                      <a:endParaRPr/>
                    </a:p>
                  </a:txBody>
                  <a:tcPr/>
                </a:tc>
              </a:tr>
              <a:tr h="431614">
                <a:tc>
                  <a:txBody>
                    <a:bodyPr/>
                    <a:p>
                      <a:pPr marL="0" marR="0" lvl="0" indent="0" algn="l" defTabSz="914400">
                        <a:lnSpc>
                          <a:spcPct val="100000"/>
                        </a:lnSpc>
                        <a:spcBef>
                          <a:spcPts val="0"/>
                        </a:spcBef>
                        <a:spcAft>
                          <a:spcPts val="0"/>
                        </a:spcAft>
                        <a:buClrTx/>
                        <a:buSzTx/>
                        <a:buFontTx/>
                        <a:buNone/>
                        <a:defRPr/>
                      </a:pPr>
                      <a:r>
                        <a:rPr lang="fr-FR" sz="1400" b="0"/>
                        <a:t>041 – Opérations patrimoniales</a:t>
                      </a:r>
                      <a:endParaRPr sz="1400"/>
                    </a:p>
                  </a:txBody>
                  <a:tcPr/>
                </a:tc>
                <a:tc>
                  <a:txBody>
                    <a:bodyPr/>
                    <a:p>
                      <a:pPr algn="r">
                        <a:defRPr/>
                      </a:pPr>
                      <a:r>
                        <a:rPr sz="1400"/>
                        <a:t>830 271,98</a:t>
                      </a:r>
                      <a:endParaRPr/>
                    </a:p>
                  </a:txBody>
                  <a:tcPr/>
                </a:tc>
                <a:tc>
                  <a:txBody>
                    <a:bodyPr/>
                    <a:p>
                      <a:pPr algn="r">
                        <a:defRPr/>
                      </a:pPr>
                      <a:r>
                        <a:rPr sz="1400"/>
                        <a:t>58 497,60</a:t>
                      </a:r>
                      <a:endParaRPr/>
                    </a:p>
                  </a:txBody>
                  <a:tcPr/>
                </a:tc>
                <a:tc>
                  <a:txBody>
                    <a:bodyPr/>
                    <a:p>
                      <a:pPr algn="r">
                        <a:defRPr/>
                      </a:pPr>
                      <a:endParaRPr sz="1400"/>
                    </a:p>
                  </a:txBody>
                  <a:tcPr>
                    <a:solidFill>
                      <a:schemeClr val="tx1">
                        <a:lumMod val="65000"/>
                        <a:lumOff val="35000"/>
                      </a:schemeClr>
                    </a:solidFill>
                  </a:tcPr>
                </a:tc>
                <a:tc>
                  <a:txBody>
                    <a:bodyPr/>
                    <a:p>
                      <a:pPr algn="r">
                        <a:defRPr/>
                      </a:pPr>
                      <a:r>
                        <a:rPr sz="1400"/>
                        <a:t>334 219,38</a:t>
                      </a:r>
                      <a:endParaRPr/>
                    </a:p>
                  </a:txBody>
                  <a:tcPr/>
                </a:tc>
                <a:tc>
                  <a:txBody>
                    <a:bodyPr/>
                    <a:p>
                      <a:pPr algn="r">
                        <a:defRPr/>
                      </a:pPr>
                      <a:r>
                        <a:rPr sz="1400"/>
                        <a:t>334 219,38</a:t>
                      </a:r>
                      <a:endParaRPr/>
                    </a:p>
                  </a:txBody>
                  <a:tcPr/>
                </a:tc>
              </a:tr>
              <a:tr h="431614">
                <a:tc>
                  <a:txBody>
                    <a:bodyPr/>
                    <a:p>
                      <a:pPr marL="0" marR="0" lvl="0" indent="0" algn="l" defTabSz="914400">
                        <a:lnSpc>
                          <a:spcPct val="100000"/>
                        </a:lnSpc>
                        <a:spcBef>
                          <a:spcPts val="0"/>
                        </a:spcBef>
                        <a:spcAft>
                          <a:spcPts val="0"/>
                        </a:spcAft>
                        <a:buClrTx/>
                        <a:buSzTx/>
                        <a:buFontTx/>
                        <a:buNone/>
                        <a:defRPr/>
                      </a:pPr>
                      <a:r>
                        <a:rPr lang="fr-FR" sz="1400" b="1"/>
                        <a:t>TOTAL DES RECETTES D’ORDRE </a:t>
                      </a:r>
                      <a:endParaRPr sz="1400"/>
                    </a:p>
                  </a:txBody>
                  <a:tcPr/>
                </a:tc>
                <a:tc>
                  <a:txBody>
                    <a:bodyPr/>
                    <a:p>
                      <a:pPr algn="r">
                        <a:defRPr/>
                      </a:pPr>
                      <a:r>
                        <a:rPr sz="1400" b="1"/>
                        <a:t>3 164 503,80</a:t>
                      </a:r>
                      <a:endParaRPr/>
                    </a:p>
                  </a:txBody>
                  <a:tcPr/>
                </a:tc>
                <a:tc>
                  <a:txBody>
                    <a:bodyPr/>
                    <a:p>
                      <a:pPr algn="r">
                        <a:defRPr/>
                      </a:pPr>
                      <a:r>
                        <a:rPr sz="1400" b="1"/>
                        <a:t>1 553 942,08</a:t>
                      </a:r>
                      <a:endParaRPr/>
                    </a:p>
                  </a:txBody>
                  <a:tcPr/>
                </a:tc>
                <a:tc>
                  <a:txBody>
                    <a:bodyPr/>
                    <a:p>
                      <a:pPr algn="r">
                        <a:defRPr/>
                      </a:pPr>
                      <a:endParaRPr sz="1400" b="1"/>
                    </a:p>
                  </a:txBody>
                  <a:tcPr>
                    <a:solidFill>
                      <a:schemeClr val="tx1">
                        <a:lumMod val="65000"/>
                        <a:lumOff val="35000"/>
                      </a:schemeClr>
                    </a:solidFill>
                  </a:tcPr>
                </a:tc>
                <a:tc>
                  <a:txBody>
                    <a:bodyPr/>
                    <a:p>
                      <a:pPr algn="r">
                        <a:defRPr/>
                      </a:pPr>
                      <a:r>
                        <a:rPr sz="1400" b="1"/>
                        <a:t>3 289 381,38</a:t>
                      </a:r>
                      <a:endParaRPr/>
                    </a:p>
                  </a:txBody>
                  <a:tcPr/>
                </a:tc>
                <a:tc>
                  <a:txBody>
                    <a:bodyPr/>
                    <a:p>
                      <a:pPr algn="r">
                        <a:defRPr/>
                      </a:pPr>
                      <a:r>
                        <a:rPr sz="1400" b="1"/>
                        <a:t>3 289 381,38</a:t>
                      </a:r>
                      <a:endParaRPr/>
                    </a:p>
                  </a:txBody>
                  <a:tcPr/>
                </a:tc>
              </a:tr>
              <a:tr h="431614">
                <a:tc>
                  <a:txBody>
                    <a:bodyPr/>
                    <a:p>
                      <a:pPr marL="0" marR="0" lvl="0" indent="0" algn="l" defTabSz="914400">
                        <a:lnSpc>
                          <a:spcPct val="100000"/>
                        </a:lnSpc>
                        <a:spcBef>
                          <a:spcPts val="0"/>
                        </a:spcBef>
                        <a:spcAft>
                          <a:spcPts val="0"/>
                        </a:spcAft>
                        <a:buClrTx/>
                        <a:buSzTx/>
                        <a:buFontTx/>
                        <a:buNone/>
                        <a:defRPr/>
                      </a:pPr>
                      <a:r>
                        <a:rPr lang="fr-FR" sz="1400" b="1"/>
                        <a:t>TOTAL DES RECETTES D’INVESTISSEMENT</a:t>
                      </a:r>
                      <a:endParaRPr sz="1400"/>
                    </a:p>
                  </a:txBody>
                  <a:tcPr/>
                </a:tc>
                <a:tc>
                  <a:txBody>
                    <a:bodyPr/>
                    <a:p>
                      <a:pPr algn="r">
                        <a:defRPr/>
                      </a:pPr>
                      <a:r>
                        <a:rPr sz="1400" b="1"/>
                        <a:t>14 043 773,00</a:t>
                      </a:r>
                      <a:endParaRPr/>
                    </a:p>
                  </a:txBody>
                  <a:tcPr/>
                </a:tc>
                <a:tc>
                  <a:txBody>
                    <a:bodyPr/>
                    <a:p>
                      <a:pPr algn="r">
                        <a:defRPr/>
                      </a:pPr>
                      <a:r>
                        <a:rPr sz="1400" b="1"/>
                        <a:t>10 497 244,01</a:t>
                      </a:r>
                      <a:endParaRPr/>
                    </a:p>
                  </a:txBody>
                  <a:tcPr/>
                </a:tc>
                <a:tc>
                  <a:txBody>
                    <a:bodyPr/>
                    <a:p>
                      <a:pPr algn="r">
                        <a:defRPr/>
                      </a:pPr>
                      <a:r>
                        <a:rPr sz="1400" b="1"/>
                        <a:t>799 944,55</a:t>
                      </a:r>
                      <a:endParaRPr/>
                    </a:p>
                  </a:txBody>
                  <a:tcPr/>
                </a:tc>
                <a:tc>
                  <a:txBody>
                    <a:bodyPr/>
                    <a:p>
                      <a:pPr algn="r">
                        <a:defRPr/>
                      </a:pPr>
                      <a:r>
                        <a:rPr sz="1400" b="1"/>
                        <a:t>8 188 751,41</a:t>
                      </a:r>
                      <a:endParaRPr/>
                    </a:p>
                  </a:txBody>
                  <a:tcPr/>
                </a:tc>
                <a:tc>
                  <a:txBody>
                    <a:bodyPr/>
                    <a:p>
                      <a:pPr algn="r">
                        <a:defRPr/>
                      </a:pPr>
                      <a:r>
                        <a:rPr sz="1400" b="1"/>
                        <a:t>8 988 695,96</a:t>
                      </a:r>
                      <a:endParaRPr/>
                    </a:p>
                  </a:txBody>
                  <a:tcPr/>
                </a:tc>
              </a:tr>
              <a:tr h="359678">
                <a:tc>
                  <a:txBody>
                    <a:bodyPr/>
                    <a:p>
                      <a:pPr marL="0" marR="0" lvl="0" indent="0" algn="l" defTabSz="914400">
                        <a:lnSpc>
                          <a:spcPct val="100000"/>
                        </a:lnSpc>
                        <a:spcBef>
                          <a:spcPts val="0"/>
                        </a:spcBef>
                        <a:spcAft>
                          <a:spcPts val="0"/>
                        </a:spcAft>
                        <a:buClrTx/>
                        <a:buSzTx/>
                        <a:buFontTx/>
                        <a:buNone/>
                        <a:defRPr/>
                      </a:pPr>
                      <a:r>
                        <a:rPr lang="fr-FR" sz="1400" b="1"/>
                        <a:t>RESULTAT REPORTE N-1 (R001-solde d’exécution de la section d’Invt positif)</a:t>
                      </a:r>
                      <a:endParaRPr sz="1400"/>
                    </a:p>
                  </a:txBody>
                  <a:tcPr/>
                </a:tc>
                <a:tc>
                  <a:txBody>
                    <a:bodyPr/>
                    <a:p>
                      <a:pPr algn="r">
                        <a:defRPr/>
                      </a:pPr>
                      <a:r>
                        <a:rPr sz="1400" b="1"/>
                        <a:t>0,00</a:t>
                      </a:r>
                      <a:endParaRPr/>
                    </a:p>
                  </a:txBody>
                  <a:tcPr/>
                </a:tc>
                <a:tc>
                  <a:txBody>
                    <a:bodyPr/>
                    <a:p>
                      <a:pPr algn="r">
                        <a:defRPr/>
                      </a:pPr>
                      <a:endParaRPr sz="1400" b="1"/>
                    </a:p>
                  </a:txBody>
                  <a:tcPr>
                    <a:solidFill>
                      <a:schemeClr val="tx1">
                        <a:lumMod val="65000"/>
                        <a:lumOff val="35000"/>
                      </a:schemeClr>
                    </a:solidFill>
                  </a:tcPr>
                </a:tc>
                <a:tc>
                  <a:txBody>
                    <a:bodyPr/>
                    <a:p>
                      <a:pPr algn="r">
                        <a:defRPr/>
                      </a:pPr>
                      <a:endParaRPr sz="1400" b="1"/>
                    </a:p>
                  </a:txBody>
                  <a:tcPr>
                    <a:solidFill>
                      <a:schemeClr val="tx1">
                        <a:lumMod val="65000"/>
                        <a:lumOff val="35000"/>
                      </a:schemeClr>
                    </a:solidFill>
                  </a:tcPr>
                </a:tc>
                <a:tc>
                  <a:txBody>
                    <a:bodyPr/>
                    <a:p>
                      <a:pPr algn="r">
                        <a:defRPr/>
                      </a:pPr>
                      <a:r>
                        <a:rPr sz="1400" b="1"/>
                        <a:t>995 472,40</a:t>
                      </a:r>
                      <a:endParaRPr/>
                    </a:p>
                  </a:txBody>
                  <a:tcPr/>
                </a:tc>
                <a:tc>
                  <a:txBody>
                    <a:bodyPr/>
                    <a:p>
                      <a:pPr algn="r">
                        <a:defRPr/>
                      </a:pPr>
                      <a:r>
                        <a:rPr sz="1400" b="1"/>
                        <a:t>995 472,40</a:t>
                      </a:r>
                      <a:endParaRPr/>
                    </a:p>
                  </a:txBody>
                  <a:tcPr/>
                </a:tc>
              </a:tr>
              <a:tr h="611453">
                <a:tc>
                  <a:txBody>
                    <a:bodyPr/>
                    <a:p>
                      <a:pPr marL="0" marR="0" lvl="0" indent="0" algn="l" defTabSz="914400">
                        <a:lnSpc>
                          <a:spcPct val="100000"/>
                        </a:lnSpc>
                        <a:spcBef>
                          <a:spcPts val="0"/>
                        </a:spcBef>
                        <a:spcAft>
                          <a:spcPts val="0"/>
                        </a:spcAft>
                        <a:buClrTx/>
                        <a:buSzTx/>
                        <a:buFontTx/>
                        <a:buNone/>
                        <a:defRPr/>
                      </a:pPr>
                      <a:r>
                        <a:rPr lang="fr-FR" sz="1400" b="1">
                          <a:solidFill>
                            <a:srgbClr val="FF0000"/>
                          </a:solidFill>
                        </a:rPr>
                        <a:t>CUMUL DES RECETTES D’INVESTISSEMENT </a:t>
                      </a:r>
                      <a:endParaRPr sz="1400">
                        <a:solidFill>
                          <a:srgbClr val="FF0000"/>
                        </a:solidFill>
                      </a:endParaRPr>
                    </a:p>
                  </a:txBody>
                  <a:tcPr/>
                </a:tc>
                <a:tc>
                  <a:txBody>
                    <a:bodyPr/>
                    <a:p>
                      <a:pPr algn="r">
                        <a:defRPr/>
                      </a:pPr>
                      <a:r>
                        <a:rPr sz="1400" b="1"/>
                        <a:t>14 043 773,00</a:t>
                      </a:r>
                      <a:endParaRPr/>
                    </a:p>
                  </a:txBody>
                  <a:tcPr/>
                </a:tc>
                <a:tc>
                  <a:txBody>
                    <a:bodyPr/>
                    <a:p>
                      <a:pPr algn="r">
                        <a:defRPr/>
                      </a:pPr>
                      <a:r>
                        <a:rPr sz="1400" b="1"/>
                        <a:t>10 497 244,01</a:t>
                      </a:r>
                      <a:endParaRPr/>
                    </a:p>
                  </a:txBody>
                  <a:tcPr/>
                </a:tc>
                <a:tc>
                  <a:txBody>
                    <a:bodyPr/>
                    <a:p>
                      <a:pPr algn="r">
                        <a:defRPr/>
                      </a:pPr>
                      <a:r>
                        <a:rPr sz="1400" b="1"/>
                        <a:t>799 944,55</a:t>
                      </a:r>
                      <a:endParaRPr/>
                    </a:p>
                  </a:txBody>
                  <a:tcPr/>
                </a:tc>
                <a:tc>
                  <a:txBody>
                    <a:bodyPr/>
                    <a:p>
                      <a:pPr algn="r">
                        <a:defRPr/>
                      </a:pPr>
                      <a:r>
                        <a:rPr sz="1400" b="1"/>
                        <a:t>9 184 223,81</a:t>
                      </a:r>
                      <a:endParaRPr/>
                    </a:p>
                  </a:txBody>
                  <a:tcPr/>
                </a:tc>
                <a:tc>
                  <a:txBody>
                    <a:bodyPr/>
                    <a:p>
                      <a:pPr algn="r">
                        <a:defRPr/>
                      </a:pPr>
                      <a:r>
                        <a:rPr sz="1400" b="1"/>
                        <a:t>9 984 168 ,36</a:t>
                      </a:r>
                      <a:endParaRPr/>
                    </a:p>
                  </a:txBody>
                  <a:tcPr/>
                </a:tc>
              </a:tr>
            </a:tbl>
          </a:graphicData>
        </a:graphic>
      </p:graphicFrame>
      <p:sp>
        <p:nvSpPr>
          <p:cNvPr id="208594527" name="Espace réservé du numéro de diapositive 2"/>
          <p:cNvSpPr>
            <a:spLocks noGrp="1"/>
          </p:cNvSpPr>
          <p:nvPr>
            <p:ph type="sldNum" sz="quarter" idx="12"/>
          </p:nvPr>
        </p:nvSpPr>
        <p:spPr bwMode="auto">
          <a:xfrm>
            <a:off x="11408938" y="274088"/>
            <a:ext cx="357239" cy="365124"/>
          </a:xfrm>
        </p:spPr>
        <p:txBody>
          <a:bodyPr/>
          <a:lstStyle/>
          <a:p>
            <a:pPr>
              <a:defRPr/>
            </a:pPr>
            <a:fld id="{CD20B348-A980-5E78-1CE1-16E8759C7AC7}" type="slidenum">
              <a:rPr lang="fr-FR"/>
              <a:t>14</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90271250" name="Titre 7"/>
          <p:cNvSpPr>
            <a:spLocks noGrp="1"/>
          </p:cNvSpPr>
          <p:nvPr>
            <p:ph type="title"/>
          </p:nvPr>
        </p:nvSpPr>
        <p:spPr bwMode="auto">
          <a:xfrm>
            <a:off x="839788" y="457200"/>
            <a:ext cx="10512424" cy="1104900"/>
          </a:xfrm>
        </p:spPr>
        <p:txBody>
          <a:bodyPr/>
          <a:lstStyle/>
          <a:p>
            <a:pPr>
              <a:defRPr/>
            </a:pPr>
            <a:r>
              <a:rPr lang="fr-FR" b="1">
                <a:solidFill>
                  <a:srgbClr val="C00000"/>
                </a:solidFill>
                <a:latin typeface="Calibri"/>
                <a:ea typeface="Calibri"/>
                <a:cs typeface="Calibri"/>
              </a:rPr>
              <a:t>7) </a:t>
            </a:r>
            <a:r>
              <a:rPr lang="fr-FR" b="1" u="sng">
                <a:solidFill>
                  <a:srgbClr val="C00000"/>
                </a:solidFill>
                <a:latin typeface="Calibri"/>
                <a:ea typeface="Calibri"/>
                <a:cs typeface="Calibri"/>
              </a:rPr>
              <a:t>RESSOURCES FINANCIERES </a:t>
            </a:r>
            <a:r>
              <a:rPr lang="fr-FR" b="1">
                <a:solidFill>
                  <a:srgbClr val="C00000"/>
                </a:solidFill>
                <a:latin typeface="Calibri"/>
                <a:ea typeface="Calibri"/>
                <a:cs typeface="Calibri"/>
              </a:rPr>
              <a:t>: Autres ressources (en investissement</a:t>
            </a:r>
            <a:r>
              <a:rPr lang="fr-FR" b="1">
                <a:solidFill>
                  <a:srgbClr val="C00000"/>
                </a:solidFill>
                <a:latin typeface="calibri corps"/>
              </a:rPr>
              <a:t>) (1/3)</a:t>
            </a:r>
            <a:endParaRPr lang="fr-FR"/>
          </a:p>
        </p:txBody>
      </p:sp>
      <p:sp>
        <p:nvSpPr>
          <p:cNvPr id="33188623" name="Espace réservé du texte 9"/>
          <p:cNvSpPr>
            <a:spLocks noGrp="1"/>
          </p:cNvSpPr>
          <p:nvPr>
            <p:ph type="body" sz="half" idx="2"/>
          </p:nvPr>
        </p:nvSpPr>
        <p:spPr bwMode="auto">
          <a:xfrm>
            <a:off x="839788" y="2057400"/>
            <a:ext cx="10512424" cy="867543"/>
          </a:xfrm>
        </p:spPr>
        <p:txBody>
          <a:bodyPr>
            <a:normAutofit/>
          </a:bodyPr>
          <a:lstStyle/>
          <a:p>
            <a:pPr>
              <a:defRPr/>
            </a:pPr>
            <a:r>
              <a:rPr lang="fr-FR" b="1">
                <a:solidFill>
                  <a:srgbClr val="C00000"/>
                </a:solidFill>
              </a:rPr>
              <a:t>Taxes d’aménagement </a:t>
            </a:r>
            <a:r>
              <a:rPr lang="fr-FR" b="1"/>
              <a:t>: sont liées au marché de la construction immobilière, d’où la baisse des taxes perçues. La prévision 2026 reste prudente.</a:t>
            </a:r>
            <a:endParaRPr/>
          </a:p>
          <a:p>
            <a:pPr>
              <a:defRPr/>
            </a:pPr>
            <a:endParaRPr lang="fr-FR"/>
          </a:p>
        </p:txBody>
      </p:sp>
      <p:sp>
        <p:nvSpPr>
          <p:cNvPr id="1208600113" name="Espace réservé du numéro de diapositive 6"/>
          <p:cNvSpPr>
            <a:spLocks noGrp="1"/>
          </p:cNvSpPr>
          <p:nvPr>
            <p:ph type="sldNum" sz="quarter" idx="12"/>
          </p:nvPr>
        </p:nvSpPr>
        <p:spPr bwMode="auto"/>
        <p:txBody>
          <a:bodyPr/>
          <a:lstStyle/>
          <a:p>
            <a:pPr>
              <a:defRPr/>
            </a:pPr>
            <a:fld id="{E119A61D-17E7-4A9B-86C6-30AF143D8A20}" type="slidenum">
              <a:rPr lang="fr-FR"/>
              <a:t>15</a:t>
            </a:fld>
            <a:endParaRPr lang="fr-FR"/>
          </a:p>
        </p:txBody>
      </p:sp>
      <p:graphicFrame>
        <p:nvGraphicFramePr>
          <p:cNvPr id="1361766185" name="Espace réservé du contenu 13"/>
          <p:cNvGraphicFramePr>
            <a:graphicFrameLocks xmlns:a="http://schemas.openxmlformats.org/drawingml/2006/main" noGrp="1"/>
          </p:cNvGraphicFramePr>
          <p:nvPr>
            <p:ph idx="1"/>
          </p:nvPr>
        </p:nvGraphicFramePr>
        <p:xfrm rot="0">
          <a:off x="1271587" y="2781300"/>
          <a:ext cx="9939337" cy="39401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7544540" name="Titre 1"/>
          <p:cNvSpPr>
            <a:spLocks noGrp="1"/>
          </p:cNvSpPr>
          <p:nvPr>
            <p:ph type="title"/>
          </p:nvPr>
        </p:nvSpPr>
        <p:spPr bwMode="auto">
          <a:xfrm>
            <a:off x="839788" y="457200"/>
            <a:ext cx="10584804" cy="1171600"/>
          </a:xfrm>
        </p:spPr>
        <p:txBody>
          <a:bodyPr/>
          <a:lstStyle/>
          <a:p>
            <a:pPr>
              <a:defRPr/>
            </a:pPr>
            <a:r>
              <a:rPr lang="fr-FR" b="1">
                <a:solidFill>
                  <a:srgbClr val="C00000"/>
                </a:solidFill>
                <a:latin typeface="Calibri"/>
                <a:ea typeface="Calibri"/>
                <a:cs typeface="Calibri"/>
              </a:rPr>
              <a:t>7) </a:t>
            </a:r>
            <a:r>
              <a:rPr lang="fr-FR" b="1" u="sng">
                <a:solidFill>
                  <a:srgbClr val="C00000"/>
                </a:solidFill>
                <a:latin typeface="Calibri"/>
                <a:ea typeface="Calibri"/>
                <a:cs typeface="Calibri"/>
              </a:rPr>
              <a:t>RESSOURCES FINANCIERES </a:t>
            </a:r>
            <a:r>
              <a:rPr lang="fr-FR" b="1">
                <a:solidFill>
                  <a:srgbClr val="C00000"/>
                </a:solidFill>
                <a:latin typeface="Calibri"/>
                <a:ea typeface="Calibri"/>
                <a:cs typeface="Calibri"/>
              </a:rPr>
              <a:t>: Autres ressources (en investissement</a:t>
            </a:r>
            <a:r>
              <a:rPr lang="fr-FR" b="1">
                <a:solidFill>
                  <a:srgbClr val="C00000"/>
                </a:solidFill>
                <a:latin typeface="calibri corps"/>
              </a:rPr>
              <a:t>) (2/3)</a:t>
            </a:r>
            <a:endParaRPr lang="fr-FR"/>
          </a:p>
        </p:txBody>
      </p:sp>
      <p:sp>
        <p:nvSpPr>
          <p:cNvPr id="443197535" name="Espace réservé du texte 3"/>
          <p:cNvSpPr>
            <a:spLocks noGrp="1"/>
          </p:cNvSpPr>
          <p:nvPr>
            <p:ph type="body" sz="half" idx="2"/>
          </p:nvPr>
        </p:nvSpPr>
        <p:spPr bwMode="auto">
          <a:xfrm>
            <a:off x="839788" y="1969368"/>
            <a:ext cx="10584804" cy="1171600"/>
          </a:xfrm>
        </p:spPr>
        <p:txBody>
          <a:bodyPr>
            <a:normAutofit lnSpcReduction="10000"/>
          </a:bodyPr>
          <a:lstStyle/>
          <a:p>
            <a:pPr>
              <a:spcBef>
                <a:spcPts val="0"/>
              </a:spcBef>
              <a:defRPr/>
            </a:pPr>
            <a:r>
              <a:rPr lang="fr-FR" b="1"/>
              <a:t>Les </a:t>
            </a:r>
            <a:r>
              <a:rPr lang="fr-FR" b="1">
                <a:solidFill>
                  <a:srgbClr val="C00000"/>
                </a:solidFill>
              </a:rPr>
              <a:t>subventions d’investissement </a:t>
            </a:r>
            <a:r>
              <a:rPr lang="fr-FR" b="1"/>
              <a:t>varient en fonction des travaux réalisés et de leur nature (projets plus ou moins subventionnés). Les inscriptions nouvelles au BP 2026 (1 059 k€) ne prennent en compte que les subventions certaines d’autant plus avec la LDF 2026 (pour info : RAR 2025 en recettes de subventions d’investissement reportés en 2026 </a:t>
            </a:r>
            <a:endParaRPr/>
          </a:p>
          <a:p>
            <a:pPr>
              <a:spcBef>
                <a:spcPts val="0"/>
              </a:spcBef>
              <a:defRPr/>
            </a:pPr>
            <a:r>
              <a:rPr lang="fr-FR" b="1"/>
              <a:t>de 755 k€). Les subventions obtenues en cours d’année au vu de la présentation des nouveaux travaux inscrits au BP seront inscrites en DM ou en 2027.   </a:t>
            </a:r>
            <a:r>
              <a:rPr lang="fr-FR"/>
              <a:t>	</a:t>
            </a:r>
            <a:endParaRPr/>
          </a:p>
          <a:p>
            <a:pPr>
              <a:defRPr/>
            </a:pPr>
            <a:endParaRPr lang="fr-FR"/>
          </a:p>
        </p:txBody>
      </p:sp>
      <p:sp>
        <p:nvSpPr>
          <p:cNvPr id="1797079260" name="Espace réservé du numéro de diapositive 4"/>
          <p:cNvSpPr>
            <a:spLocks noGrp="1"/>
          </p:cNvSpPr>
          <p:nvPr>
            <p:ph type="sldNum" sz="quarter" idx="12"/>
          </p:nvPr>
        </p:nvSpPr>
        <p:spPr bwMode="auto"/>
        <p:txBody>
          <a:bodyPr/>
          <a:lstStyle/>
          <a:p>
            <a:pPr>
              <a:defRPr/>
            </a:pPr>
            <a:fld id="{E119A61D-17E7-4A9B-86C6-30AF143D8A20}" type="slidenum">
              <a:rPr lang="fr-FR"/>
              <a:t>16</a:t>
            </a:fld>
            <a:endParaRPr lang="fr-FR"/>
          </a:p>
        </p:txBody>
      </p:sp>
      <p:graphicFrame>
        <p:nvGraphicFramePr>
          <p:cNvPr id="962755803" name="Graphique 6"/>
          <p:cNvGraphicFramePr>
            <a:graphicFrameLocks xmlns:a="http://schemas.openxmlformats.org/drawingml/2006/main"/>
          </p:cNvGraphicFramePr>
          <p:nvPr/>
        </p:nvGraphicFramePr>
        <p:xfrm rot="0">
          <a:off x="695400" y="3068960"/>
          <a:ext cx="10584804"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500747619" name="Espace réservé du contenu 7"/>
          <p:cNvSpPr>
            <a:spLocks noGrp="1"/>
          </p:cNvSpPr>
          <p:nvPr>
            <p:ph idx="1"/>
          </p:nvPr>
        </p:nvSpPr>
        <p:spPr bwMode="auto">
          <a:xfrm>
            <a:off x="5183188" y="1340768"/>
            <a:ext cx="6172200" cy="45719"/>
          </a:xfrm>
        </p:spPr>
        <p:txBody>
          <a:bodyPr>
            <a:normAutofit fontScale="25000" lnSpcReduction="20000"/>
          </a:bodyPr>
          <a:lstStyle/>
          <a:p>
            <a:pPr>
              <a:defRPr/>
            </a:pPr>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5031393" name="Titre 1"/>
          <p:cNvSpPr>
            <a:spLocks noGrp="1"/>
          </p:cNvSpPr>
          <p:nvPr>
            <p:ph type="title"/>
          </p:nvPr>
        </p:nvSpPr>
        <p:spPr bwMode="auto">
          <a:xfrm>
            <a:off x="839788" y="457200"/>
            <a:ext cx="10512424" cy="739552"/>
          </a:xfrm>
        </p:spPr>
        <p:txBody>
          <a:bodyPr>
            <a:noAutofit/>
          </a:bodyPr>
          <a:lstStyle/>
          <a:p>
            <a:pPr>
              <a:defRPr/>
            </a:pPr>
            <a:r>
              <a:rPr lang="fr-FR" b="1">
                <a:solidFill>
                  <a:srgbClr val="C00000"/>
                </a:solidFill>
                <a:latin typeface="calibri corps"/>
              </a:rPr>
              <a:t>7) </a:t>
            </a:r>
            <a:r>
              <a:rPr lang="fr-FR" b="1" u="sng">
                <a:solidFill>
                  <a:srgbClr val="C00000"/>
                </a:solidFill>
                <a:latin typeface="calibri corps"/>
              </a:rPr>
              <a:t>RESSOURCES FINANCIERES </a:t>
            </a:r>
            <a:r>
              <a:rPr lang="fr-FR" b="1">
                <a:solidFill>
                  <a:srgbClr val="C00000"/>
                </a:solidFill>
                <a:latin typeface="calibri corps"/>
              </a:rPr>
              <a:t>: Autres ressources (en investissement) (3/3)</a:t>
            </a:r>
            <a:endParaRPr lang="fr-FR"/>
          </a:p>
        </p:txBody>
      </p:sp>
      <p:sp>
        <p:nvSpPr>
          <p:cNvPr id="1965792446" name="Espace réservé du contenu 2"/>
          <p:cNvSpPr>
            <a:spLocks noGrp="1"/>
          </p:cNvSpPr>
          <p:nvPr>
            <p:ph idx="1"/>
          </p:nvPr>
        </p:nvSpPr>
        <p:spPr bwMode="auto">
          <a:xfrm>
            <a:off x="5183187" y="987424"/>
            <a:ext cx="6172200" cy="48736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a:defRPr/>
            </a:pPr>
            <a:endParaRPr/>
          </a:p>
        </p:txBody>
      </p:sp>
      <p:sp>
        <p:nvSpPr>
          <p:cNvPr id="1620563627" name="Espace réservé du texte 5"/>
          <p:cNvSpPr>
            <a:spLocks noGrp="1"/>
          </p:cNvSpPr>
          <p:nvPr>
            <p:ph type="body" sz="half" idx="2"/>
          </p:nvPr>
        </p:nvSpPr>
        <p:spPr bwMode="auto">
          <a:xfrm>
            <a:off x="839788" y="1772816"/>
            <a:ext cx="3932237" cy="4824536"/>
          </a:xfrm>
        </p:spPr>
        <p:txBody>
          <a:bodyPr>
            <a:normAutofit/>
          </a:bodyPr>
          <a:lstStyle/>
          <a:p>
            <a:pPr marL="285750" indent="-285750">
              <a:buFont typeface="Wingdings"/>
              <a:buChar char="v"/>
              <a:defRPr/>
            </a:pPr>
            <a:r>
              <a:rPr lang="fr-FR" sz="1400"/>
              <a:t>Le résultat de fonctionnement 2025 d’un montant de  1 963k€ reste satisfaisant.</a:t>
            </a:r>
            <a:endParaRPr/>
          </a:p>
          <a:p>
            <a:pPr>
              <a:defRPr/>
            </a:pPr>
            <a:r>
              <a:rPr lang="fr-FR" sz="1400"/>
              <a:t>Ceci est dû essentiellement à une maîtrise des dépenses de fonctionnement, à poursuivre en 2026 et les années prochaines.</a:t>
            </a:r>
            <a:endParaRPr/>
          </a:p>
          <a:p>
            <a:pPr marL="285750" indent="-285750">
              <a:buFont typeface="Wingdings"/>
              <a:buChar char="v"/>
              <a:defRPr/>
            </a:pPr>
            <a:r>
              <a:rPr lang="fr-FR" sz="1400"/>
              <a:t>Sur le long terme, les recettes issues du fonctionnement pour financer l’investissement sont en baisse.</a:t>
            </a:r>
            <a:endParaRPr/>
          </a:p>
          <a:p>
            <a:pPr marL="285750" indent="-285750">
              <a:buFont typeface="Wingdings"/>
              <a:buChar char="v"/>
              <a:defRPr/>
            </a:pPr>
            <a:r>
              <a:rPr lang="fr-FR" sz="1400"/>
              <a:t>L’emprunt inscrit au budget 2026 est un « emprunt d’équilibre budgétaire », qui ne sera appelé qu’en cas de réalisation de la totalité des dépenses inscrites au BP (+RAR).</a:t>
            </a:r>
            <a:endParaRPr/>
          </a:p>
          <a:p>
            <a:pPr>
              <a:defRPr/>
            </a:pPr>
            <a:endParaRPr lang="fr-FR" sz="1400"/>
          </a:p>
        </p:txBody>
      </p:sp>
      <p:sp>
        <p:nvSpPr>
          <p:cNvPr id="972875779" name="Espace réservé du numéro de diapositive 3"/>
          <p:cNvSpPr>
            <a:spLocks noGrp="1"/>
          </p:cNvSpPr>
          <p:nvPr>
            <p:ph type="sldNum" sz="quarter" idx="12"/>
          </p:nvPr>
        </p:nvSpPr>
        <p:spPr bwMode="auto"/>
        <p:txBody>
          <a:bodyPr/>
          <a:lstStyle/>
          <a:p>
            <a:pPr>
              <a:defRPr/>
            </a:pPr>
            <a:fld id="{E119A61D-17E7-4A9B-86C6-30AF143D8A20}" type="slidenum">
              <a:rPr lang="fr-FR"/>
              <a:t>17</a:t>
            </a:fld>
            <a:endParaRPr lang="fr-FR"/>
          </a:p>
        </p:txBody>
      </p:sp>
      <p:pic>
        <p:nvPicPr>
          <p:cNvPr id="187858988" name=""/>
          <p:cNvPicPr>
            <a:picLocks noChangeAspect="1"/>
          </p:cNvPicPr>
          <p:nvPr/>
        </p:nvPicPr>
        <p:blipFill rotWithShape="1">
          <a:blip r:embed="rId3"/>
          <a:stretch/>
        </p:blipFill>
        <p:spPr bwMode="auto">
          <a:xfrm flipH="0" flipV="0">
            <a:off x="4857771" y="1244851"/>
            <a:ext cx="7173904" cy="53525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50187582" name="Titre 1"/>
          <p:cNvSpPr>
            <a:spLocks noGrp="1"/>
          </p:cNvSpPr>
          <p:nvPr>
            <p:ph type="ctrTitle"/>
          </p:nvPr>
        </p:nvSpPr>
        <p:spPr bwMode="auto">
          <a:xfrm>
            <a:off x="1524000" y="1122362"/>
            <a:ext cx="9144000" cy="2479675"/>
          </a:xfrm>
        </p:spPr>
        <p:txBody>
          <a:bodyPr>
            <a:normAutofit fontScale="90000"/>
          </a:bodyPr>
          <a:lstStyle/>
          <a:p>
            <a:pPr>
              <a:defRPr/>
            </a:pPr>
            <a:br>
              <a:rPr lang="fr-FR"/>
            </a:br>
            <a:br>
              <a:rPr lang="fr-FR"/>
            </a:br>
            <a:br>
              <a:rPr lang="fr-FR"/>
            </a:br>
            <a:br>
              <a:rPr lang="fr-FR"/>
            </a:br>
            <a:r>
              <a:rPr lang="fr-FR" sz="5300" b="1"/>
              <a:t>CHAPITRE 2 : BUDGET PRINCIPAL</a:t>
            </a:r>
            <a:br>
              <a:rPr lang="fr-FR"/>
            </a:br>
            <a:endParaRPr lang="fr-FR"/>
          </a:p>
        </p:txBody>
      </p:sp>
      <p:sp>
        <p:nvSpPr>
          <p:cNvPr id="1062941761" name="Sous-titre 2"/>
          <p:cNvSpPr>
            <a:spLocks noGrp="1"/>
          </p:cNvSpPr>
          <p:nvPr>
            <p:ph type="subTitle" idx="1"/>
          </p:nvPr>
        </p:nvSpPr>
        <p:spPr bwMode="auto">
          <a:xfrm>
            <a:off x="1524000" y="3602038"/>
            <a:ext cx="9144000" cy="2387600"/>
          </a:xfrm>
        </p:spPr>
        <p:txBody>
          <a:bodyPr>
            <a:normAutofit/>
          </a:bodyPr>
          <a:lstStyle/>
          <a:p>
            <a:pPr>
              <a:defRPr/>
            </a:pPr>
            <a:r>
              <a:rPr lang="fr-FR" sz="4000"/>
              <a:t>LES DEPENSES COURANTES DE LA COMMUNE</a:t>
            </a:r>
            <a:endParaRPr/>
          </a:p>
          <a:p>
            <a:pPr>
              <a:defRPr/>
            </a:pPr>
            <a:r>
              <a:rPr lang="fr-FR" sz="4000"/>
              <a:t>(dépenses de fonctionnement)</a:t>
            </a:r>
            <a:endParaRPr/>
          </a:p>
        </p:txBody>
      </p:sp>
      <p:pic>
        <p:nvPicPr>
          <p:cNvPr id="1352331708" name="Image 5"/>
          <p:cNvPicPr>
            <a:picLocks noChangeAspect="1"/>
          </p:cNvPicPr>
          <p:nvPr/>
        </p:nvPicPr>
        <p:blipFill rotWithShape="1">
          <a:blip r:embed="rId3"/>
          <a:stretch/>
        </p:blipFill>
        <p:spPr bwMode="auto">
          <a:xfrm>
            <a:off x="445404" y="217240"/>
            <a:ext cx="988771" cy="1106805"/>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1852818" name="ZoneTexte 5"/>
          <p:cNvSpPr txBox="1"/>
          <p:nvPr/>
        </p:nvSpPr>
        <p:spPr bwMode="auto">
          <a:xfrm>
            <a:off x="536888" y="0"/>
            <a:ext cx="11217087" cy="646331"/>
          </a:xfrm>
          <a:prstGeom prst="rect">
            <a:avLst/>
          </a:prstGeom>
          <a:noFill/>
        </p:spPr>
        <p:txBody>
          <a:bodyPr wrap="square" rtlCol="0">
            <a:spAutoFit/>
          </a:bodyPr>
          <a:lstStyle/>
          <a:p>
            <a:pPr>
              <a:defRPr/>
            </a:pPr>
            <a:r>
              <a:rPr lang="fr-FR" sz="3600" b="1">
                <a:solidFill>
                  <a:srgbClr val="C00000"/>
                </a:solidFill>
              </a:rPr>
              <a:t>1) Section de Fonctionnement : </a:t>
            </a:r>
            <a:r>
              <a:rPr lang="fr-FR" sz="3600" b="1"/>
              <a:t>récapitulatif des dépenses</a:t>
            </a:r>
            <a:endParaRPr/>
          </a:p>
        </p:txBody>
      </p:sp>
      <p:sp>
        <p:nvSpPr>
          <p:cNvPr id="344731111" name="Titre 3"/>
          <p:cNvSpPr>
            <a:spLocks noGrp="1"/>
          </p:cNvSpPr>
          <p:nvPr>
            <p:ph type="ctrTitle"/>
          </p:nvPr>
        </p:nvSpPr>
        <p:spPr bwMode="auto">
          <a:xfrm>
            <a:off x="480051" y="898599"/>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033513194" name="Tableau 1"/>
          <p:cNvGraphicFramePr>
            <a:graphicFrameLocks xmlns:a="http://schemas.openxmlformats.org/drawingml/2006/main"/>
          </p:cNvGraphicFramePr>
          <p:nvPr/>
        </p:nvGraphicFramePr>
        <p:xfrm rot="0">
          <a:off x="263352" y="646330"/>
          <a:ext cx="11145586" cy="6095979"/>
        </p:xfrm>
        <a:graphic>
          <a:graphicData uri="http://schemas.openxmlformats.org/drawingml/2006/table">
            <a:tbl>
              <a:tblPr firstRow="1" firstCol="0" lastRow="0" lastCol="0" bandRow="1" bandCol="0">
                <a:tableStyleId>{5F38191A-1F4A-62DC-F0C6-7433694D3598}</a:tableStyleId>
              </a:tblPr>
              <a:tblGrid>
                <a:gridCol w="3816424"/>
                <a:gridCol w="2590094"/>
                <a:gridCol w="2281773"/>
                <a:gridCol w="2457295"/>
              </a:tblGrid>
              <a:tr h="476840">
                <a:tc>
                  <a:txBody>
                    <a:bodyPr/>
                    <a:p>
                      <a:pPr algn="ctr">
                        <a:defRPr/>
                      </a:pPr>
                      <a:r>
                        <a:rPr lang="fr-FR" sz="1600">
                          <a:solidFill>
                            <a:srgbClr val="C00000"/>
                          </a:solidFill>
                        </a:rPr>
                        <a:t>DEPENSES DE FONCTIONNEMENT (€)</a:t>
                      </a:r>
                      <a:endParaRPr sz="1600"/>
                    </a:p>
                  </a:txBody>
                  <a:tcPr/>
                </a:tc>
                <a:tc>
                  <a:txBody>
                    <a:bodyPr/>
                    <a:p>
                      <a:pPr algn="ctr">
                        <a:defRPr/>
                      </a:pPr>
                      <a:r>
                        <a:rPr lang="fr-FR" sz="1600"/>
                        <a:t>Crédits ouverts 2025</a:t>
                      </a:r>
                      <a:endParaRPr/>
                    </a:p>
                    <a:p>
                      <a:pPr algn="ctr">
                        <a:defRPr/>
                      </a:pPr>
                      <a:r>
                        <a:rPr lang="fr-FR" sz="1600"/>
                        <a:t>(BP+DM)</a:t>
                      </a:r>
                      <a:endParaRPr/>
                    </a:p>
                  </a:txBody>
                  <a:tcPr/>
                </a:tc>
                <a:tc>
                  <a:txBody>
                    <a:bodyPr/>
                    <a:p>
                      <a:pPr algn="ctr">
                        <a:defRPr/>
                      </a:pPr>
                      <a:r>
                        <a:rPr lang="fr-FR" sz="1600"/>
                        <a:t>CA 2025 (dont rattachements)</a:t>
                      </a:r>
                      <a:endParaRPr/>
                    </a:p>
                  </a:txBody>
                  <a:tcPr/>
                </a:tc>
                <a:tc>
                  <a:txBody>
                    <a:bodyPr/>
                    <a:p>
                      <a:pPr algn="ctr">
                        <a:defRPr/>
                      </a:pPr>
                      <a:r>
                        <a:rPr lang="fr-FR" sz="1600"/>
                        <a:t>BP 2026</a:t>
                      </a:r>
                      <a:endParaRPr/>
                    </a:p>
                  </a:txBody>
                  <a:tcPr/>
                </a:tc>
              </a:tr>
              <a:tr h="412319">
                <a:tc>
                  <a:txBody>
                    <a:bodyPr/>
                    <a:p>
                      <a:pPr>
                        <a:defRPr/>
                      </a:pPr>
                      <a:r>
                        <a:rPr lang="fr-FR" sz="1600"/>
                        <a:t>011 – Charges à caractère général</a:t>
                      </a:r>
                      <a:endParaRPr sz="1600"/>
                    </a:p>
                  </a:txBody>
                  <a:tcPr/>
                </a:tc>
                <a:tc>
                  <a:txBody>
                    <a:bodyPr/>
                    <a:p>
                      <a:pPr algn="r">
                        <a:defRPr/>
                      </a:pPr>
                      <a:r>
                        <a:rPr sz="1600"/>
                        <a:t>6 087 350.04</a:t>
                      </a:r>
                      <a:endParaRPr/>
                    </a:p>
                  </a:txBody>
                  <a:tcPr/>
                </a:tc>
                <a:tc>
                  <a:txBody>
                    <a:bodyPr/>
                    <a:p>
                      <a:pPr algn="r">
                        <a:defRPr/>
                      </a:pPr>
                      <a:r>
                        <a:rPr sz="1600"/>
                        <a:t>5 670 388.44</a:t>
                      </a:r>
                      <a:endParaRPr/>
                    </a:p>
                  </a:txBody>
                  <a:tcPr/>
                </a:tc>
                <a:tc>
                  <a:txBody>
                    <a:bodyPr/>
                    <a:p>
                      <a:pPr algn="r">
                        <a:defRPr/>
                      </a:pPr>
                      <a:r>
                        <a:rPr sz="1600"/>
                        <a:t>6 148 563.00</a:t>
                      </a:r>
                      <a:endParaRPr/>
                    </a:p>
                  </a:txBody>
                  <a:tcPr/>
                </a:tc>
              </a:tr>
              <a:tr h="334599">
                <a:tc>
                  <a:txBody>
                    <a:bodyPr/>
                    <a:p>
                      <a:pPr>
                        <a:defRPr/>
                      </a:pPr>
                      <a:r>
                        <a:rPr lang="fr-FR" sz="1600"/>
                        <a:t>012 - Charges de personnel et frais assimilés</a:t>
                      </a:r>
                      <a:endParaRPr sz="1600"/>
                    </a:p>
                  </a:txBody>
                  <a:tcPr/>
                </a:tc>
                <a:tc>
                  <a:txBody>
                    <a:bodyPr/>
                    <a:p>
                      <a:pPr algn="r">
                        <a:defRPr/>
                      </a:pPr>
                      <a:r>
                        <a:rPr sz="1600"/>
                        <a:t>12 122 768.00</a:t>
                      </a:r>
                      <a:endParaRPr/>
                    </a:p>
                  </a:txBody>
                  <a:tcPr/>
                </a:tc>
                <a:tc>
                  <a:txBody>
                    <a:bodyPr/>
                    <a:p>
                      <a:pPr algn="r">
                        <a:defRPr/>
                      </a:pPr>
                      <a:r>
                        <a:rPr sz="1600"/>
                        <a:t>11 868 162.78</a:t>
                      </a:r>
                      <a:endParaRPr/>
                    </a:p>
                  </a:txBody>
                  <a:tcPr/>
                </a:tc>
                <a:tc>
                  <a:txBody>
                    <a:bodyPr/>
                    <a:p>
                      <a:pPr algn="r">
                        <a:defRPr/>
                      </a:pPr>
                      <a:r>
                        <a:rPr sz="1600"/>
                        <a:t>12 492 500.00</a:t>
                      </a:r>
                      <a:endParaRPr/>
                    </a:p>
                  </a:txBody>
                  <a:tcPr/>
                </a:tc>
              </a:tr>
              <a:tr h="223680">
                <a:tc>
                  <a:txBody>
                    <a:bodyPr/>
                    <a:p>
                      <a:pPr>
                        <a:defRPr/>
                      </a:pPr>
                      <a:r>
                        <a:rPr lang="fr-FR" sz="1600"/>
                        <a:t>014 – Atténuations de produits</a:t>
                      </a:r>
                      <a:endParaRPr sz="1600"/>
                    </a:p>
                  </a:txBody>
                  <a:tcPr/>
                </a:tc>
                <a:tc>
                  <a:txBody>
                    <a:bodyPr/>
                    <a:p>
                      <a:pPr algn="r">
                        <a:defRPr/>
                      </a:pPr>
                      <a:r>
                        <a:rPr sz="1600"/>
                        <a:t>555 000.00</a:t>
                      </a:r>
                      <a:endParaRPr/>
                    </a:p>
                  </a:txBody>
                  <a:tcPr/>
                </a:tc>
                <a:tc>
                  <a:txBody>
                    <a:bodyPr/>
                    <a:p>
                      <a:pPr algn="r">
                        <a:defRPr/>
                      </a:pPr>
                      <a:r>
                        <a:rPr sz="1600"/>
                        <a:t>538 662.00</a:t>
                      </a:r>
                      <a:endParaRPr/>
                    </a:p>
                  </a:txBody>
                  <a:tcPr/>
                </a:tc>
                <a:tc>
                  <a:txBody>
                    <a:bodyPr/>
                    <a:p>
                      <a:pPr algn="r">
                        <a:defRPr/>
                      </a:pPr>
                      <a:r>
                        <a:rPr sz="1600"/>
                        <a:t>485 000.00</a:t>
                      </a:r>
                      <a:endParaRPr/>
                    </a:p>
                  </a:txBody>
                  <a:tcPr/>
                </a:tc>
              </a:tr>
              <a:tr h="358639">
                <a:tc>
                  <a:txBody>
                    <a:bodyPr/>
                    <a:p>
                      <a:pPr>
                        <a:defRPr/>
                      </a:pPr>
                      <a:r>
                        <a:rPr lang="fr-FR" sz="1600"/>
                        <a:t>65 – Autres charges </a:t>
                      </a:r>
                      <a:endParaRPr sz="1600"/>
                    </a:p>
                  </a:txBody>
                  <a:tcPr/>
                </a:tc>
                <a:tc>
                  <a:txBody>
                    <a:bodyPr/>
                    <a:p>
                      <a:pPr algn="r">
                        <a:defRPr/>
                      </a:pPr>
                      <a:r>
                        <a:rPr sz="1600"/>
                        <a:t>3 212 485.46</a:t>
                      </a:r>
                      <a:endParaRPr/>
                    </a:p>
                  </a:txBody>
                  <a:tcPr/>
                </a:tc>
                <a:tc>
                  <a:txBody>
                    <a:bodyPr/>
                    <a:p>
                      <a:pPr algn="r">
                        <a:defRPr/>
                      </a:pPr>
                      <a:r>
                        <a:rPr sz="1600"/>
                        <a:t>3 145 402.80</a:t>
                      </a:r>
                      <a:endParaRPr/>
                    </a:p>
                  </a:txBody>
                  <a:tcPr/>
                </a:tc>
                <a:tc>
                  <a:txBody>
                    <a:bodyPr/>
                    <a:p>
                      <a:pPr algn="r">
                        <a:defRPr/>
                      </a:pPr>
                      <a:r>
                        <a:rPr sz="1600"/>
                        <a:t>2 904 190.00</a:t>
                      </a:r>
                      <a:endParaRPr/>
                    </a:p>
                  </a:txBody>
                  <a:tcPr/>
                </a:tc>
              </a:tr>
              <a:tr h="186760">
                <a:tc>
                  <a:txBody>
                    <a:bodyPr/>
                    <a:p>
                      <a:pPr>
                        <a:defRPr/>
                      </a:pPr>
                      <a:r>
                        <a:rPr lang="fr-FR" sz="1600" b="1"/>
                        <a:t>DEPENSES DE GESTION DES SERVICES</a:t>
                      </a:r>
                      <a:endParaRPr sz="1600"/>
                    </a:p>
                  </a:txBody>
                  <a:tcPr/>
                </a:tc>
                <a:tc>
                  <a:txBody>
                    <a:bodyPr/>
                    <a:p>
                      <a:pPr algn="r">
                        <a:defRPr/>
                      </a:pPr>
                      <a:r>
                        <a:rPr sz="1600" b="1"/>
                        <a:t>21 977 603.50</a:t>
                      </a:r>
                      <a:endParaRPr/>
                    </a:p>
                  </a:txBody>
                  <a:tcPr/>
                </a:tc>
                <a:tc>
                  <a:txBody>
                    <a:bodyPr/>
                    <a:p>
                      <a:pPr algn="r">
                        <a:defRPr/>
                      </a:pPr>
                      <a:r>
                        <a:rPr sz="1600" b="1"/>
                        <a:t>21 222 616.02</a:t>
                      </a:r>
                      <a:endParaRPr/>
                    </a:p>
                  </a:txBody>
                  <a:tcPr/>
                </a:tc>
                <a:tc>
                  <a:txBody>
                    <a:bodyPr/>
                    <a:p>
                      <a:pPr algn="r">
                        <a:defRPr/>
                      </a:pPr>
                      <a:r>
                        <a:rPr sz="1600" b="1"/>
                        <a:t>22 030 253.00</a:t>
                      </a:r>
                      <a:endParaRPr/>
                    </a:p>
                  </a:txBody>
                  <a:tcPr/>
                </a:tc>
              </a:tr>
              <a:tr h="168300">
                <a:tc>
                  <a:txBody>
                    <a:bodyPr/>
                    <a:p>
                      <a:pPr>
                        <a:defRPr/>
                      </a:pPr>
                      <a:r>
                        <a:rPr lang="fr-FR" sz="1600"/>
                        <a:t>66 – Charges financières</a:t>
                      </a:r>
                      <a:endParaRPr sz="1600"/>
                    </a:p>
                  </a:txBody>
                  <a:tcPr/>
                </a:tc>
                <a:tc>
                  <a:txBody>
                    <a:bodyPr/>
                    <a:p>
                      <a:pPr algn="r">
                        <a:defRPr/>
                      </a:pPr>
                      <a:r>
                        <a:rPr sz="1600"/>
                        <a:t>104 500.00</a:t>
                      </a:r>
                      <a:endParaRPr/>
                    </a:p>
                  </a:txBody>
                  <a:tcPr/>
                </a:tc>
                <a:tc>
                  <a:txBody>
                    <a:bodyPr/>
                    <a:p>
                      <a:pPr algn="r">
                        <a:defRPr/>
                      </a:pPr>
                      <a:r>
                        <a:rPr sz="1600"/>
                        <a:t>103 707.43</a:t>
                      </a:r>
                      <a:endParaRPr/>
                    </a:p>
                  </a:txBody>
                  <a:tcPr/>
                </a:tc>
                <a:tc>
                  <a:txBody>
                    <a:bodyPr/>
                    <a:p>
                      <a:pPr algn="r">
                        <a:defRPr/>
                      </a:pPr>
                      <a:r>
                        <a:rPr sz="1600"/>
                        <a:t>115 000.00</a:t>
                      </a:r>
                      <a:endParaRPr/>
                    </a:p>
                  </a:txBody>
                  <a:tcPr/>
                </a:tc>
              </a:tr>
              <a:tr h="370839">
                <a:tc>
                  <a:txBody>
                    <a:bodyPr/>
                    <a:p>
                      <a:pPr>
                        <a:defRPr/>
                      </a:pPr>
                      <a:r>
                        <a:rPr lang="fr-FR" sz="1600"/>
                        <a:t>67 – Charges spécifiques</a:t>
                      </a:r>
                      <a:endParaRPr sz="1600"/>
                    </a:p>
                  </a:txBody>
                  <a:tcPr/>
                </a:tc>
                <a:tc>
                  <a:txBody>
                    <a:bodyPr/>
                    <a:p>
                      <a:pPr algn="r">
                        <a:defRPr/>
                      </a:pPr>
                      <a:r>
                        <a:rPr sz="1600"/>
                        <a:t>5 450.00</a:t>
                      </a:r>
                      <a:endParaRPr/>
                    </a:p>
                  </a:txBody>
                  <a:tcPr/>
                </a:tc>
                <a:tc>
                  <a:txBody>
                    <a:bodyPr/>
                    <a:p>
                      <a:pPr algn="r">
                        <a:defRPr/>
                      </a:pPr>
                      <a:r>
                        <a:rPr sz="1600"/>
                        <a:t>823.22</a:t>
                      </a:r>
                      <a:endParaRPr/>
                    </a:p>
                  </a:txBody>
                  <a:tcPr/>
                </a:tc>
                <a:tc>
                  <a:txBody>
                    <a:bodyPr/>
                    <a:p>
                      <a:pPr algn="r">
                        <a:defRPr/>
                      </a:pPr>
                      <a:r>
                        <a:rPr sz="1600"/>
                        <a:t>89 400.00</a:t>
                      </a:r>
                      <a:endParaRPr/>
                    </a:p>
                  </a:txBody>
                  <a:tcPr/>
                </a:tc>
              </a:tr>
              <a:tr h="283198">
                <a:tc>
                  <a:txBody>
                    <a:bodyPr/>
                    <a:p>
                      <a:pPr>
                        <a:defRPr/>
                      </a:pPr>
                      <a:r>
                        <a:rPr lang="fr-FR" sz="1600"/>
                        <a:t>68 – Dotations aux provisions</a:t>
                      </a:r>
                      <a:endParaRPr sz="1600"/>
                    </a:p>
                  </a:txBody>
                  <a:tcPr/>
                </a:tc>
                <a:tc>
                  <a:txBody>
                    <a:bodyPr/>
                    <a:p>
                      <a:pPr algn="r">
                        <a:defRPr/>
                      </a:pPr>
                      <a:r>
                        <a:rPr sz="1600"/>
                        <a:t>1 000.00</a:t>
                      </a:r>
                      <a:endParaRPr/>
                    </a:p>
                  </a:txBody>
                  <a:tcPr/>
                </a:tc>
                <a:tc>
                  <a:txBody>
                    <a:bodyPr/>
                    <a:p>
                      <a:pPr algn="r">
                        <a:defRPr/>
                      </a:pPr>
                      <a:r>
                        <a:rPr sz="1600"/>
                        <a:t>0.00</a:t>
                      </a:r>
                      <a:endParaRPr/>
                    </a:p>
                  </a:txBody>
                  <a:tcPr/>
                </a:tc>
                <a:tc>
                  <a:txBody>
                    <a:bodyPr/>
                    <a:p>
                      <a:pPr algn="r">
                        <a:defRPr/>
                      </a:pPr>
                      <a:r>
                        <a:rPr sz="1600"/>
                        <a:t>129 500.00</a:t>
                      </a:r>
                      <a:endParaRPr/>
                    </a:p>
                  </a:txBody>
                  <a:tcPr/>
                </a:tc>
              </a:tr>
              <a:tr h="370220">
                <a:tc>
                  <a:txBody>
                    <a:bodyPr/>
                    <a:p>
                      <a:pPr>
                        <a:defRPr/>
                      </a:pPr>
                      <a:r>
                        <a:rPr lang="fr-FR" sz="1600" b="1"/>
                        <a:t>DEPENSES FINANCIERES</a:t>
                      </a:r>
                      <a:endParaRPr sz="1600" b="1"/>
                    </a:p>
                  </a:txBody>
                  <a:tcPr/>
                </a:tc>
                <a:tc>
                  <a:txBody>
                    <a:bodyPr/>
                    <a:p>
                      <a:pPr algn="r">
                        <a:defRPr/>
                      </a:pPr>
                      <a:r>
                        <a:rPr sz="1600" b="1"/>
                        <a:t>110 950.00</a:t>
                      </a:r>
                      <a:endParaRPr/>
                    </a:p>
                  </a:txBody>
                  <a:tcPr/>
                </a:tc>
                <a:tc>
                  <a:txBody>
                    <a:bodyPr/>
                    <a:p>
                      <a:pPr algn="r">
                        <a:defRPr/>
                      </a:pPr>
                      <a:r>
                        <a:rPr sz="1600" b="1"/>
                        <a:t>104 530.65</a:t>
                      </a:r>
                      <a:endParaRPr/>
                    </a:p>
                  </a:txBody>
                  <a:tcPr/>
                </a:tc>
                <a:tc>
                  <a:txBody>
                    <a:bodyPr/>
                    <a:p>
                      <a:pPr algn="r">
                        <a:defRPr/>
                      </a:pPr>
                      <a:r>
                        <a:rPr sz="1600" b="1"/>
                        <a:t>333 900.00</a:t>
                      </a:r>
                      <a:endParaRPr/>
                    </a:p>
                  </a:txBody>
                  <a:tcPr/>
                </a:tc>
              </a:tr>
              <a:tr h="370220">
                <a:tc>
                  <a:txBody>
                    <a:bodyPr/>
                    <a:p>
                      <a:pPr>
                        <a:defRPr/>
                      </a:pPr>
                      <a:r>
                        <a:rPr lang="fr-FR" sz="1600" b="1"/>
                        <a:t>DEPENSES REELLES</a:t>
                      </a:r>
                      <a:endParaRPr sz="1600"/>
                    </a:p>
                  </a:txBody>
                  <a:tcPr/>
                </a:tc>
                <a:tc>
                  <a:txBody>
                    <a:bodyPr/>
                    <a:p>
                      <a:pPr algn="r">
                        <a:defRPr/>
                      </a:pPr>
                      <a:r>
                        <a:rPr sz="1600" b="1"/>
                        <a:t>22 088 553.50</a:t>
                      </a:r>
                      <a:endParaRPr/>
                    </a:p>
                  </a:txBody>
                  <a:tcPr/>
                </a:tc>
                <a:tc>
                  <a:txBody>
                    <a:bodyPr/>
                    <a:p>
                      <a:pPr algn="r">
                        <a:defRPr/>
                      </a:pPr>
                      <a:r>
                        <a:rPr sz="1600" b="1"/>
                        <a:t>21 327 146.67</a:t>
                      </a:r>
                      <a:endParaRPr/>
                    </a:p>
                  </a:txBody>
                  <a:tcPr/>
                </a:tc>
                <a:tc>
                  <a:txBody>
                    <a:bodyPr/>
                    <a:p>
                      <a:pPr algn="r">
                        <a:defRPr/>
                      </a:pPr>
                      <a:r>
                        <a:rPr sz="1600" b="1"/>
                        <a:t>22 364 153.00</a:t>
                      </a:r>
                      <a:endParaRPr/>
                    </a:p>
                  </a:txBody>
                  <a:tcPr/>
                </a:tc>
              </a:tr>
              <a:tr h="297019">
                <a:tc>
                  <a:txBody>
                    <a:bodyPr/>
                    <a:p>
                      <a:pPr>
                        <a:defRPr/>
                      </a:pPr>
                      <a:r>
                        <a:rPr lang="fr-FR" sz="1600" b="0"/>
                        <a:t>023 – Vir. à la section d’invest.</a:t>
                      </a:r>
                      <a:endParaRPr sz="1600"/>
                    </a:p>
                  </a:txBody>
                  <a:tcPr/>
                </a:tc>
                <a:tc>
                  <a:txBody>
                    <a:bodyPr/>
                    <a:p>
                      <a:pPr algn="r">
                        <a:defRPr/>
                      </a:pPr>
                      <a:r>
                        <a:rPr sz="1600"/>
                        <a:t>660 650.22</a:t>
                      </a:r>
                      <a:endParaRPr/>
                    </a:p>
                  </a:txBody>
                  <a:tcPr/>
                </a:tc>
                <a:tc>
                  <a:txBody>
                    <a:bodyPr/>
                    <a:p>
                      <a:pPr algn="r">
                        <a:defRPr/>
                      </a:pPr>
                      <a:r>
                        <a:rPr sz="1600"/>
                        <a:t>0.00</a:t>
                      </a:r>
                      <a:endParaRPr/>
                    </a:p>
                  </a:txBody>
                  <a:tcPr/>
                </a:tc>
                <a:tc>
                  <a:txBody>
                    <a:bodyPr/>
                    <a:p>
                      <a:pPr algn="r">
                        <a:defRPr/>
                      </a:pPr>
                      <a:r>
                        <a:rPr sz="1600"/>
                        <a:t>1 705 162.00</a:t>
                      </a:r>
                      <a:endParaRPr/>
                    </a:p>
                  </a:txBody>
                  <a:tcPr/>
                </a:tc>
              </a:tr>
              <a:tr h="258541">
                <a:tc>
                  <a:txBody>
                    <a:bodyPr/>
                    <a:p>
                      <a:pPr>
                        <a:defRPr/>
                      </a:pPr>
                      <a:r>
                        <a:rPr lang="fr-FR" sz="1600" b="0"/>
                        <a:t>042 – Op. de transf. sections</a:t>
                      </a:r>
                      <a:endParaRPr sz="1600"/>
                    </a:p>
                  </a:txBody>
                  <a:tcPr/>
                </a:tc>
                <a:tc>
                  <a:txBody>
                    <a:bodyPr/>
                    <a:p>
                      <a:pPr algn="r">
                        <a:defRPr/>
                      </a:pPr>
                      <a:r>
                        <a:rPr sz="1600"/>
                        <a:t>1 673 581.60</a:t>
                      </a:r>
                      <a:endParaRPr/>
                    </a:p>
                  </a:txBody>
                  <a:tcPr/>
                </a:tc>
                <a:tc>
                  <a:txBody>
                    <a:bodyPr/>
                    <a:p>
                      <a:pPr algn="r">
                        <a:defRPr/>
                      </a:pPr>
                      <a:r>
                        <a:rPr sz="1600"/>
                        <a:t>1 495 444.48</a:t>
                      </a:r>
                      <a:endParaRPr/>
                    </a:p>
                  </a:txBody>
                  <a:tcPr/>
                </a:tc>
                <a:tc>
                  <a:txBody>
                    <a:bodyPr/>
                    <a:p>
                      <a:pPr algn="r">
                        <a:defRPr/>
                      </a:pPr>
                      <a:r>
                        <a:rPr sz="1600"/>
                        <a:t>1 250 000.00</a:t>
                      </a:r>
                      <a:endParaRPr/>
                    </a:p>
                  </a:txBody>
                  <a:tcPr/>
                </a:tc>
              </a:tr>
              <a:tr h="337703">
                <a:tc>
                  <a:txBody>
                    <a:bodyPr/>
                    <a:p>
                      <a:pPr>
                        <a:defRPr/>
                      </a:pPr>
                      <a:r>
                        <a:rPr lang="fr-FR" sz="1600" b="1"/>
                        <a:t>DEPENSES D’ORDRE </a:t>
                      </a:r>
                      <a:endParaRPr sz="1600"/>
                    </a:p>
                  </a:txBody>
                  <a:tcPr/>
                </a:tc>
                <a:tc>
                  <a:txBody>
                    <a:bodyPr/>
                    <a:p>
                      <a:pPr algn="r">
                        <a:defRPr/>
                      </a:pPr>
                      <a:r>
                        <a:rPr sz="1600" b="1"/>
                        <a:t>2 334 231.82</a:t>
                      </a:r>
                      <a:endParaRPr/>
                    </a:p>
                  </a:txBody>
                  <a:tcPr/>
                </a:tc>
                <a:tc>
                  <a:txBody>
                    <a:bodyPr/>
                    <a:p>
                      <a:pPr algn="r">
                        <a:defRPr/>
                      </a:pPr>
                      <a:r>
                        <a:rPr sz="1600" b="1"/>
                        <a:t>1 495 444.48</a:t>
                      </a:r>
                      <a:endParaRPr/>
                    </a:p>
                  </a:txBody>
                  <a:tcPr/>
                </a:tc>
                <a:tc>
                  <a:txBody>
                    <a:bodyPr/>
                    <a:p>
                      <a:pPr algn="r">
                        <a:defRPr/>
                      </a:pPr>
                      <a:r>
                        <a:rPr sz="1600" b="1"/>
                        <a:t>2 955 162.00</a:t>
                      </a:r>
                      <a:endParaRPr/>
                    </a:p>
                  </a:txBody>
                  <a:tcPr/>
                </a:tc>
              </a:tr>
              <a:tr h="322319">
                <a:tc>
                  <a:txBody>
                    <a:bodyPr/>
                    <a:p>
                      <a:pPr>
                        <a:defRPr/>
                      </a:pPr>
                      <a:r>
                        <a:rPr lang="fr-FR" sz="1600" b="1">
                          <a:solidFill>
                            <a:srgbClr val="FF0000"/>
                          </a:solidFill>
                        </a:rPr>
                        <a:t>TOTAL DES DEPENSES </a:t>
                      </a:r>
                      <a:endParaRPr sz="1600">
                        <a:solidFill>
                          <a:srgbClr val="FF0000"/>
                        </a:solidFill>
                      </a:endParaRPr>
                    </a:p>
                  </a:txBody>
                  <a:tcPr/>
                </a:tc>
                <a:tc>
                  <a:txBody>
                    <a:bodyPr/>
                    <a:p>
                      <a:pPr algn="r">
                        <a:defRPr/>
                      </a:pPr>
                      <a:r>
                        <a:rPr sz="1600" b="1">
                          <a:solidFill>
                            <a:srgbClr val="FF0000"/>
                          </a:solidFill>
                        </a:rPr>
                        <a:t>24 422 785.32</a:t>
                      </a:r>
                      <a:endParaRPr/>
                    </a:p>
                  </a:txBody>
                  <a:tcPr/>
                </a:tc>
                <a:tc>
                  <a:txBody>
                    <a:bodyPr/>
                    <a:p>
                      <a:pPr algn="r">
                        <a:defRPr/>
                      </a:pPr>
                      <a:r>
                        <a:rPr sz="1600" b="1">
                          <a:solidFill>
                            <a:srgbClr val="FF0000"/>
                          </a:solidFill>
                        </a:rPr>
                        <a:t>22 822 591.15</a:t>
                      </a:r>
                      <a:endParaRPr/>
                    </a:p>
                  </a:txBody>
                  <a:tcPr/>
                </a:tc>
                <a:tc>
                  <a:txBody>
                    <a:bodyPr/>
                    <a:p>
                      <a:pPr algn="r">
                        <a:defRPr/>
                      </a:pPr>
                      <a:r>
                        <a:rPr sz="1600" b="1">
                          <a:solidFill>
                            <a:srgbClr val="FF0000"/>
                          </a:solidFill>
                        </a:rPr>
                        <a:t>25 319 315.00</a:t>
                      </a:r>
                      <a:endParaRPr/>
                    </a:p>
                  </a:txBody>
                  <a:tcPr/>
                </a:tc>
              </a:tr>
              <a:tr h="370839">
                <a:tc>
                  <a:txBody>
                    <a:bodyPr/>
                    <a:p>
                      <a:pPr marL="0" marR="0" lvl="0" indent="0" algn="l" defTabSz="914400">
                        <a:lnSpc>
                          <a:spcPct val="100000"/>
                        </a:lnSpc>
                        <a:spcBef>
                          <a:spcPts val="0"/>
                        </a:spcBef>
                        <a:spcAft>
                          <a:spcPts val="0"/>
                        </a:spcAft>
                        <a:buClrTx/>
                        <a:buSzTx/>
                        <a:buFontTx/>
                        <a:buNone/>
                        <a:defRPr/>
                      </a:pPr>
                      <a:r>
                        <a:rPr lang="fr-FR" sz="1600" b="1"/>
                        <a:t>RESULTAT</a:t>
                      </a:r>
                      <a:endParaRPr sz="1600"/>
                    </a:p>
                  </a:txBody>
                  <a:tcPr/>
                </a:tc>
                <a:tc>
                  <a:txBody>
                    <a:bodyPr/>
                    <a:p>
                      <a:pPr algn="r">
                        <a:defRPr/>
                      </a:pPr>
                      <a:endParaRPr sz="1600" b="1"/>
                    </a:p>
                  </a:txBody>
                  <a:tcPr/>
                </a:tc>
                <a:tc>
                  <a:txBody>
                    <a:bodyPr/>
                    <a:p>
                      <a:pPr algn="r">
                        <a:defRPr/>
                      </a:pPr>
                      <a:r>
                        <a:rPr lang="fr-FR" sz="1600" b="1"/>
                        <a:t>+ 1 963 389.34</a:t>
                      </a:r>
                      <a:endParaRPr sz="1600" b="1" strike="sngStrike">
                        <a:highlight>
                          <a:srgbClr val="FFFF00"/>
                        </a:highlight>
                      </a:endParaRPr>
                    </a:p>
                  </a:txBody>
                  <a:tcPr/>
                </a:tc>
                <a:tc>
                  <a:txBody>
                    <a:bodyPr/>
                    <a:p>
                      <a:pPr algn="r">
                        <a:defRPr/>
                      </a:pPr>
                      <a:endParaRPr sz="1600" b="1"/>
                    </a:p>
                  </a:txBody>
                  <a:tcPr/>
                </a:tc>
              </a:tr>
            </a:tbl>
          </a:graphicData>
        </a:graphic>
      </p:graphicFrame>
      <p:sp>
        <p:nvSpPr>
          <p:cNvPr id="415014178" name="Espace réservé du numéro de diapositive 2"/>
          <p:cNvSpPr>
            <a:spLocks noGrp="1"/>
          </p:cNvSpPr>
          <p:nvPr>
            <p:ph type="sldNum" sz="quarter" idx="12"/>
          </p:nvPr>
        </p:nvSpPr>
        <p:spPr bwMode="auto">
          <a:xfrm>
            <a:off x="11408938" y="274088"/>
            <a:ext cx="357239" cy="365124"/>
          </a:xfrm>
        </p:spPr>
        <p:txBody>
          <a:bodyPr/>
          <a:lstStyle/>
          <a:p>
            <a:pPr>
              <a:defRPr/>
            </a:pPr>
            <a:fld id="{D4AED37B-D0E8-C0AC-528C-07AD7E5E1785}" type="slidenum">
              <a:rPr lang="fr-FR"/>
              <a:t>19</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8465212" name="Titre 1"/>
          <p:cNvSpPr>
            <a:spLocks noGrp="1"/>
          </p:cNvSpPr>
          <p:nvPr>
            <p:ph type="title"/>
          </p:nvPr>
        </p:nvSpPr>
        <p:spPr bwMode="auto"/>
        <p:txBody>
          <a:bodyPr vertOverflow="overflow" horzOverflow="overflow" vert="horz" wrap="square" lIns="91440" tIns="45720" rIns="91440" bIns="45720" numCol="1" spcCol="0" rtlCol="0" fromWordArt="0" anchor="ctr" anchorCtr="0" forceAA="0" compatLnSpc="0">
            <a:normAutofit fontScale="90000"/>
          </a:bodyPr>
          <a:lstStyle/>
          <a:p>
            <a:pPr>
              <a:defRPr/>
            </a:pPr>
            <a:r>
              <a:rPr lang="fr-FR" sz="3600" b="1">
                <a:solidFill>
                  <a:srgbClr val="C00000"/>
                </a:solidFill>
                <a:latin typeface="calibri corps"/>
              </a:rPr>
              <a:t>2) Dépenses de fonctionnement : maîtrise voire diminution à poursuivre</a:t>
            </a:r>
            <a:r>
              <a:rPr lang="fr-FR" b="1">
                <a:solidFill>
                  <a:srgbClr val="C00000"/>
                </a:solidFill>
                <a:latin typeface="calibri corps"/>
              </a:rPr>
              <a:t> </a:t>
            </a:r>
            <a:br>
              <a:rPr lang="fr-FR" b="1">
                <a:solidFill>
                  <a:srgbClr val="C00000"/>
                </a:solidFill>
                <a:latin typeface="calibri corps"/>
              </a:rPr>
            </a:br>
            <a:endParaRPr lang="fr-FR" b="1">
              <a:solidFill>
                <a:srgbClr val="C00000"/>
              </a:solidFill>
              <a:latin typeface="calibri corps"/>
            </a:endParaRPr>
          </a:p>
        </p:txBody>
      </p:sp>
      <p:sp>
        <p:nvSpPr>
          <p:cNvPr id="477334686" name="Espace réservé du contenu 2"/>
          <p:cNvSpPr>
            <a:spLocks noGrp="1"/>
          </p:cNvSpPr>
          <p:nvPr>
            <p:ph idx="1"/>
          </p:nvPr>
        </p:nvSpPr>
        <p:spPr bwMode="auto"/>
        <p:txBody>
          <a:bodyPr>
            <a:normAutofit/>
          </a:bodyPr>
          <a:lstStyle/>
          <a:p>
            <a:pPr marL="0" indent="0">
              <a:buNone/>
              <a:defRPr/>
            </a:pPr>
            <a:r>
              <a:rPr lang="fr-FR" sz="2000"/>
              <a:t>L’objectif de la lettre de cadrage budgétaire 2026 était initialement de maintenir un taux d’épargne brut (TEB) de 10% minimum (« seuil de vigilance ») pour permettre une capacité d’investissement suffisante.</a:t>
            </a:r>
            <a:endParaRPr/>
          </a:p>
          <a:p>
            <a:pPr marL="0" indent="0">
              <a:buNone/>
              <a:defRPr/>
            </a:pPr>
            <a:r>
              <a:rPr lang="fr-FR" sz="2000"/>
              <a:t>Les élus ont retenu l’orientation politique de maintenir le même niveau de service à la population qu’en 2025 : ceci implique la nécessité de maintenir un niveau de dépenses suffisant pour le bon fonctionnement des services.</a:t>
            </a:r>
            <a:endParaRPr/>
          </a:p>
          <a:p>
            <a:pPr marL="0" indent="0">
              <a:buNone/>
              <a:defRPr/>
            </a:pPr>
            <a:r>
              <a:rPr lang="fr-FR" sz="2000"/>
              <a:t>Compte-tenu de l’impact de la LDF 2026 du 20/02/2026, sur les recettes de fonctionnement, alors que le projet de budget 2026 était quasiment ficelé, il a été nécessaire de revoir à la baisse les dépenses de fonctionnement.</a:t>
            </a:r>
            <a:endParaRPr/>
          </a:p>
          <a:p>
            <a:pPr marL="0" indent="0">
              <a:buNone/>
              <a:defRPr/>
            </a:pPr>
            <a:r>
              <a:rPr lang="fr-FR" sz="2000"/>
              <a:t>En parallèle, pour compenser les pertes de dotations, il a été nécessaire de revoir à la hausse les recettes de fonctionnement, en choisissant d’actionner le levier fiscal. </a:t>
            </a:r>
            <a:endParaRPr/>
          </a:p>
          <a:p>
            <a:pPr marL="0" indent="0">
              <a:buNone/>
              <a:defRPr/>
            </a:pPr>
            <a:r>
              <a:rPr lang="fr-FR" sz="2000"/>
              <a:t>Grâce à ces mesures conjointes, le projet de budget primitif 2026 fait apparaître un </a:t>
            </a:r>
            <a:r>
              <a:rPr lang="fr-FR" sz="2000" b="1"/>
              <a:t>TEB de 11,7 %.</a:t>
            </a:r>
            <a:endParaRPr b="1"/>
          </a:p>
        </p:txBody>
      </p:sp>
      <p:sp>
        <p:nvSpPr>
          <p:cNvPr id="55935108" name="Espace réservé du numéro de diapositive 3"/>
          <p:cNvSpPr>
            <a:spLocks noGrp="1"/>
          </p:cNvSpPr>
          <p:nvPr>
            <p:ph type="sldNum" sz="quarter" idx="12"/>
          </p:nvPr>
        </p:nvSpPr>
        <p:spPr bwMode="auto"/>
        <p:txBody>
          <a:bodyPr/>
          <a:lstStyle/>
          <a:p>
            <a:pPr>
              <a:defRPr/>
            </a:pPr>
            <a:fld id="{E119A61D-17E7-4A9B-86C6-30AF143D8A20}" type="slidenum">
              <a:rPr lang="fr-FR"/>
              <a:t>20</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2058718" name="Titre 1"/>
          <p:cNvSpPr>
            <a:spLocks noGrp="1"/>
          </p:cNvSpPr>
          <p:nvPr>
            <p:ph type="title"/>
          </p:nvPr>
        </p:nvSpPr>
        <p:spPr bwMode="auto">
          <a:xfrm>
            <a:off x="623391" y="404664"/>
            <a:ext cx="10730408" cy="936104"/>
          </a:xfrm>
        </p:spPr>
        <p:txBody>
          <a:bodyPr vertOverflow="overflow" horzOverflow="overflow" vert="horz" wrap="square" lIns="91440" tIns="45720" rIns="91440" bIns="45720" numCol="1" spcCol="0" rtlCol="0" fromWordArt="0" anchor="b" anchorCtr="0" forceAA="0" upright="0" compatLnSpc="0">
            <a:normAutofit fontScale="90000" lnSpcReduction="2000"/>
          </a:bodyPr>
          <a:lstStyle/>
          <a:p>
            <a:pPr>
              <a:defRPr/>
            </a:pPr>
            <a:r>
              <a:rPr lang="fr-FR" sz="2400" b="1">
                <a:solidFill>
                  <a:srgbClr val="C00000"/>
                </a:solidFill>
                <a:latin typeface="calibri corps"/>
              </a:rPr>
              <a:t>3) Dépenses de fonctionnement : </a:t>
            </a:r>
            <a:r>
              <a:rPr lang="fr-FR" sz="2400" b="1">
                <a:latin typeface="calibri corps"/>
              </a:rPr>
              <a:t>zoom sur certains postes du </a:t>
            </a:r>
            <a:r>
              <a:rPr lang="fr-FR" sz="2400" b="1">
                <a:solidFill>
                  <a:srgbClr val="C00000"/>
                </a:solidFill>
                <a:latin typeface="calibri corps"/>
              </a:rPr>
              <a:t>chapitre 011 – </a:t>
            </a:r>
            <a:r>
              <a:rPr lang="fr-FR" sz="2600" b="1">
                <a:solidFill>
                  <a:srgbClr val="C00000"/>
                </a:solidFill>
                <a:latin typeface="calibri corps"/>
              </a:rPr>
              <a:t>Charges </a:t>
            </a:r>
            <a:r>
              <a:rPr lang="fr-FR" sz="2400" b="1">
                <a:solidFill>
                  <a:srgbClr val="C00000"/>
                </a:solidFill>
                <a:latin typeface="calibri corps"/>
              </a:rPr>
              <a:t>à caractère général</a:t>
            </a:r>
            <a:r>
              <a:rPr lang="fr-FR" sz="2400" b="1">
                <a:latin typeface="calibri corps"/>
              </a:rPr>
              <a:t> dans un contexte de crise mondiale énergétique</a:t>
            </a:r>
            <a:r>
              <a:rPr lang="fr-FR" sz="2400" b="1">
                <a:solidFill>
                  <a:srgbClr val="C00000"/>
                </a:solidFill>
                <a:latin typeface="calibri corps"/>
              </a:rPr>
              <a:t> </a:t>
            </a:r>
            <a:r>
              <a:rPr lang="fr-FR" sz="2400" b="1">
                <a:latin typeface="calibri corps"/>
              </a:rPr>
              <a:t>et toujours relativement inflationniste </a:t>
            </a:r>
            <a:endParaRPr lang="fr-FR"/>
          </a:p>
        </p:txBody>
      </p:sp>
      <p:sp>
        <p:nvSpPr>
          <p:cNvPr id="79841829" name="Espace réservé du texte 2"/>
          <p:cNvSpPr>
            <a:spLocks noGrp="1"/>
          </p:cNvSpPr>
          <p:nvPr>
            <p:ph type="body" sz="half" idx="2"/>
          </p:nvPr>
        </p:nvSpPr>
        <p:spPr bwMode="auto">
          <a:xfrm flipH="0" flipV="0">
            <a:off x="839787" y="4988836"/>
            <a:ext cx="10368779" cy="2150197"/>
          </a:xfrm>
        </p:spPr>
        <p:txBody>
          <a:bodyPr vertOverflow="overflow" horzOverflow="overflow" vert="horz" wrap="square" lIns="91440" tIns="45720" rIns="91440" bIns="45720" numCol="1" spcCol="0" rtlCol="0" fromWordArt="0" anchor="t" anchorCtr="0" forceAA="0" upright="0" compatLnSpc="0">
            <a:normAutofit fontScale="90000" lnSpcReduction="2000"/>
          </a:bodyPr>
          <a:lstStyle/>
          <a:p>
            <a:pPr>
              <a:defRPr/>
            </a:pPr>
            <a:r>
              <a:rPr lang="fr-FR"/>
              <a:t>Après un pic en 2023 avec un taux de 4,9%, puis de 2% en 2024 et de 0,9% en 2025, ce qui représente un ralentissement significatif de la hausse des prix, l’inflation devrait atteindre environ 1,2% en moyenne en 2026.</a:t>
            </a:r>
            <a:endParaRPr/>
          </a:p>
          <a:p>
            <a:pPr>
              <a:defRPr/>
            </a:pPr>
            <a:r>
              <a:rPr lang="fr-FR"/>
              <a:t>Mais la situation économique nationale, complexe et floue depuis quelques mois, dans un contexte géopolitique tendu, notamment avec la guerre au Moyen-Orient qui impacte significativement le prix des énergies fossiles, tout cela incite à rester prudent. </a:t>
            </a:r>
            <a:endParaRPr/>
          </a:p>
          <a:p>
            <a:pPr>
              <a:defRPr/>
            </a:pPr>
            <a:r>
              <a:rPr lang="fr-FR"/>
              <a:t>Pour les fluides, la Commune a subi de plein fouet l’explosion des coûts des énergies des 3 dernières années. Heureusement que la commune a enclenché et a poursuivi sa politique de sobriété pour atténuer le choc : la baisse de consommation pourtant très significative n’a pas compensé la hausse des prix mais a largement contribué à la maintenir. L’année 2026 devrait voir la confirmation des baisses de consommations étant entendu que nos consommations sont baissières depuis 4 ans.</a:t>
            </a:r>
            <a:endParaRPr/>
          </a:p>
          <a:p>
            <a:pPr>
              <a:defRPr/>
            </a:pPr>
            <a:endParaRPr lang="fr-FR"/>
          </a:p>
        </p:txBody>
      </p:sp>
      <p:sp>
        <p:nvSpPr>
          <p:cNvPr id="1415910625" name="Espace réservé du numéro de diapositive 3"/>
          <p:cNvSpPr>
            <a:spLocks noGrp="1"/>
          </p:cNvSpPr>
          <p:nvPr>
            <p:ph type="sldNum" sz="quarter" idx="12"/>
          </p:nvPr>
        </p:nvSpPr>
        <p:spPr bwMode="auto"/>
        <p:txBody>
          <a:bodyPr/>
          <a:lstStyle/>
          <a:p>
            <a:pPr>
              <a:defRPr/>
            </a:pPr>
            <a:fld id="{E119A61D-17E7-4A9B-86C6-30AF143D8A20}" type="slidenum">
              <a:rPr lang="fr-FR"/>
              <a:t>21</a:t>
            </a:fld>
            <a:endParaRPr lang="fr-FR"/>
          </a:p>
        </p:txBody>
      </p:sp>
      <p:graphicFrame>
        <p:nvGraphicFramePr>
          <p:cNvPr id="1837097398" name="Graphique 7"/>
          <p:cNvGraphicFramePr>
            <a:graphicFrameLocks xmlns:a="http://schemas.openxmlformats.org/drawingml/2006/main"/>
          </p:cNvGraphicFramePr>
          <p:nvPr/>
        </p:nvGraphicFramePr>
        <p:xfrm rot="0">
          <a:off x="192351" y="1518341"/>
          <a:ext cx="5800725" cy="3404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36892659" name="Graphique 8"/>
          <p:cNvGraphicFramePr>
            <a:graphicFrameLocks xmlns:a="http://schemas.openxmlformats.org/drawingml/2006/main"/>
          </p:cNvGraphicFramePr>
          <p:nvPr/>
        </p:nvGraphicFramePr>
        <p:xfrm rot="0">
          <a:off x="6095999" y="1518341"/>
          <a:ext cx="5629275" cy="340448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8996979" name="Titre 6"/>
          <p:cNvSpPr>
            <a:spLocks noGrp="1"/>
          </p:cNvSpPr>
          <p:nvPr>
            <p:ph type="title"/>
          </p:nvPr>
        </p:nvSpPr>
        <p:spPr bwMode="auto">
          <a:xfrm>
            <a:off x="836612" y="894293"/>
            <a:ext cx="3932237" cy="93133"/>
          </a:xfrm>
        </p:spPr>
        <p:txBody>
          <a:bodyPr>
            <a:normAutofit fontScale="90000"/>
          </a:bodyPr>
          <a:lstStyle/>
          <a:p>
            <a:pPr>
              <a:defRPr/>
            </a:pPr>
            <a:endParaRPr lang="fr-FR"/>
          </a:p>
        </p:txBody>
      </p:sp>
      <p:pic>
        <p:nvPicPr>
          <p:cNvPr id="247256730" name="Espace réservé pour une image  14"/>
          <p:cNvPicPr>
            <a:picLocks noChangeAspect="1" noGrp="1"/>
          </p:cNvPicPr>
          <p:nvPr>
            <p:ph type="pic" idx="1"/>
          </p:nvPr>
        </p:nvPicPr>
        <p:blipFill rotWithShape="1">
          <a:blip r:embed="rId3"/>
          <a:srcRect l="0" t="20390" r="0" b="20390"/>
          <a:stretch/>
        </p:blipFill>
        <p:spPr bwMode="auto">
          <a:prstGeom prst="rect">
            <a:avLst/>
          </a:prstGeom>
        </p:spPr>
      </p:pic>
      <p:sp>
        <p:nvSpPr>
          <p:cNvPr id="1508700051" name="Espace réservé du texte 1"/>
          <p:cNvSpPr>
            <a:spLocks noGrp="1"/>
          </p:cNvSpPr>
          <p:nvPr>
            <p:ph type="body" sz="half" idx="2"/>
          </p:nvPr>
        </p:nvSpPr>
        <p:spPr bwMode="auto">
          <a:xfrm>
            <a:off x="839789" y="2057400"/>
            <a:ext cx="4343399" cy="3811588"/>
          </a:xfrm>
        </p:spPr>
        <p:txBody>
          <a:bodyPr>
            <a:normAutofit/>
          </a:bodyPr>
          <a:lstStyle/>
          <a:p>
            <a:pPr defTabSz="1350470">
              <a:lnSpc>
                <a:spcPct val="113999"/>
              </a:lnSpc>
              <a:spcBef>
                <a:spcPts val="1329"/>
              </a:spcBef>
              <a:spcAft>
                <a:spcPts val="443"/>
              </a:spcAft>
              <a:buSzPct val="100000"/>
              <a:defRPr/>
            </a:pPr>
            <a:r>
              <a:rPr lang="fr-FR" sz="3600" b="1" cap="all" spc="-74">
                <a:solidFill>
                  <a:srgbClr val="C00D0D"/>
                </a:solidFill>
                <a:latin typeface="Century Gothic"/>
              </a:rPr>
              <a:t>4. LES DEPENSES DE PERSONNEL</a:t>
            </a:r>
            <a:endParaRPr/>
          </a:p>
          <a:p>
            <a:pPr>
              <a:defRPr/>
            </a:pPr>
            <a:endParaRPr lang="fr-FR"/>
          </a:p>
        </p:txBody>
      </p:sp>
      <p:sp>
        <p:nvSpPr>
          <p:cNvPr id="1066277978" name="Espace réservé du texte 1"/>
          <p:cNvSpPr txBox="1"/>
          <p:nvPr/>
        </p:nvSpPr>
        <p:spPr bwMode="auto">
          <a:xfrm>
            <a:off x="5183189" y="1752599"/>
            <a:ext cx="5893128" cy="1752599"/>
          </a:xfrm>
          <a:prstGeom prst="rect">
            <a:avLst/>
          </a:prstGeom>
        </p:spPr>
        <p:txBody>
          <a:bodyPr vert="horz" lIns="91440" tIns="45720" rIns="91440" bIns="45720" rtlCol="0" anchor="ctr" anchorCtr="0">
            <a:normAutofit/>
          </a:bodyPr>
          <a:lstStyle>
            <a:lvl1pPr marL="0" indent="0" algn="l" defTabSz="1350524" rtl="0">
              <a:lnSpc>
                <a:spcPct val="113999"/>
              </a:lnSpc>
              <a:spcBef>
                <a:spcPts val="1330"/>
              </a:spcBef>
              <a:spcAft>
                <a:spcPts val="443"/>
              </a:spcAft>
              <a:buSzPct val="100000"/>
              <a:buFontTx/>
              <a:buNone/>
              <a:defRPr lang="fr-FR" sz="3850" b="1" i="0" cap="all" spc="-74">
                <a:solidFill>
                  <a:srgbClr val="C00D0D"/>
                </a:solidFill>
                <a:latin typeface="Century Gothic"/>
                <a:ea typeface="+mn-ea"/>
                <a:cs typeface="+mn-cs"/>
              </a:defRPr>
            </a:lvl1pPr>
            <a:lvl2pPr marL="1073854" indent="-417349" algn="l" defTabSz="1350524" rtl="0">
              <a:lnSpc>
                <a:spcPct val="113999"/>
              </a:lnSpc>
              <a:spcBef>
                <a:spcPts val="443"/>
              </a:spcBef>
              <a:spcAft>
                <a:spcPts val="443"/>
              </a:spcAft>
              <a:buSzPct val="80000"/>
              <a:buFontTx/>
              <a:buBlip>
                <a:blip r:embed="rId4"/>
              </a:buBlip>
              <a:defRPr lang="fr-FR" sz="1900" b="0" i="0" spc="-74">
                <a:solidFill>
                  <a:schemeClr val="tx2"/>
                </a:solidFill>
                <a:latin typeface="Century Gothic"/>
                <a:ea typeface="+mn-ea"/>
                <a:cs typeface="+mn-cs"/>
              </a:defRPr>
            </a:lvl2pPr>
            <a:lvl3pPr marL="1595108" indent="-265852" algn="l" defTabSz="1350524" rtl="0">
              <a:lnSpc>
                <a:spcPct val="113999"/>
              </a:lnSpc>
              <a:spcBef>
                <a:spcPts val="443"/>
              </a:spcBef>
              <a:spcAft>
                <a:spcPts val="443"/>
              </a:spcAft>
              <a:buSzPct val="80000"/>
              <a:buFont typeface="Century Gothic"/>
              <a:buChar char="-"/>
              <a:defRPr lang="fr-FR" sz="1700" i="0" spc="-74">
                <a:solidFill>
                  <a:schemeClr val="tx2"/>
                </a:solidFill>
                <a:latin typeface="Century Gothic"/>
                <a:ea typeface="+mn-ea"/>
                <a:cs typeface="+mn-cs"/>
              </a:defRPr>
            </a:lvl3pPr>
            <a:lvl4pPr marL="346710" indent="-342900" algn="l" defTabSz="1350524" rtl="0">
              <a:lnSpc>
                <a:spcPct val="100000"/>
              </a:lnSpc>
              <a:spcBef>
                <a:spcPts val="443"/>
              </a:spcBef>
              <a:spcAft>
                <a:spcPts val="443"/>
              </a:spcAft>
              <a:buSzPct val="100000"/>
              <a:buFontTx/>
              <a:buBlip>
                <a:blip r:embed="rId5"/>
              </a:buBlip>
              <a:defRPr lang="fr-FR" sz="1900" b="1" i="0" spc="-74">
                <a:solidFill>
                  <a:schemeClr val="tx2"/>
                </a:solidFill>
                <a:latin typeface="Century Gothic"/>
                <a:ea typeface="+mn-ea"/>
                <a:cs typeface="+mn-cs"/>
              </a:defRPr>
            </a:lvl4pPr>
            <a:lvl5pPr marL="0" indent="0" algn="l" defTabSz="1350524" rtl="0">
              <a:lnSpc>
                <a:spcPct val="113999"/>
              </a:lnSpc>
              <a:spcBef>
                <a:spcPts val="443"/>
              </a:spcBef>
              <a:spcAft>
                <a:spcPts val="443"/>
              </a:spcAft>
              <a:buSzPct val="100000"/>
              <a:buFont typeface="Century Gothic"/>
              <a:buNone/>
              <a:tabLst>
                <a:tab pos="403284" algn="l"/>
              </a:tabLst>
              <a:defRPr lang="fr-FR" sz="1300" b="1" i="0" spc="-74">
                <a:solidFill>
                  <a:schemeClr val="tx2"/>
                </a:solidFill>
                <a:latin typeface="Century Gothic"/>
                <a:ea typeface="+mn-ea"/>
                <a:cs typeface="+mn-cs"/>
              </a:defRPr>
            </a:lvl5pPr>
            <a:lvl6pPr marL="525206" indent="-250879" algn="l" defTabSz="1350524" rtl="0">
              <a:lnSpc>
                <a:spcPct val="113999"/>
              </a:lnSpc>
              <a:spcBef>
                <a:spcPts val="0"/>
              </a:spcBef>
              <a:spcAft>
                <a:spcPts val="443"/>
              </a:spcAft>
              <a:buSzPct val="80000"/>
              <a:buFont typeface="Century Gothic"/>
              <a:buChar char="-"/>
              <a:defRPr lang="fr-FR" sz="1300" i="0" spc="-74">
                <a:solidFill>
                  <a:schemeClr val="tx2"/>
                </a:solidFill>
                <a:latin typeface="+mn-lt"/>
                <a:ea typeface="+mn-ea"/>
                <a:cs typeface="+mn-cs"/>
              </a:defRPr>
            </a:lvl6pPr>
            <a:lvl7pPr marL="525206" indent="-262603" algn="l" defTabSz="1350524" rtl="0">
              <a:lnSpc>
                <a:spcPct val="100000"/>
              </a:lnSpc>
              <a:spcBef>
                <a:spcPts val="0"/>
              </a:spcBef>
              <a:spcAft>
                <a:spcPts val="443"/>
              </a:spcAft>
              <a:buSzPct val="80000"/>
              <a:buFont typeface="Century Gothic"/>
              <a:buChar char="-"/>
              <a:defRPr lang="fr-FR" sz="1300" i="0" spc="-74">
                <a:solidFill>
                  <a:srgbClr val="C00D0D"/>
                </a:solidFill>
                <a:latin typeface="+mn-lt"/>
                <a:ea typeface="+mn-ea"/>
                <a:cs typeface="+mn-cs"/>
              </a:defRPr>
            </a:lvl7pPr>
            <a:lvl8pPr marL="0" indent="0" algn="l" defTabSz="1350524" rtl="0">
              <a:lnSpc>
                <a:spcPct val="100000"/>
              </a:lnSpc>
              <a:spcBef>
                <a:spcPts val="0"/>
              </a:spcBef>
              <a:spcAft>
                <a:spcPts val="443"/>
              </a:spcAft>
              <a:buSzPct val="80000"/>
              <a:buFont typeface="Century Gothic"/>
              <a:buChar char=" "/>
              <a:defRPr lang="fr-FR" sz="1900" i="1" spc="-74">
                <a:solidFill>
                  <a:srgbClr val="C00D0D"/>
                </a:solidFill>
                <a:latin typeface="+mn-lt"/>
                <a:ea typeface="+mn-ea"/>
                <a:cs typeface="+mn-cs"/>
              </a:defRPr>
            </a:lvl8pPr>
            <a:lvl9pPr marL="0" indent="0" algn="l" defTabSz="1350524" rtl="0">
              <a:spcBef>
                <a:spcPts val="0"/>
              </a:spcBef>
              <a:buSzPct val="110000"/>
              <a:buFont typeface="Century Gothic"/>
              <a:buChar char=" "/>
              <a:defRPr lang="fr-FR" sz="1300" b="1" i="0" spc="-74">
                <a:solidFill>
                  <a:schemeClr val="tx2"/>
                </a:solidFill>
                <a:latin typeface="+mn-lt"/>
                <a:ea typeface="+mn-ea"/>
                <a:cs typeface="+mn-cs"/>
              </a:defRPr>
            </a:lvl9pPr>
          </a:lstStyle>
          <a:p>
            <a:pPr defTabSz="1350470">
              <a:spcBef>
                <a:spcPts val="1329"/>
              </a:spcBef>
              <a:defRPr/>
            </a:pPr>
            <a:endParaRPr lang="fr-FR" sz="385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6171370" name="Titre 1"/>
          <p:cNvSpPr>
            <a:spLocks noGrp="1"/>
          </p:cNvSpPr>
          <p:nvPr>
            <p:ph type="title"/>
          </p:nvPr>
        </p:nvSpPr>
        <p:spPr bwMode="auto">
          <a:xfrm>
            <a:off x="388314" y="331491"/>
            <a:ext cx="11766179" cy="1019173"/>
          </a:xfrm>
        </p:spPr>
        <p:txBody>
          <a:bodyPr>
            <a:noAutofit/>
          </a:bodyPr>
          <a:lstStyle/>
          <a:p>
            <a:pPr>
              <a:defRPr/>
            </a:pPr>
            <a:r>
              <a:rPr lang="fr-FR" sz="3600" b="1">
                <a:solidFill>
                  <a:srgbClr val="C00000"/>
                </a:solidFill>
                <a:latin typeface="Calibri"/>
              </a:rPr>
              <a:t>4 - Dépenses de personnel : Données Principales </a:t>
            </a:r>
            <a:r>
              <a:rPr lang="fr-FR" sz="2350" b="1">
                <a:solidFill>
                  <a:srgbClr val="C00000"/>
                </a:solidFill>
                <a:latin typeface="Calibri"/>
              </a:rPr>
              <a:t>(1)</a:t>
            </a:r>
            <a:endParaRPr sz="2350"/>
          </a:p>
        </p:txBody>
      </p:sp>
      <p:sp>
        <p:nvSpPr>
          <p:cNvPr id="2065996468" name="ZoneTexte 12"/>
          <p:cNvSpPr txBox="1"/>
          <p:nvPr/>
        </p:nvSpPr>
        <p:spPr bwMode="auto">
          <a:xfrm>
            <a:off x="479376" y="4928321"/>
            <a:ext cx="11294206" cy="176529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1200">
                <a:solidFill>
                  <a:schemeClr val="accent1">
                    <a:lumMod val="75000"/>
                  </a:schemeClr>
                </a:solidFill>
                <a:latin typeface="Arial"/>
                <a:cs typeface="Arial"/>
              </a:rPr>
              <a:t>Les effectifs se sont stabilisés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janvier 2026 à 272 agents permanents.</a:t>
            </a:r>
            <a:endParaRPr sz="1500"/>
          </a:p>
          <a:p>
            <a:pPr>
              <a:defRPr/>
            </a:pPr>
            <a:r>
              <a:rPr lang="fr-FR" sz="1200" b="1">
                <a:solidFill>
                  <a:schemeClr val="accent1">
                    <a:lumMod val="75000"/>
                  </a:schemeClr>
                </a:solidFill>
                <a:latin typeface="Arial"/>
                <a:cs typeface="Arial"/>
              </a:rPr>
              <a:t>Plusieurs postes permanents n’avaient pas été remplacés en 2024 et sont restés gelés en 2025 suite à des départs d’agents. Plusieurs postes non pourvus sont restés vacants.</a:t>
            </a:r>
            <a:endParaRPr sz="1500"/>
          </a:p>
          <a:p>
            <a:pPr>
              <a:defRPr/>
            </a:pPr>
            <a:endParaRPr lang="fr-FR" sz="1200">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Le nombre d’agents contractuels en remplacement d’agents absents est resté bas du fait d’une volonté de ne remplacer que sur les postes jugés indispensables dans le cadre de la continuité de service et du respect des taux d’encadrements. Les postes concernés sont les animateurs, les agents de restauration, le personnel d’entretien des pelouses sportives et le personnel de nettoyage des locaux.</a:t>
            </a:r>
            <a:endParaRPr sz="1500"/>
          </a:p>
          <a:p>
            <a:pPr>
              <a:defRPr/>
            </a:pPr>
            <a:endParaRPr lang="fr-FR" sz="1200">
              <a:solidFill>
                <a:schemeClr val="accent1">
                  <a:lumMod val="75000"/>
                </a:schemeClr>
              </a:solidFill>
              <a:latin typeface="Arial"/>
              <a:cs typeface="Arial"/>
            </a:endParaRPr>
          </a:p>
          <a:p>
            <a:pPr>
              <a:defRPr/>
            </a:pPr>
            <a:r>
              <a:rPr lang="fr-FR" sz="1200">
                <a:solidFill>
                  <a:schemeClr val="accent1">
                    <a:lumMod val="75000"/>
                  </a:schemeClr>
                </a:solidFill>
                <a:latin typeface="Arial"/>
                <a:cs typeface="Arial"/>
              </a:rPr>
              <a:t>Le nombre d’agents contractuels sur emploi vacant conserve une tendance à la hausse du fait  du remplacement d’agents fonctionnaires par des contractuels.</a:t>
            </a:r>
            <a:endParaRPr sz="1800"/>
          </a:p>
        </p:txBody>
      </p:sp>
      <p:pic>
        <p:nvPicPr>
          <p:cNvPr id="1838197127" name="Image 2"/>
          <p:cNvPicPr>
            <a:picLocks noChangeAspect="1"/>
          </p:cNvPicPr>
          <p:nvPr/>
        </p:nvPicPr>
        <p:blipFill rotWithShape="1">
          <a:blip r:embed="rId3">
            <a:extLst>
              <a:ext uri="{96DAC541-7B7A-43D3-8B79-37D633B846F1}">
                <asvg:svgBlip xmlns:asvg="http://schemas.microsoft.com/office/drawing/2016/SVG/main" r:embed="rId4"/>
              </a:ext>
            </a:extLst>
          </a:blip>
          <a:stretch/>
        </p:blipFill>
        <p:spPr bwMode="auto">
          <a:xfrm>
            <a:off x="479376" y="1484784"/>
            <a:ext cx="11150190" cy="3309417"/>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88527006" name="Titre 1"/>
          <p:cNvSpPr>
            <a:spLocks noGrp="1"/>
          </p:cNvSpPr>
          <p:nvPr>
            <p:ph type="title"/>
          </p:nvPr>
        </p:nvSpPr>
        <p:spPr bwMode="auto">
          <a:xfrm>
            <a:off x="388314" y="331491"/>
            <a:ext cx="11766179" cy="1019173"/>
          </a:xfrm>
        </p:spPr>
        <p:txBody>
          <a:bodyPr>
            <a:noAutofit/>
          </a:bodyPr>
          <a:lstStyle/>
          <a:p>
            <a:pPr>
              <a:defRPr/>
            </a:pPr>
            <a:r>
              <a:rPr lang="fr-FR" sz="3600" b="1">
                <a:solidFill>
                  <a:srgbClr val="C00000"/>
                </a:solidFill>
                <a:latin typeface="Calibri"/>
              </a:rPr>
              <a:t>4 - Dépenses de personnel : Données Principales </a:t>
            </a:r>
            <a:r>
              <a:rPr lang="fr-FR" sz="2350" b="1">
                <a:solidFill>
                  <a:srgbClr val="C00000"/>
                </a:solidFill>
                <a:latin typeface="Calibri"/>
              </a:rPr>
              <a:t>(1)</a:t>
            </a:r>
            <a:endParaRPr sz="2350"/>
          </a:p>
        </p:txBody>
      </p:sp>
      <p:sp>
        <p:nvSpPr>
          <p:cNvPr id="160580813" name="ZoneTexte 12"/>
          <p:cNvSpPr txBox="1"/>
          <p:nvPr/>
        </p:nvSpPr>
        <p:spPr bwMode="auto">
          <a:xfrm>
            <a:off x="388313" y="5102526"/>
            <a:ext cx="11260630" cy="15794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1200">
                <a:solidFill>
                  <a:schemeClr val="accent1">
                    <a:lumMod val="75000"/>
                  </a:schemeClr>
                </a:solidFill>
                <a:latin typeface="Arial"/>
                <a:cs typeface="Arial"/>
              </a:rPr>
              <a:t>Les effectifs d’agents titulaires et stagiaires est en diminution de 4 agents entre 2025 et 2026. Cette diminution est compensée par l’augmentation de 4 agents contractuels sur emplois permanents.</a:t>
            </a:r>
            <a:endParaRPr sz="1500"/>
          </a:p>
          <a:p>
            <a:pPr>
              <a:defRPr/>
            </a:pPr>
            <a:endParaRPr lang="fr-FR" sz="1200">
              <a:solidFill>
                <a:schemeClr val="accent1">
                  <a:lumMod val="75000"/>
                </a:schemeClr>
              </a:solidFill>
              <a:latin typeface="Arial"/>
              <a:cs typeface="Arial"/>
            </a:endParaRPr>
          </a:p>
          <a:p>
            <a:pPr>
              <a:defRPr/>
            </a:pPr>
            <a:r>
              <a:rPr lang="fr-FR" sz="1200">
                <a:solidFill>
                  <a:schemeClr val="accent1">
                    <a:lumMod val="75000"/>
                  </a:schemeClr>
                </a:solidFill>
                <a:latin typeface="Arial"/>
                <a:cs typeface="Arial"/>
              </a:rPr>
              <a:t>L’augmentation du nombre de stagiaire est la conséquence d’évolution de carrière par promotion interne (4 agents), une réussite au concours (1 agent) et la nomination stagiaire d’un nombre important d’animateurs péri et extrascolaire (6 agents).</a:t>
            </a:r>
            <a:endParaRPr sz="1500"/>
          </a:p>
          <a:p>
            <a:pPr>
              <a:defRPr/>
            </a:pPr>
            <a:endParaRPr lang="fr-FR" sz="1200">
              <a:solidFill>
                <a:schemeClr val="accent1">
                  <a:lumMod val="75000"/>
                </a:schemeClr>
              </a:solidFill>
              <a:latin typeface="Arial"/>
              <a:cs typeface="Arial"/>
            </a:endParaRPr>
          </a:p>
          <a:p>
            <a:pPr>
              <a:defRPr/>
            </a:pPr>
            <a:r>
              <a:rPr lang="fr-FR" sz="1200">
                <a:solidFill>
                  <a:schemeClr val="accent1">
                    <a:lumMod val="75000"/>
                  </a:schemeClr>
                </a:solidFill>
                <a:latin typeface="Arial"/>
                <a:cs typeface="Arial"/>
              </a:rPr>
              <a:t>En 2026, plusieurs postes supplémentaires sont prévus : directeur ressource, chargé de mission UCI, 2 agents de nettoyage des locaux, 1 agent de Police Municipale (PM) supplémentaire. Au niveau des recrutements, un important travail d’attractivité est réalisé en vue de pourvoir les postes d’agents de PM vacants.</a:t>
            </a:r>
            <a:endParaRPr sz="1800" b="1"/>
          </a:p>
        </p:txBody>
      </p:sp>
      <p:pic>
        <p:nvPicPr>
          <p:cNvPr id="1750851200" name="Image 2"/>
          <p:cNvPicPr>
            <a:picLocks noChangeAspect="1"/>
          </p:cNvPicPr>
          <p:nvPr/>
        </p:nvPicPr>
        <p:blipFill rotWithShape="1">
          <a:blip r:embed="rId3"/>
          <a:stretch/>
        </p:blipFill>
        <p:spPr bwMode="auto">
          <a:xfrm>
            <a:off x="6247214" y="1409521"/>
            <a:ext cx="5401731" cy="3634149"/>
          </a:xfrm>
          <a:prstGeom prst="rect">
            <a:avLst/>
          </a:prstGeom>
        </p:spPr>
      </p:pic>
      <p:pic>
        <p:nvPicPr>
          <p:cNvPr id="282198530" name="Image 3"/>
          <p:cNvPicPr>
            <a:picLocks noChangeAspect="1"/>
          </p:cNvPicPr>
          <p:nvPr/>
        </p:nvPicPr>
        <p:blipFill rotWithShape="1">
          <a:blip r:embed="rId4"/>
          <a:stretch/>
        </p:blipFill>
        <p:spPr bwMode="auto">
          <a:xfrm>
            <a:off x="419939" y="1411059"/>
            <a:ext cx="5702972" cy="363261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9120071" name="Titre 1"/>
          <p:cNvSpPr>
            <a:spLocks noGrp="1"/>
          </p:cNvSpPr>
          <p:nvPr>
            <p:ph type="title"/>
          </p:nvPr>
        </p:nvSpPr>
        <p:spPr bwMode="auto">
          <a:xfrm>
            <a:off x="335360" y="331491"/>
            <a:ext cx="11766179" cy="1019173"/>
          </a:xfrm>
        </p:spPr>
        <p:txBody>
          <a:bodyPr>
            <a:noAutofit/>
          </a:bodyPr>
          <a:lstStyle/>
          <a:p>
            <a:pPr>
              <a:defRPr/>
            </a:pPr>
            <a:r>
              <a:rPr lang="fr-FR" sz="3600" b="1">
                <a:solidFill>
                  <a:srgbClr val="C00000"/>
                </a:solidFill>
                <a:latin typeface="Calibri"/>
              </a:rPr>
              <a:t>4 - Dépenses de personnel : Données Principales </a:t>
            </a:r>
            <a:r>
              <a:rPr lang="fr-FR" sz="2350" b="1">
                <a:solidFill>
                  <a:srgbClr val="C00000"/>
                </a:solidFill>
                <a:latin typeface="Calibri"/>
              </a:rPr>
              <a:t>(1)</a:t>
            </a:r>
            <a:endParaRPr sz="2350"/>
          </a:p>
        </p:txBody>
      </p:sp>
      <p:sp>
        <p:nvSpPr>
          <p:cNvPr id="1149851783" name="ZoneTexte 12"/>
          <p:cNvSpPr txBox="1"/>
          <p:nvPr/>
        </p:nvSpPr>
        <p:spPr bwMode="auto">
          <a:xfrm>
            <a:off x="294907" y="5113033"/>
            <a:ext cx="11589867" cy="83587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1200">
                <a:solidFill>
                  <a:schemeClr val="accent1">
                    <a:lumMod val="75000"/>
                  </a:schemeClr>
                </a:solidFill>
                <a:latin typeface="Arial"/>
                <a:cs typeface="Arial"/>
              </a:rPr>
              <a:t>L’analyse de la répartition des effectifs par catégorie hiérarchique montre un équilibre entre les différentes catégories.</a:t>
            </a:r>
            <a:endParaRPr sz="1500"/>
          </a:p>
          <a:p>
            <a:pPr>
              <a:defRPr/>
            </a:pPr>
            <a:r>
              <a:rPr lang="fr-FR" sz="1200">
                <a:solidFill>
                  <a:schemeClr val="accent1">
                    <a:lumMod val="75000"/>
                  </a:schemeClr>
                </a:solidFill>
                <a:latin typeface="Arial"/>
                <a:cs typeface="Arial"/>
              </a:rPr>
              <a:t>Elle fait ressortir une hausse des agents de catégorie A et B suite à une réussite au concours et aux promotions internes de la catégorie C à B.</a:t>
            </a:r>
            <a:endParaRPr sz="1500"/>
          </a:p>
          <a:p>
            <a:pPr>
              <a:defRPr/>
            </a:pPr>
            <a:endParaRPr lang="fr-FR" sz="1200">
              <a:solidFill>
                <a:schemeClr val="accent1">
                  <a:lumMod val="75000"/>
                </a:schemeClr>
              </a:solidFill>
              <a:latin typeface="Arial"/>
              <a:cs typeface="Arial"/>
            </a:endParaRPr>
          </a:p>
          <a:p>
            <a:pPr>
              <a:defRPr/>
            </a:pPr>
            <a:r>
              <a:rPr lang="fr-FR" sz="1200">
                <a:solidFill>
                  <a:schemeClr val="accent1">
                    <a:lumMod val="75000"/>
                  </a:schemeClr>
                </a:solidFill>
                <a:latin typeface="Arial"/>
                <a:cs typeface="Arial"/>
              </a:rPr>
              <a:t>Une politique volontariste d’évolution des carrières des agents est maintenue en 2026. </a:t>
            </a:r>
            <a:endParaRPr sz="1800"/>
          </a:p>
        </p:txBody>
      </p:sp>
      <p:pic>
        <p:nvPicPr>
          <p:cNvPr id="584462296" name="Image 1"/>
          <p:cNvPicPr>
            <a:picLocks noChangeAspect="1"/>
          </p:cNvPicPr>
          <p:nvPr/>
        </p:nvPicPr>
        <p:blipFill rotWithShape="1">
          <a:blip r:embed="rId3"/>
          <a:stretch/>
        </p:blipFill>
        <p:spPr bwMode="auto">
          <a:xfrm>
            <a:off x="294908" y="1512437"/>
            <a:ext cx="5713397" cy="3441898"/>
          </a:xfrm>
          <a:prstGeom prst="rect">
            <a:avLst/>
          </a:prstGeom>
        </p:spPr>
      </p:pic>
      <p:pic>
        <p:nvPicPr>
          <p:cNvPr id="142604390" name="Image 2"/>
          <p:cNvPicPr>
            <a:picLocks noChangeAspect="1"/>
          </p:cNvPicPr>
          <p:nvPr/>
        </p:nvPicPr>
        <p:blipFill rotWithShape="1">
          <a:blip r:embed="rId4"/>
          <a:stretch/>
        </p:blipFill>
        <p:spPr bwMode="auto">
          <a:xfrm>
            <a:off x="6097513" y="1512437"/>
            <a:ext cx="5787262" cy="3441898"/>
          </a:xfrm>
          <a:prstGeom prst="rect">
            <a:avLst/>
          </a:prstGeom>
        </p:spPr>
      </p:pic>
      <p:sp>
        <p:nvSpPr>
          <p:cNvPr id="309461606" name="Ellipse 1"/>
          <p:cNvSpPr/>
          <p:nvPr/>
        </p:nvSpPr>
        <p:spPr bwMode="auto">
          <a:xfrm>
            <a:off x="8688288" y="1988840"/>
            <a:ext cx="64807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949584883" name="Rectangle 2"/>
          <p:cNvSpPr/>
          <p:nvPr/>
        </p:nvSpPr>
        <p:spPr bwMode="auto">
          <a:xfrm>
            <a:off x="7104112" y="1916832"/>
            <a:ext cx="4104456"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b="1">
                <a:ln w="0"/>
                <a:solidFill>
                  <a:schemeClr val="accent1">
                    <a:lumMod val="75000"/>
                  </a:schemeClr>
                </a:solidFill>
              </a:rPr>
              <a:t>2026</a:t>
            </a:r>
            <a:endParaRPr lang="fr-FR" b="1">
              <a:solidFill>
                <a:schemeClr val="accent1">
                  <a:lumMod val="75000"/>
                </a:schemeClr>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2851649" name="ZoneTexte 9"/>
          <p:cNvSpPr txBox="1"/>
          <p:nvPr/>
        </p:nvSpPr>
        <p:spPr bwMode="auto">
          <a:xfrm>
            <a:off x="6455316" y="1404109"/>
            <a:ext cx="5330474" cy="176529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defRPr/>
            </a:pPr>
            <a:r>
              <a:rPr lang="fr-FR" sz="1200">
                <a:solidFill>
                  <a:schemeClr val="accent1">
                    <a:lumMod val="75000"/>
                  </a:schemeClr>
                </a:solidFill>
                <a:latin typeface="Arial"/>
                <a:cs typeface="Arial"/>
              </a:rPr>
              <a:t>L’analyse des données sur le temps de travail des agents en poste fait ressortir </a:t>
            </a:r>
            <a:r>
              <a:rPr lang="fr-FR" sz="1200" b="1">
                <a:solidFill>
                  <a:schemeClr val="accent1">
                    <a:lumMod val="75000"/>
                  </a:schemeClr>
                </a:solidFill>
                <a:latin typeface="Arial"/>
                <a:cs typeface="Arial"/>
              </a:rPr>
              <a:t>l’effort de résorption des emplois précaires </a:t>
            </a:r>
            <a:r>
              <a:rPr lang="fr-FR" sz="1200">
                <a:solidFill>
                  <a:schemeClr val="accent1">
                    <a:lumMod val="75000"/>
                  </a:schemeClr>
                </a:solidFill>
                <a:latin typeface="Arial"/>
                <a:cs typeface="Arial"/>
              </a:rPr>
              <a:t>par la diminution de postes à temps non complet. Un effort important reste à faire avec un taux de 23% d’agents sur poste à TNC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janvier 2026.</a:t>
            </a:r>
            <a:endParaRPr sz="1800"/>
          </a:p>
          <a:p>
            <a:pPr algn="just">
              <a:defRPr/>
            </a:pPr>
            <a:endParaRPr lang="fr-FR" sz="1200">
              <a:solidFill>
                <a:schemeClr val="accent1">
                  <a:lumMod val="75000"/>
                </a:schemeClr>
              </a:solidFill>
              <a:latin typeface="Arial"/>
              <a:cs typeface="Arial"/>
            </a:endParaRPr>
          </a:p>
          <a:p>
            <a:pPr algn="just">
              <a:defRPr/>
            </a:pPr>
            <a:r>
              <a:rPr lang="fr-FR" sz="1200" b="1">
                <a:solidFill>
                  <a:schemeClr val="accent1">
                    <a:lumMod val="75000"/>
                  </a:schemeClr>
                </a:solidFill>
                <a:latin typeface="Arial"/>
                <a:cs typeface="Arial"/>
              </a:rPr>
              <a:t>Le nombre d’agents à temps partiel reste stable </a:t>
            </a:r>
            <a:r>
              <a:rPr lang="fr-FR" sz="1200">
                <a:solidFill>
                  <a:schemeClr val="accent1">
                    <a:lumMod val="75000"/>
                  </a:schemeClr>
                </a:solidFill>
                <a:latin typeface="Arial"/>
                <a:cs typeface="Arial"/>
              </a:rPr>
              <a:t>depuis 2015 ce qui est le signe du maintien d’une </a:t>
            </a:r>
            <a:r>
              <a:rPr lang="fr-FR" sz="1200" b="1">
                <a:solidFill>
                  <a:schemeClr val="accent1">
                    <a:lumMod val="75000"/>
                  </a:schemeClr>
                </a:solidFill>
                <a:latin typeface="Arial"/>
                <a:cs typeface="Arial"/>
              </a:rPr>
              <a:t>politique RH volontariste de respect de la conciliation vie personnelle / vie professionnelle.</a:t>
            </a:r>
            <a:endParaRPr sz="1800" b="1"/>
          </a:p>
          <a:p>
            <a:pPr marL="171443" indent="-171443">
              <a:buFontTx/>
              <a:buChar char="-"/>
              <a:defRPr/>
            </a:pPr>
            <a:endParaRPr lang="fr-FR" sz="1200">
              <a:solidFill>
                <a:schemeClr val="accent1">
                  <a:lumMod val="75000"/>
                </a:schemeClr>
              </a:solidFill>
              <a:latin typeface="Arial"/>
              <a:cs typeface="Arial"/>
            </a:endParaRPr>
          </a:p>
        </p:txBody>
      </p:sp>
      <p:sp>
        <p:nvSpPr>
          <p:cNvPr id="142776988" name="ZoneTexte 10"/>
          <p:cNvSpPr txBox="1"/>
          <p:nvPr/>
        </p:nvSpPr>
        <p:spPr bwMode="auto">
          <a:xfrm>
            <a:off x="379949" y="5157192"/>
            <a:ext cx="5923710" cy="15794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defRPr/>
            </a:pPr>
            <a:r>
              <a:rPr lang="fr-FR" sz="1200" b="1">
                <a:solidFill>
                  <a:schemeClr val="accent1">
                    <a:lumMod val="75000"/>
                  </a:schemeClr>
                </a:solidFill>
                <a:latin typeface="Arial"/>
                <a:cs typeface="Arial"/>
              </a:rPr>
              <a:t>L’avenant n° 1 au protocole d’accord sur le temps de travail applicable au 1</a:t>
            </a:r>
            <a:r>
              <a:rPr lang="fr-FR" sz="1200" b="1" baseline="30000">
                <a:solidFill>
                  <a:schemeClr val="accent1">
                    <a:lumMod val="75000"/>
                  </a:schemeClr>
                </a:solidFill>
                <a:latin typeface="Arial"/>
                <a:cs typeface="Arial"/>
              </a:rPr>
              <a:t>er</a:t>
            </a:r>
            <a:r>
              <a:rPr lang="fr-FR" sz="1200" b="1">
                <a:solidFill>
                  <a:schemeClr val="accent1">
                    <a:lumMod val="75000"/>
                  </a:schemeClr>
                </a:solidFill>
                <a:latin typeface="Arial"/>
                <a:cs typeface="Arial"/>
              </a:rPr>
              <a:t> janvier 2025 </a:t>
            </a:r>
            <a:r>
              <a:rPr lang="fr-FR" sz="1200">
                <a:solidFill>
                  <a:schemeClr val="accent1">
                    <a:lumMod val="75000"/>
                  </a:schemeClr>
                </a:solidFill>
                <a:latin typeface="Arial"/>
                <a:cs typeface="Arial"/>
              </a:rPr>
              <a:t>s’accompagne de la mise en place de mesures obligeant les agents à limiter le nombre d’heures supplémentaires réalisées et à prendre régulièrement des récupérations. Ces mesures ont pour doubles objectifs de </a:t>
            </a:r>
            <a:r>
              <a:rPr lang="fr-FR" sz="1200" b="1">
                <a:solidFill>
                  <a:schemeClr val="accent1">
                    <a:lumMod val="75000"/>
                  </a:schemeClr>
                </a:solidFill>
                <a:latin typeface="Arial"/>
                <a:cs typeface="Arial"/>
              </a:rPr>
              <a:t>diminuer la pénibilité </a:t>
            </a:r>
            <a:r>
              <a:rPr lang="fr-FR" sz="1200">
                <a:solidFill>
                  <a:schemeClr val="accent1">
                    <a:lumMod val="75000"/>
                  </a:schemeClr>
                </a:solidFill>
                <a:latin typeface="Arial"/>
                <a:cs typeface="Arial"/>
              </a:rPr>
              <a:t>liée à la charge de travail dans un contexte de suppression de postes et de </a:t>
            </a:r>
            <a:r>
              <a:rPr lang="fr-FR" sz="1200" b="1">
                <a:solidFill>
                  <a:schemeClr val="accent1">
                    <a:lumMod val="75000"/>
                  </a:schemeClr>
                </a:solidFill>
                <a:latin typeface="Arial"/>
                <a:cs typeface="Arial"/>
              </a:rPr>
              <a:t>limitation de la dette sociale</a:t>
            </a:r>
            <a:r>
              <a:rPr lang="fr-FR" sz="1200">
                <a:solidFill>
                  <a:schemeClr val="accent1">
                    <a:lumMod val="75000"/>
                  </a:schemeClr>
                </a:solidFill>
                <a:latin typeface="Arial"/>
                <a:cs typeface="Arial"/>
              </a:rPr>
              <a:t> engendrée par des portefeuilles de CET ou d’heures supplémentaires. Cette mesure a eu des effets bénéfiques sur l’année 2025 avec une maitrise de la masse salariale et une diminution de l’absentéisme.</a:t>
            </a:r>
            <a:endParaRPr sz="1500"/>
          </a:p>
        </p:txBody>
      </p:sp>
      <p:sp>
        <p:nvSpPr>
          <p:cNvPr id="896684198" name="Titre 1"/>
          <p:cNvSpPr txBox="1"/>
          <p:nvPr/>
        </p:nvSpPr>
        <p:spPr bwMode="auto">
          <a:xfrm>
            <a:off x="379951" y="278067"/>
            <a:ext cx="11766179" cy="1019174"/>
          </a:xfrm>
          <a:prstGeom prst="rect">
            <a:avLst/>
          </a:prstGeom>
        </p:spPr>
        <p:txBody>
          <a:bodyPr vert="horz" lIns="91440" tIns="45720" rIns="91440" bIns="45720" rtlCol="0" anchor="ctr">
            <a:noAutofit/>
          </a:bodyPr>
          <a:lstStyle>
            <a:lvl1pPr algn="l" defTabSz="914400">
              <a:lnSpc>
                <a:spcPct val="90000"/>
              </a:lnSpc>
              <a:spcBef>
                <a:spcPts val="0"/>
              </a:spcBef>
              <a:buNone/>
              <a:defRPr sz="4400">
                <a:solidFill>
                  <a:schemeClr val="tx1"/>
                </a:solidFill>
                <a:latin typeface="+mj-lt"/>
                <a:ea typeface="+mj-ea"/>
                <a:cs typeface="+mj-cs"/>
              </a:defRPr>
            </a:lvl1pPr>
          </a:lstStyle>
          <a:p>
            <a:pPr>
              <a:defRPr/>
            </a:pPr>
            <a:r>
              <a:rPr lang="fr-FR" sz="3600" b="1">
                <a:solidFill>
                  <a:srgbClr val="C00000"/>
                </a:solidFill>
                <a:latin typeface="+mn-lt"/>
              </a:rPr>
              <a:t>4 - Dépenses de personnel : </a:t>
            </a:r>
            <a:br>
              <a:rPr lang="fr-FR" sz="3600" b="1">
                <a:solidFill>
                  <a:srgbClr val="C00000"/>
                </a:solidFill>
                <a:latin typeface="+mn-lt"/>
              </a:rPr>
            </a:br>
            <a:r>
              <a:rPr lang="fr-FR" sz="3600" b="1">
                <a:solidFill>
                  <a:srgbClr val="C00000"/>
                </a:solidFill>
                <a:latin typeface="+mn-lt"/>
              </a:rPr>
              <a:t>         Analyse de la répartition par catégorie hiérarchique</a:t>
            </a:r>
            <a:endParaRPr lang="fr-FR" sz="4400"/>
          </a:p>
        </p:txBody>
      </p:sp>
      <p:pic>
        <p:nvPicPr>
          <p:cNvPr id="692183800" name="Image 1"/>
          <p:cNvPicPr>
            <a:picLocks noChangeAspect="1"/>
          </p:cNvPicPr>
          <p:nvPr/>
        </p:nvPicPr>
        <p:blipFill rotWithShape="1">
          <a:blip r:embed="rId3"/>
          <a:stretch/>
        </p:blipFill>
        <p:spPr bwMode="auto">
          <a:xfrm>
            <a:off x="396068" y="1404109"/>
            <a:ext cx="5907593" cy="3646216"/>
          </a:xfrm>
          <a:prstGeom prst="rect">
            <a:avLst/>
          </a:prstGeom>
        </p:spPr>
      </p:pic>
      <p:pic>
        <p:nvPicPr>
          <p:cNvPr id="198290371" name="Image 3"/>
          <p:cNvPicPr>
            <a:picLocks noChangeAspect="1"/>
          </p:cNvPicPr>
          <p:nvPr/>
        </p:nvPicPr>
        <p:blipFill rotWithShape="1">
          <a:blip r:embed="rId4"/>
          <a:stretch/>
        </p:blipFill>
        <p:spPr bwMode="auto">
          <a:xfrm>
            <a:off x="6455316" y="3265301"/>
            <a:ext cx="5330474" cy="343413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19904170" name="Titre 1"/>
          <p:cNvSpPr>
            <a:spLocks noGrp="1"/>
          </p:cNvSpPr>
          <p:nvPr>
            <p:ph type="title"/>
          </p:nvPr>
        </p:nvSpPr>
        <p:spPr bwMode="auto">
          <a:xfrm>
            <a:off x="425822" y="334457"/>
            <a:ext cx="11766179" cy="1019174"/>
          </a:xfrm>
        </p:spPr>
        <p:txBody>
          <a:bodyPr>
            <a:noAutofit/>
          </a:bodyPr>
          <a:lstStyle/>
          <a:p>
            <a:pPr>
              <a:defRPr/>
            </a:pPr>
            <a:r>
              <a:rPr lang="fr-FR" sz="3600" b="1">
                <a:solidFill>
                  <a:srgbClr val="C00000"/>
                </a:solidFill>
                <a:latin typeface="Calibri"/>
              </a:rPr>
              <a:t>4 - Dépenses de personnel : </a:t>
            </a:r>
            <a:br>
              <a:rPr lang="fr-FR" sz="3600" b="1">
                <a:solidFill>
                  <a:srgbClr val="C00000"/>
                </a:solidFill>
                <a:latin typeface="Calibri"/>
              </a:rPr>
            </a:br>
            <a:r>
              <a:rPr lang="fr-FR" sz="3600" b="1">
                <a:solidFill>
                  <a:srgbClr val="C00000"/>
                </a:solidFill>
                <a:latin typeface="Calibri"/>
              </a:rPr>
              <a:t>            Evolution de la masse salariale</a:t>
            </a:r>
            <a:r>
              <a:rPr/>
              <a:t> </a:t>
            </a:r>
            <a:r>
              <a:rPr sz="2600"/>
              <a:t>(</a:t>
            </a:r>
            <a:r>
              <a:rPr sz="2600"/>
              <a:t>Compte</a:t>
            </a:r>
            <a:r>
              <a:rPr sz="2600"/>
              <a:t> </a:t>
            </a:r>
            <a:r>
              <a:rPr sz="2600"/>
              <a:t>Administratif</a:t>
            </a:r>
            <a:r>
              <a:rPr sz="2600"/>
              <a:t>)</a:t>
            </a:r>
            <a:endParaRPr/>
          </a:p>
          <a:p>
            <a:pPr>
              <a:defRPr/>
            </a:pPr>
            <a:endParaRPr/>
          </a:p>
        </p:txBody>
      </p:sp>
      <p:sp>
        <p:nvSpPr>
          <p:cNvPr id="1626420185" name="ZoneTexte 8"/>
          <p:cNvSpPr txBox="1"/>
          <p:nvPr/>
        </p:nvSpPr>
        <p:spPr bwMode="auto">
          <a:xfrm>
            <a:off x="270870" y="2912082"/>
            <a:ext cx="5541266" cy="381001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1200" b="1">
                <a:solidFill>
                  <a:schemeClr val="accent1">
                    <a:lumMod val="75000"/>
                  </a:schemeClr>
                </a:solidFill>
                <a:latin typeface="Arial"/>
              </a:rPr>
              <a:t>En 2024</a:t>
            </a:r>
            <a:r>
              <a:rPr lang="fr-FR" sz="1200">
                <a:solidFill>
                  <a:schemeClr val="accent1">
                    <a:lumMod val="75000"/>
                  </a:schemeClr>
                </a:solidFill>
                <a:latin typeface="Arial"/>
              </a:rPr>
              <a:t>, la masse salariale est en diminution de -0,37% pour la première fois depuis 2017. </a:t>
            </a:r>
            <a:r>
              <a:rPr lang="fr-FR" sz="1200">
                <a:solidFill>
                  <a:schemeClr val="accent1">
                    <a:lumMod val="75000"/>
                  </a:schemeClr>
                </a:solidFill>
                <a:latin typeface="Arial"/>
                <a:cs typeface="Arial"/>
              </a:rPr>
              <a:t>Ce résultat découle de mesures endogènes mises en œuvre pour maîtriser la masse salariale :</a:t>
            </a:r>
            <a:endParaRPr sz="1500"/>
          </a:p>
          <a:p>
            <a:pPr marL="171443" indent="-171443">
              <a:buFontTx/>
              <a:buChar char="-"/>
              <a:defRPr/>
            </a:pPr>
            <a:r>
              <a:rPr lang="fr-FR" sz="1200">
                <a:solidFill>
                  <a:schemeClr val="accent1">
                    <a:lumMod val="75000"/>
                  </a:schemeClr>
                </a:solidFill>
                <a:latin typeface="Arial"/>
              </a:rPr>
              <a:t>Non remplacement d’agents lors des arrêts maladie,</a:t>
            </a:r>
            <a:endParaRPr sz="1500"/>
          </a:p>
          <a:p>
            <a:pPr marL="171443" indent="-171443">
              <a:buFontTx/>
              <a:buChar char="-"/>
              <a:defRPr/>
            </a:pPr>
            <a:r>
              <a:rPr lang="fr-FR" sz="1200">
                <a:solidFill>
                  <a:schemeClr val="accent1">
                    <a:lumMod val="75000"/>
                  </a:schemeClr>
                </a:solidFill>
                <a:latin typeface="Arial"/>
              </a:rPr>
              <a:t>Suppression ou gèle de postes ouverts au tableau des emplois (Peintre, mécanicien, instructeur ADS, directeur des finances, adjoint à la DRH)</a:t>
            </a:r>
            <a:endParaRPr sz="1500"/>
          </a:p>
          <a:p>
            <a:pPr marL="171443" indent="-171443">
              <a:buFontTx/>
              <a:buChar char="-"/>
              <a:defRPr/>
            </a:pPr>
            <a:r>
              <a:rPr lang="fr-FR" sz="1200">
                <a:solidFill>
                  <a:schemeClr val="accent1">
                    <a:lumMod val="75000"/>
                  </a:schemeClr>
                </a:solidFill>
                <a:latin typeface="Arial"/>
              </a:rPr>
              <a:t>Limitation des heures supplémentaires payées,</a:t>
            </a:r>
            <a:endParaRPr sz="1500"/>
          </a:p>
          <a:p>
            <a:pPr marL="171443" indent="-171443">
              <a:buFontTx/>
              <a:buChar char="-"/>
              <a:defRPr/>
            </a:pPr>
            <a:r>
              <a:rPr lang="fr-FR" sz="1200">
                <a:solidFill>
                  <a:schemeClr val="accent1">
                    <a:lumMod val="75000"/>
                  </a:schemeClr>
                </a:solidFill>
                <a:latin typeface="Arial"/>
              </a:rPr>
              <a:t>Limitation des remplacements d’agents absents au strict minimum,</a:t>
            </a:r>
            <a:endParaRPr sz="1500"/>
          </a:p>
          <a:p>
            <a:pPr marL="171443" indent="-171443">
              <a:buFontTx/>
              <a:buChar char="-"/>
              <a:defRPr/>
            </a:pPr>
            <a:r>
              <a:rPr lang="fr-FR" sz="1200">
                <a:solidFill>
                  <a:schemeClr val="accent1">
                    <a:lumMod val="75000"/>
                  </a:schemeClr>
                </a:solidFill>
                <a:latin typeface="Arial"/>
              </a:rPr>
              <a:t>Externalisation de certaines prestations tel que le nettoyage des locaux,</a:t>
            </a:r>
            <a:endParaRPr sz="1500"/>
          </a:p>
          <a:p>
            <a:pPr marL="171443" indent="-171443">
              <a:buFontTx/>
              <a:buChar char="-"/>
              <a:defRPr/>
            </a:pPr>
            <a:r>
              <a:rPr lang="fr-FR" sz="1200">
                <a:solidFill>
                  <a:schemeClr val="accent1">
                    <a:lumMod val="75000"/>
                  </a:schemeClr>
                </a:solidFill>
                <a:latin typeface="Arial"/>
              </a:rPr>
              <a:t>Suppression de l’indemnisation des jours de CET,</a:t>
            </a:r>
            <a:endParaRPr sz="1500"/>
          </a:p>
          <a:p>
            <a:pPr marL="171443" indent="-171443">
              <a:buFontTx/>
              <a:buChar char="-"/>
              <a:defRPr/>
            </a:pPr>
            <a:r>
              <a:rPr lang="fr-FR" sz="1200">
                <a:solidFill>
                  <a:schemeClr val="accent1">
                    <a:lumMod val="75000"/>
                  </a:schemeClr>
                </a:solidFill>
                <a:latin typeface="Arial"/>
              </a:rPr>
              <a:t>Diminution du taux de l’assurance statutaire de 1,47 à 0,84%.</a:t>
            </a:r>
            <a:endParaRPr lang="fr-FR" sz="1200"/>
          </a:p>
          <a:p>
            <a:pPr>
              <a:defRPr/>
            </a:pPr>
            <a:endParaRPr lang="fr-FR" sz="1200">
              <a:solidFill>
                <a:schemeClr val="accent1">
                  <a:lumMod val="75000"/>
                </a:schemeClr>
              </a:solidFill>
              <a:latin typeface="Arial"/>
              <a:cs typeface="Arial"/>
            </a:endParaRPr>
          </a:p>
          <a:p>
            <a:pPr>
              <a:defRPr/>
            </a:pPr>
            <a:r>
              <a:rPr lang="fr-FR" sz="1200" b="1">
                <a:solidFill>
                  <a:schemeClr val="accent1">
                    <a:lumMod val="75000"/>
                  </a:schemeClr>
                </a:solidFill>
                <a:latin typeface="Arial"/>
                <a:cs typeface="Arial"/>
              </a:rPr>
              <a:t>Cette tendance se poursuit en 2025 malgré l’augmentation des cotisations CNRACL. </a:t>
            </a:r>
            <a:r>
              <a:rPr lang="fr-FR" sz="1200">
                <a:solidFill>
                  <a:schemeClr val="accent1">
                    <a:lumMod val="75000"/>
                  </a:schemeClr>
                </a:solidFill>
                <a:latin typeface="Arial"/>
                <a:cs typeface="Arial"/>
              </a:rPr>
              <a:t>Elle est accentuée par des départs d’agents non encore remplacés (Ex : postes de police municipale) et par l’effet NORIA* positif du remplacement de plusieurs agents qui ont quitté la collectivité.</a:t>
            </a:r>
            <a:endParaRPr sz="1500"/>
          </a:p>
          <a:p>
            <a:pPr>
              <a:defRPr/>
            </a:pPr>
            <a:endParaRPr lang="fr-FR" sz="1200">
              <a:solidFill>
                <a:schemeClr val="accent1">
                  <a:lumMod val="75000"/>
                </a:schemeClr>
              </a:solidFill>
              <a:latin typeface="Arial"/>
              <a:cs typeface="Arial"/>
            </a:endParaRPr>
          </a:p>
          <a:p>
            <a:pPr>
              <a:defRPr/>
            </a:pPr>
            <a:r>
              <a:rPr lang="fr-FR" sz="1200">
                <a:solidFill>
                  <a:schemeClr val="accent1">
                    <a:lumMod val="75000"/>
                  </a:schemeClr>
                </a:solidFill>
                <a:latin typeface="Arial"/>
                <a:cs typeface="Arial"/>
              </a:rPr>
              <a:t>* </a:t>
            </a:r>
            <a:r>
              <a:rPr lang="fr-FR" sz="1200" i="1">
                <a:solidFill>
                  <a:schemeClr val="accent1">
                    <a:lumMod val="75000"/>
                  </a:schemeClr>
                </a:solidFill>
                <a:latin typeface="Arial"/>
                <a:cs typeface="Arial"/>
              </a:rPr>
              <a:t>L</a:t>
            </a:r>
            <a:r>
              <a:rPr lang="fr-FR" sz="1200" i="1">
                <a:solidFill>
                  <a:schemeClr val="accent1">
                    <a:lumMod val="75000"/>
                  </a:schemeClr>
                </a:solidFill>
                <a:latin typeface="Roboto"/>
              </a:rPr>
              <a:t>'effet Noria est un indicateur qui mesure les économies réalisées par une </a:t>
            </a:r>
            <a:endParaRPr sz="1500"/>
          </a:p>
          <a:p>
            <a:pPr>
              <a:defRPr/>
            </a:pPr>
            <a:r>
              <a:rPr lang="fr-FR" sz="1200" i="1">
                <a:solidFill>
                  <a:schemeClr val="accent1">
                    <a:lumMod val="75000"/>
                  </a:schemeClr>
                </a:solidFill>
                <a:latin typeface="Roboto"/>
              </a:rPr>
              <a:t>organisation lors du remplacement de salariés expérimentés par des salariés</a:t>
            </a:r>
            <a:endParaRPr sz="1500"/>
          </a:p>
          <a:p>
            <a:pPr>
              <a:defRPr/>
            </a:pPr>
            <a:r>
              <a:rPr lang="fr-FR" sz="1200" i="1">
                <a:solidFill>
                  <a:schemeClr val="accent1">
                    <a:lumMod val="75000"/>
                  </a:schemeClr>
                </a:solidFill>
                <a:latin typeface="Roboto"/>
              </a:rPr>
              <a:t>moins coûteux, influençant ainsi la masse salariale.</a:t>
            </a:r>
            <a:endParaRPr lang="fr-FR" sz="1200" i="1">
              <a:solidFill>
                <a:schemeClr val="accent1">
                  <a:lumMod val="75000"/>
                </a:schemeClr>
              </a:solidFill>
              <a:latin typeface="Arial"/>
              <a:cs typeface="Arial"/>
            </a:endParaRPr>
          </a:p>
        </p:txBody>
      </p:sp>
      <p:pic>
        <p:nvPicPr>
          <p:cNvPr id="565618209" name="Image 1"/>
          <p:cNvPicPr>
            <a:picLocks noChangeAspect="1"/>
          </p:cNvPicPr>
          <p:nvPr/>
        </p:nvPicPr>
        <p:blipFill rotWithShape="1">
          <a:blip r:embed="rId3"/>
          <a:stretch/>
        </p:blipFill>
        <p:spPr bwMode="auto">
          <a:xfrm>
            <a:off x="5879975" y="2906748"/>
            <a:ext cx="5886203" cy="3785652"/>
          </a:xfrm>
          <a:prstGeom prst="rect">
            <a:avLst/>
          </a:prstGeom>
        </p:spPr>
      </p:pic>
      <p:pic>
        <p:nvPicPr>
          <p:cNvPr id="1149351710" name="Image 3"/>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270869" y="1484784"/>
            <a:ext cx="11495310" cy="1296143"/>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6244982" name="Titre 1"/>
          <p:cNvSpPr>
            <a:spLocks noGrp="1"/>
          </p:cNvSpPr>
          <p:nvPr>
            <p:ph type="title"/>
          </p:nvPr>
        </p:nvSpPr>
        <p:spPr bwMode="auto">
          <a:xfrm>
            <a:off x="425822" y="548681"/>
            <a:ext cx="11766179" cy="443692"/>
          </a:xfrm>
        </p:spPr>
        <p:txBody>
          <a:bodyPr>
            <a:noAutofit/>
          </a:bodyPr>
          <a:lstStyle/>
          <a:p>
            <a:pPr algn="l">
              <a:defRPr/>
            </a:pPr>
            <a:br>
              <a:rPr lang="fr-FR" b="1">
                <a:solidFill>
                  <a:srgbClr val="C00000"/>
                </a:solidFill>
                <a:latin typeface="Calibri"/>
              </a:rPr>
            </a:br>
            <a:r>
              <a:rPr lang="fr-FR" b="1">
                <a:solidFill>
                  <a:srgbClr val="C00000"/>
                </a:solidFill>
                <a:latin typeface="Calibri"/>
              </a:rPr>
              <a:t>4 - Dépenses</a:t>
            </a:r>
            <a:r>
              <a:rPr lang="fr-FR" sz="2650" b="1">
                <a:solidFill>
                  <a:srgbClr val="C00000"/>
                </a:solidFill>
                <a:latin typeface="Calibri"/>
              </a:rPr>
              <a:t> </a:t>
            </a:r>
            <a:r>
              <a:rPr lang="fr-FR" b="1">
                <a:solidFill>
                  <a:srgbClr val="C00000"/>
                </a:solidFill>
                <a:latin typeface="Calibri"/>
              </a:rPr>
              <a:t>de personnel :   Evolution de l’absentéisme </a:t>
            </a:r>
            <a:endParaRPr/>
          </a:p>
          <a:p>
            <a:pPr>
              <a:defRPr/>
            </a:pPr>
            <a:endParaRPr/>
          </a:p>
        </p:txBody>
      </p:sp>
      <p:sp>
        <p:nvSpPr>
          <p:cNvPr id="803407252" name="ZoneTexte 8"/>
          <p:cNvSpPr txBox="1"/>
          <p:nvPr/>
        </p:nvSpPr>
        <p:spPr bwMode="auto">
          <a:xfrm>
            <a:off x="149019" y="1268760"/>
            <a:ext cx="11648703" cy="19511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defRPr/>
            </a:pPr>
            <a:r>
              <a:rPr lang="fr-FR" sz="1200">
                <a:solidFill>
                  <a:schemeClr val="accent1">
                    <a:lumMod val="75000"/>
                  </a:schemeClr>
                </a:solidFill>
                <a:latin typeface="Arial"/>
                <a:cs typeface="Arial"/>
              </a:rPr>
              <a:t>L’analyse des taux d’absentéisme fait ressortir une </a:t>
            </a:r>
            <a:r>
              <a:rPr lang="fr-FR" sz="1200" b="1">
                <a:solidFill>
                  <a:schemeClr val="accent1">
                    <a:lumMod val="75000"/>
                  </a:schemeClr>
                </a:solidFill>
                <a:latin typeface="Arial"/>
                <a:cs typeface="Arial"/>
              </a:rPr>
              <a:t>diminution significative du taux d’absentéisme compressible</a:t>
            </a:r>
            <a:r>
              <a:rPr lang="fr-FR" sz="1200">
                <a:solidFill>
                  <a:schemeClr val="accent1">
                    <a:lumMod val="75000"/>
                  </a:schemeClr>
                </a:solidFill>
                <a:latin typeface="Arial"/>
                <a:cs typeface="Arial"/>
              </a:rPr>
              <a:t>. Cette évolution des taux s’explique par plusieurs facteurs exogènes et endogènes :</a:t>
            </a:r>
            <a:endParaRPr sz="1500"/>
          </a:p>
          <a:p>
            <a:pPr marL="171443" indent="-171443" algn="just">
              <a:buFontTx/>
              <a:buChar char="-"/>
              <a:defRPr/>
            </a:pPr>
            <a:r>
              <a:rPr lang="fr-FR" sz="1200">
                <a:solidFill>
                  <a:schemeClr val="accent1">
                    <a:lumMod val="75000"/>
                  </a:schemeClr>
                </a:solidFill>
                <a:latin typeface="Arial"/>
                <a:cs typeface="Arial"/>
              </a:rPr>
              <a:t>Mise en place de la rémunération à 90% lors d’arrêts maladie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mars 2025,</a:t>
            </a:r>
            <a:endParaRPr sz="1500"/>
          </a:p>
          <a:p>
            <a:pPr marL="171443" indent="-171443" algn="just">
              <a:buFontTx/>
              <a:buChar char="-"/>
              <a:defRPr/>
            </a:pPr>
            <a:r>
              <a:rPr lang="fr-FR" sz="1200">
                <a:solidFill>
                  <a:schemeClr val="accent1">
                    <a:lumMod val="75000"/>
                  </a:schemeClr>
                </a:solidFill>
                <a:latin typeface="Arial"/>
                <a:cs typeface="Arial"/>
              </a:rPr>
              <a:t>Modification des conditions de labellisation des contrats de prévoyance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janvier 2025 ayant pour conséquence une diminution de la couverture des agents,</a:t>
            </a:r>
            <a:endParaRPr sz="1500"/>
          </a:p>
          <a:p>
            <a:pPr marL="171443" indent="-171443" algn="just">
              <a:buFontTx/>
              <a:buChar char="-"/>
              <a:defRPr/>
            </a:pPr>
            <a:r>
              <a:rPr lang="fr-FR" sz="1200">
                <a:solidFill>
                  <a:schemeClr val="accent1">
                    <a:lumMod val="75000"/>
                  </a:schemeClr>
                </a:solidFill>
                <a:latin typeface="Arial"/>
                <a:cs typeface="Arial"/>
              </a:rPr>
              <a:t>Politique de prévention des risques professionnels interne et formations SST en interne des agents de la Ville,</a:t>
            </a:r>
            <a:endParaRPr sz="1500"/>
          </a:p>
          <a:p>
            <a:pPr marL="171443" indent="-171443" algn="just">
              <a:buFontTx/>
              <a:buChar char="-"/>
              <a:defRPr/>
            </a:pPr>
            <a:r>
              <a:rPr lang="fr-FR" sz="1200">
                <a:solidFill>
                  <a:schemeClr val="accent1">
                    <a:lumMod val="75000"/>
                  </a:schemeClr>
                </a:solidFill>
                <a:latin typeface="Arial"/>
                <a:cs typeface="Arial"/>
              </a:rPr>
              <a:t>Conséquence des aménagements de poste réalisés avant 2025,</a:t>
            </a:r>
            <a:endParaRPr sz="1500"/>
          </a:p>
          <a:p>
            <a:pPr marL="171443" indent="-171443" algn="just">
              <a:buFontTx/>
              <a:buChar char="-"/>
              <a:defRPr/>
            </a:pPr>
            <a:r>
              <a:rPr lang="fr-FR" sz="1200">
                <a:solidFill>
                  <a:schemeClr val="accent1">
                    <a:lumMod val="75000"/>
                  </a:schemeClr>
                </a:solidFill>
                <a:latin typeface="Arial"/>
                <a:cs typeface="Arial"/>
              </a:rPr>
              <a:t>Accompagnements des services par des ateliers participatifs en vue de diminuer les tensions et la pénibilité,</a:t>
            </a:r>
            <a:endParaRPr sz="1500"/>
          </a:p>
          <a:p>
            <a:pPr marL="171443" indent="-171443" algn="just">
              <a:buFontTx/>
              <a:buChar char="-"/>
              <a:defRPr/>
            </a:pPr>
            <a:r>
              <a:rPr lang="fr-FR" sz="1200">
                <a:solidFill>
                  <a:schemeClr val="accent1">
                    <a:lumMod val="75000"/>
                  </a:schemeClr>
                </a:solidFill>
                <a:latin typeface="Arial"/>
                <a:cs typeface="Arial"/>
              </a:rPr>
              <a:t>Accompagnement renforcé et écoute des agents en arrêt maladie,</a:t>
            </a:r>
            <a:endParaRPr sz="1500"/>
          </a:p>
          <a:p>
            <a:pPr marL="171443" indent="-171443" algn="just">
              <a:buFontTx/>
              <a:buChar char="-"/>
              <a:defRPr/>
            </a:pPr>
            <a:r>
              <a:rPr lang="fr-FR" sz="1200">
                <a:solidFill>
                  <a:schemeClr val="accent1">
                    <a:lumMod val="75000"/>
                  </a:schemeClr>
                </a:solidFill>
                <a:latin typeface="Arial"/>
                <a:cs typeface="Arial"/>
              </a:rPr>
              <a:t>Déploiement d’une politique d’accompagnement des parcours professionnels.</a:t>
            </a:r>
            <a:endParaRPr sz="1500"/>
          </a:p>
          <a:p>
            <a:pPr marL="171443" indent="-171443" algn="just">
              <a:buFontTx/>
              <a:buChar char="-"/>
              <a:defRPr/>
            </a:pPr>
            <a:endParaRPr lang="fr-FR" sz="1200">
              <a:solidFill>
                <a:schemeClr val="accent1">
                  <a:lumMod val="75000"/>
                </a:schemeClr>
              </a:solidFill>
              <a:latin typeface="Arial"/>
              <a:cs typeface="Arial"/>
            </a:endParaRPr>
          </a:p>
        </p:txBody>
      </p:sp>
      <p:pic>
        <p:nvPicPr>
          <p:cNvPr id="2098829914" name="Image 1"/>
          <p:cNvPicPr>
            <a:picLocks noChangeAspect="1"/>
          </p:cNvPicPr>
          <p:nvPr/>
        </p:nvPicPr>
        <p:blipFill rotWithShape="1">
          <a:blip r:embed="rId3"/>
          <a:stretch/>
        </p:blipFill>
        <p:spPr bwMode="auto">
          <a:xfrm>
            <a:off x="153201" y="3356992"/>
            <a:ext cx="6164094" cy="3240360"/>
          </a:xfrm>
          <a:prstGeom prst="rect">
            <a:avLst/>
          </a:prstGeom>
        </p:spPr>
      </p:pic>
      <p:pic>
        <p:nvPicPr>
          <p:cNvPr id="43582700" name="Image 7"/>
          <p:cNvPicPr>
            <a:picLocks noChangeAspect="1"/>
          </p:cNvPicPr>
          <p:nvPr/>
        </p:nvPicPr>
        <p:blipFill rotWithShape="1">
          <a:blip r:embed="rId4"/>
          <a:stretch/>
        </p:blipFill>
        <p:spPr bwMode="auto">
          <a:xfrm>
            <a:off x="6456040" y="3356992"/>
            <a:ext cx="5341682" cy="321446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0841778" name="Titre 1"/>
          <p:cNvSpPr>
            <a:spLocks noGrp="1"/>
          </p:cNvSpPr>
          <p:nvPr>
            <p:ph type="title"/>
          </p:nvPr>
        </p:nvSpPr>
        <p:spPr bwMode="auto">
          <a:xfrm>
            <a:off x="425822" y="174331"/>
            <a:ext cx="11766179" cy="1393523"/>
          </a:xfrm>
        </p:spPr>
        <p:txBody>
          <a:bodyPr>
            <a:noAutofit/>
          </a:bodyPr>
          <a:lstStyle/>
          <a:p>
            <a:pPr>
              <a:defRPr/>
            </a:pPr>
            <a:r>
              <a:rPr lang="fr-FR" b="1">
                <a:solidFill>
                  <a:srgbClr val="C00000"/>
                </a:solidFill>
                <a:latin typeface="Calibri"/>
              </a:rPr>
              <a:t>4 - Dépenses</a:t>
            </a:r>
            <a:r>
              <a:rPr lang="fr-FR" sz="2650" b="1">
                <a:solidFill>
                  <a:srgbClr val="C00000"/>
                </a:solidFill>
                <a:latin typeface="Calibri"/>
              </a:rPr>
              <a:t> </a:t>
            </a:r>
            <a:r>
              <a:rPr lang="fr-FR" b="1">
                <a:solidFill>
                  <a:srgbClr val="C00000"/>
                </a:solidFill>
                <a:latin typeface="Calibri"/>
              </a:rPr>
              <a:t>de personnel :   Evolution de l’absentéisme </a:t>
            </a:r>
            <a:endParaRPr/>
          </a:p>
        </p:txBody>
      </p:sp>
      <p:sp>
        <p:nvSpPr>
          <p:cNvPr id="503422890" name="ZoneTexte 8"/>
          <p:cNvSpPr txBox="1"/>
          <p:nvPr/>
        </p:nvSpPr>
        <p:spPr bwMode="auto">
          <a:xfrm>
            <a:off x="271649" y="1412776"/>
            <a:ext cx="11648703" cy="139352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defRPr/>
            </a:pPr>
            <a:r>
              <a:rPr lang="fr-FR" sz="1200">
                <a:solidFill>
                  <a:schemeClr val="accent1">
                    <a:lumMod val="75000"/>
                  </a:schemeClr>
                </a:solidFill>
                <a:latin typeface="Arial"/>
                <a:cs typeface="Arial"/>
              </a:rPr>
              <a:t>L’analyse des données d’absentéisme fait ressortir une diminution significative du taux d’absentéisme médical (toutes absences pour motif médical confondues). Il passe ainsi de 7,01% en 2021 à 3,87% en 2025.</a:t>
            </a:r>
            <a:endParaRPr sz="1500"/>
          </a:p>
          <a:p>
            <a:pPr algn="just">
              <a:defRPr/>
            </a:pPr>
            <a:r>
              <a:rPr lang="fr-FR" sz="1200">
                <a:solidFill>
                  <a:schemeClr val="accent1">
                    <a:lumMod val="75000"/>
                  </a:schemeClr>
                </a:solidFill>
                <a:latin typeface="Arial"/>
                <a:cs typeface="Arial"/>
              </a:rPr>
              <a:t>Le nombre d’arrêt maladie de longue durée pour inaptitude professionnelle est en constante augmentation dans la FPT du fait de la </a:t>
            </a:r>
            <a:r>
              <a:rPr lang="fr-FR" sz="1200" b="1">
                <a:solidFill>
                  <a:schemeClr val="accent1">
                    <a:lumMod val="75000"/>
                  </a:schemeClr>
                </a:solidFill>
                <a:latin typeface="Arial"/>
                <a:cs typeface="Arial"/>
              </a:rPr>
              <a:t>pénibilité des métiers et de la l’allongement des durées de carrière</a:t>
            </a:r>
            <a:r>
              <a:rPr lang="fr-FR" sz="1200">
                <a:solidFill>
                  <a:schemeClr val="accent1">
                    <a:lumMod val="75000"/>
                  </a:schemeClr>
                </a:solidFill>
                <a:latin typeface="Arial"/>
                <a:cs typeface="Arial"/>
              </a:rPr>
              <a:t>. La Ville de Rumilly n’en était pas épargnée. C’est pourquoi elle a mis en place un accompagnement des agents concernés couplé à un accompagnement des agents en situation de lassitude professionnelle ou sur des postes à forte pénibilité. </a:t>
            </a:r>
            <a:r>
              <a:rPr lang="fr-FR" sz="1200" b="1">
                <a:solidFill>
                  <a:schemeClr val="accent1">
                    <a:lumMod val="75000"/>
                  </a:schemeClr>
                </a:solidFill>
                <a:latin typeface="Arial"/>
                <a:cs typeface="Arial"/>
              </a:rPr>
              <a:t>Cette démarche proactive de gestion des emplois et des parcours professionnels </a:t>
            </a:r>
            <a:r>
              <a:rPr lang="fr-FR" sz="1200">
                <a:solidFill>
                  <a:schemeClr val="accent1">
                    <a:lumMod val="75000"/>
                  </a:schemeClr>
                </a:solidFill>
                <a:latin typeface="Arial"/>
                <a:cs typeface="Arial"/>
              </a:rPr>
              <a:t>a permis de contribuer à la diminution du nombre de jours d’absence sur des arrêts longs. Plusieurs agents concernés ont ainsi pu être  réintégrés sur des immersions professionnelles.</a:t>
            </a:r>
            <a:endParaRPr sz="1500"/>
          </a:p>
        </p:txBody>
      </p:sp>
      <p:pic>
        <p:nvPicPr>
          <p:cNvPr id="1986886766" name="Image 3"/>
          <p:cNvPicPr>
            <a:picLocks noChangeAspect="1"/>
          </p:cNvPicPr>
          <p:nvPr/>
        </p:nvPicPr>
        <p:blipFill rotWithShape="1">
          <a:blip r:embed="rId3">
            <a:extLst>
              <a:ext uri="{96DAC541-7B7A-43D3-8B79-37D633B846F1}">
                <asvg:svgBlip xmlns:asvg="http://schemas.microsoft.com/office/drawing/2016/SVG/main" r:embed="rId4"/>
              </a:ext>
            </a:extLst>
          </a:blip>
          <a:stretch/>
        </p:blipFill>
        <p:spPr bwMode="auto">
          <a:xfrm>
            <a:off x="271649" y="2996952"/>
            <a:ext cx="11648703" cy="2951471"/>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68781059" name="Titre 1"/>
          <p:cNvSpPr>
            <a:spLocks noGrp="1"/>
          </p:cNvSpPr>
          <p:nvPr>
            <p:ph type="title"/>
          </p:nvPr>
        </p:nvSpPr>
        <p:spPr bwMode="auto">
          <a:xfrm>
            <a:off x="271648" y="548680"/>
            <a:ext cx="11920352" cy="709079"/>
          </a:xfrm>
        </p:spPr>
        <p:txBody>
          <a:bodyPr>
            <a:noAutofit/>
          </a:bodyPr>
          <a:lstStyle/>
          <a:p>
            <a:pPr marL="1257249" indent="-1257249">
              <a:defRPr/>
            </a:pPr>
            <a:r>
              <a:rPr lang="fr-FR" sz="3600" b="1">
                <a:solidFill>
                  <a:srgbClr val="C00000"/>
                </a:solidFill>
                <a:latin typeface="Calibri"/>
              </a:rPr>
              <a:t>4 - Dépenses de personnel : Impacts sur le budget 2026</a:t>
            </a:r>
            <a:endParaRPr sz="2600"/>
          </a:p>
          <a:p>
            <a:pPr>
              <a:defRPr/>
            </a:pPr>
            <a:endParaRPr/>
          </a:p>
        </p:txBody>
      </p:sp>
      <p:sp>
        <p:nvSpPr>
          <p:cNvPr id="1826388966" name="ZoneTexte 8"/>
          <p:cNvSpPr txBox="1"/>
          <p:nvPr/>
        </p:nvSpPr>
        <p:spPr bwMode="auto">
          <a:xfrm>
            <a:off x="271649" y="1412776"/>
            <a:ext cx="11648703" cy="511120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defRPr/>
            </a:pPr>
            <a:r>
              <a:rPr lang="fr-FR" sz="1200" b="1">
                <a:solidFill>
                  <a:schemeClr val="accent1">
                    <a:lumMod val="75000"/>
                  </a:schemeClr>
                </a:solidFill>
                <a:latin typeface="Arial"/>
                <a:cs typeface="Arial"/>
              </a:rPr>
              <a:t>Accompagnement des parcours professionnels</a:t>
            </a:r>
            <a:endParaRPr sz="1500"/>
          </a:p>
          <a:p>
            <a:pPr algn="just">
              <a:defRPr/>
            </a:pPr>
            <a:endParaRPr lang="fr-FR" sz="1200" b="1">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Sur les 8 agents accompagnés à la Ville entre 2024 et 2025 :</a:t>
            </a:r>
            <a:endParaRPr sz="1500"/>
          </a:p>
          <a:p>
            <a:pPr algn="just">
              <a:defRPr/>
            </a:pPr>
            <a:endParaRPr lang="fr-FR" sz="1200">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Agents reconnus inaptes à leurs fonctions :</a:t>
            </a:r>
            <a:endParaRPr sz="1500"/>
          </a:p>
          <a:p>
            <a:pPr marL="171443" indent="-171443" algn="just">
              <a:buFontTx/>
              <a:buChar char="-"/>
              <a:defRPr/>
            </a:pPr>
            <a:r>
              <a:rPr lang="fr-FR" sz="1200">
                <a:solidFill>
                  <a:schemeClr val="accent1">
                    <a:lumMod val="75000"/>
                  </a:schemeClr>
                </a:solidFill>
                <a:latin typeface="Arial"/>
                <a:cs typeface="Arial"/>
              </a:rPr>
              <a:t>Un agent est reclassé et muté en interne au service des espaces verts dans la perspective d’un départ à la retraite,</a:t>
            </a:r>
            <a:endParaRPr sz="1500"/>
          </a:p>
          <a:p>
            <a:pPr marL="171443" indent="-171443" algn="just">
              <a:buFontTx/>
              <a:buChar char="-"/>
              <a:defRPr/>
            </a:pPr>
            <a:r>
              <a:rPr lang="fr-FR" sz="1200">
                <a:solidFill>
                  <a:schemeClr val="accent1">
                    <a:lumMod val="75000"/>
                  </a:schemeClr>
                </a:solidFill>
                <a:latin typeface="Arial"/>
                <a:cs typeface="Arial"/>
              </a:rPr>
              <a:t>Un agent est reclassé et a été muté à la Ville d’Aix les Bains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janvier 2026 sur un poste d’ASVP,</a:t>
            </a:r>
            <a:endParaRPr sz="1500"/>
          </a:p>
          <a:p>
            <a:pPr marL="171443" indent="-171443" algn="just">
              <a:buFontTx/>
              <a:buChar char="-"/>
              <a:defRPr/>
            </a:pPr>
            <a:r>
              <a:rPr lang="fr-FR" sz="1200">
                <a:solidFill>
                  <a:schemeClr val="accent1">
                    <a:lumMod val="75000"/>
                  </a:schemeClr>
                </a:solidFill>
                <a:latin typeface="Arial"/>
                <a:cs typeface="Arial"/>
              </a:rPr>
              <a:t>Trois agents ont bénéficié d’une retraite d’office pour invalidité ou de droit,</a:t>
            </a:r>
            <a:endParaRPr sz="1500"/>
          </a:p>
          <a:p>
            <a:pPr marL="171443" indent="-171443" algn="just">
              <a:buFontTx/>
              <a:buChar char="-"/>
              <a:defRPr/>
            </a:pPr>
            <a:r>
              <a:rPr lang="fr-FR" sz="1200">
                <a:solidFill>
                  <a:schemeClr val="accent1">
                    <a:lumMod val="75000"/>
                  </a:schemeClr>
                </a:solidFill>
                <a:latin typeface="Arial"/>
                <a:cs typeface="Arial"/>
              </a:rPr>
              <a:t>Un agent est en attente d’instruction de son dossier pour mise à la retraite d’office pour invalidité ou licenciement pour inaptitude physique.</a:t>
            </a:r>
            <a:endParaRPr sz="1500"/>
          </a:p>
          <a:p>
            <a:pPr algn="just">
              <a:defRPr/>
            </a:pPr>
            <a:endParaRPr lang="fr-FR" sz="1200">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Agents devant faire l’objet d’un aménagement de poste afin d’éviter une inaptitude future :</a:t>
            </a:r>
            <a:endParaRPr sz="1500"/>
          </a:p>
          <a:p>
            <a:pPr marL="171443" indent="-171443" algn="just">
              <a:buFontTx/>
              <a:buChar char="-"/>
              <a:defRPr/>
            </a:pPr>
            <a:r>
              <a:rPr lang="fr-FR" sz="1200">
                <a:solidFill>
                  <a:schemeClr val="accent1">
                    <a:lumMod val="75000"/>
                  </a:schemeClr>
                </a:solidFill>
                <a:latin typeface="Arial"/>
                <a:cs typeface="Arial"/>
              </a:rPr>
              <a:t>Un agent a bénéficié d’une adaptation de poste sur un besoin en gestion des bibliothèques scolaires,</a:t>
            </a:r>
            <a:endParaRPr sz="1500"/>
          </a:p>
          <a:p>
            <a:pPr marL="171443" indent="-171443" algn="just">
              <a:buFontTx/>
              <a:buChar char="-"/>
              <a:defRPr/>
            </a:pPr>
            <a:r>
              <a:rPr lang="fr-FR" sz="1200">
                <a:solidFill>
                  <a:schemeClr val="accent1">
                    <a:lumMod val="75000"/>
                  </a:schemeClr>
                </a:solidFill>
                <a:latin typeface="Arial"/>
                <a:cs typeface="Arial"/>
              </a:rPr>
              <a:t>Un agent a fait l’objet d’une mutation interne sur un poste à moindre pénibilité,</a:t>
            </a:r>
            <a:endParaRPr sz="1500"/>
          </a:p>
          <a:p>
            <a:pPr algn="just">
              <a:defRPr/>
            </a:pPr>
            <a:endParaRPr lang="fr-FR" sz="1200">
              <a:solidFill>
                <a:schemeClr val="accent1">
                  <a:lumMod val="75000"/>
                </a:schemeClr>
              </a:solidFill>
              <a:latin typeface="Arial"/>
              <a:cs typeface="Arial"/>
            </a:endParaRPr>
          </a:p>
          <a:p>
            <a:pPr algn="just">
              <a:defRPr/>
            </a:pPr>
            <a:endParaRPr lang="fr-FR" sz="1200">
              <a:solidFill>
                <a:schemeClr val="accent1">
                  <a:lumMod val="75000"/>
                </a:schemeClr>
              </a:solidFill>
              <a:latin typeface="Arial"/>
              <a:cs typeface="Arial"/>
            </a:endParaRPr>
          </a:p>
          <a:p>
            <a:pPr algn="just">
              <a:defRPr/>
            </a:pPr>
            <a:r>
              <a:rPr lang="fr-FR" sz="1200" b="1">
                <a:solidFill>
                  <a:schemeClr val="accent1">
                    <a:lumMod val="75000"/>
                  </a:schemeClr>
                </a:solidFill>
                <a:latin typeface="Arial"/>
                <a:cs typeface="Arial"/>
              </a:rPr>
              <a:t>Evolution de la masse salariale :</a:t>
            </a:r>
            <a:endParaRPr sz="1500"/>
          </a:p>
          <a:p>
            <a:pPr algn="just">
              <a:defRPr/>
            </a:pPr>
            <a:endParaRPr lang="fr-FR" sz="1200">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Mesures exogènes :</a:t>
            </a:r>
            <a:endParaRPr sz="1500"/>
          </a:p>
          <a:p>
            <a:pPr marL="171443" indent="-171443" algn="just">
              <a:buFontTx/>
              <a:buChar char="-"/>
              <a:defRPr/>
            </a:pPr>
            <a:r>
              <a:rPr lang="fr-FR" sz="1200">
                <a:solidFill>
                  <a:schemeClr val="accent1">
                    <a:lumMod val="75000"/>
                  </a:schemeClr>
                </a:solidFill>
                <a:latin typeface="Arial"/>
                <a:cs typeface="Arial"/>
              </a:rPr>
              <a:t>Augmentation du SMIC de 1,4% au 1</a:t>
            </a:r>
            <a:r>
              <a:rPr lang="fr-FR" sz="1200" baseline="30000">
                <a:solidFill>
                  <a:schemeClr val="accent1">
                    <a:lumMod val="75000"/>
                  </a:schemeClr>
                </a:solidFill>
                <a:latin typeface="Arial"/>
                <a:cs typeface="Arial"/>
              </a:rPr>
              <a:t>er</a:t>
            </a:r>
            <a:r>
              <a:rPr lang="fr-FR" sz="1200">
                <a:solidFill>
                  <a:schemeClr val="accent1">
                    <a:lumMod val="75000"/>
                  </a:schemeClr>
                </a:solidFill>
                <a:latin typeface="Arial"/>
                <a:cs typeface="Arial"/>
              </a:rPr>
              <a:t> janvier 2026,</a:t>
            </a:r>
            <a:endParaRPr sz="1500"/>
          </a:p>
          <a:p>
            <a:pPr marL="171443" indent="-171443" algn="just">
              <a:buFontTx/>
              <a:buChar char="-"/>
              <a:defRPr/>
            </a:pPr>
            <a:r>
              <a:rPr lang="fr-FR" sz="1200">
                <a:solidFill>
                  <a:schemeClr val="accent1">
                    <a:lumMod val="75000"/>
                  </a:schemeClr>
                </a:solidFill>
                <a:latin typeface="Arial"/>
                <a:cs typeface="Arial"/>
              </a:rPr>
              <a:t>Augmentation des cotisations CNRACL (4 points), IRCANTEC et CDG74.</a:t>
            </a:r>
            <a:endParaRPr sz="1500"/>
          </a:p>
          <a:p>
            <a:pPr marL="171443" indent="-171443" algn="just">
              <a:buFontTx/>
              <a:buChar char="-"/>
              <a:defRPr/>
            </a:pPr>
            <a:endParaRPr lang="fr-FR" sz="1200">
              <a:solidFill>
                <a:schemeClr val="accent1">
                  <a:lumMod val="75000"/>
                </a:schemeClr>
              </a:solidFill>
              <a:latin typeface="Arial"/>
              <a:cs typeface="Arial"/>
            </a:endParaRPr>
          </a:p>
          <a:p>
            <a:pPr algn="just">
              <a:defRPr/>
            </a:pPr>
            <a:r>
              <a:rPr lang="fr-FR" sz="1200">
                <a:solidFill>
                  <a:schemeClr val="accent1">
                    <a:lumMod val="75000"/>
                  </a:schemeClr>
                </a:solidFill>
                <a:latin typeface="Arial"/>
                <a:cs typeface="Arial"/>
              </a:rPr>
              <a:t>Mesures exogènes autres que celles déjà évoquée :</a:t>
            </a:r>
            <a:endParaRPr sz="1500"/>
          </a:p>
          <a:p>
            <a:pPr marL="171443" indent="-171443" algn="just">
              <a:buFontTx/>
              <a:buChar char="-"/>
              <a:defRPr/>
            </a:pPr>
            <a:r>
              <a:rPr lang="fr-FR" sz="1200">
                <a:solidFill>
                  <a:schemeClr val="accent1">
                    <a:lumMod val="75000"/>
                  </a:schemeClr>
                </a:solidFill>
                <a:latin typeface="Arial"/>
                <a:cs typeface="Arial"/>
              </a:rPr>
              <a:t>Effet report des recrutements 2025 (responsable de la commande publique, responsable secteur ado-adulte de la médiathèque, technicien DSI),</a:t>
            </a:r>
            <a:endParaRPr sz="1500"/>
          </a:p>
          <a:p>
            <a:pPr marL="171443" indent="-171443" algn="just">
              <a:buFontTx/>
              <a:buChar char="-"/>
              <a:defRPr/>
            </a:pPr>
            <a:r>
              <a:rPr lang="fr-FR" sz="1200">
                <a:solidFill>
                  <a:schemeClr val="accent1">
                    <a:lumMod val="75000"/>
                  </a:schemeClr>
                </a:solidFill>
                <a:latin typeface="Arial"/>
                <a:cs typeface="Arial"/>
              </a:rPr>
              <a:t>Enveloppe d’augmentation de l’IFSE pour certains postes,</a:t>
            </a:r>
            <a:endParaRPr sz="1500"/>
          </a:p>
          <a:p>
            <a:pPr marL="171443" indent="-171443" algn="just">
              <a:buFontTx/>
              <a:buChar char="-"/>
              <a:defRPr/>
            </a:pPr>
            <a:r>
              <a:rPr lang="fr-FR" sz="1200">
                <a:solidFill>
                  <a:schemeClr val="accent1">
                    <a:lumMod val="75000"/>
                  </a:schemeClr>
                </a:solidFill>
                <a:latin typeface="Arial"/>
                <a:cs typeface="Arial"/>
              </a:rPr>
              <a:t>Augmentation de la participation employeur à la mutuelle santé de 8 à 20€.</a:t>
            </a:r>
            <a:endParaRPr sz="1500"/>
          </a:p>
          <a:p>
            <a:pPr marL="171443" indent="-171443" algn="just">
              <a:buFontTx/>
              <a:buChar char="-"/>
              <a:defRPr/>
            </a:pPr>
            <a:endParaRPr lang="fr-FR" sz="1200">
              <a:solidFill>
                <a:schemeClr val="accent1">
                  <a:lumMod val="75000"/>
                </a:schemeClr>
              </a:solidFill>
              <a:latin typeface="Arial"/>
              <a:cs typeface="Arial"/>
            </a:endParaRPr>
          </a:p>
          <a:p>
            <a:pPr marL="171443" indent="-171443" algn="just">
              <a:buFontTx/>
              <a:buChar char="-"/>
              <a:defRPr/>
            </a:pPr>
            <a:endParaRPr lang="fr-FR" sz="1200">
              <a:solidFill>
                <a:schemeClr val="accent1">
                  <a:lumMod val="75000"/>
                </a:schemeClr>
              </a:solidFill>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7864090" name="Espace réservé du numéro de diapositive 3"/>
          <p:cNvSpPr>
            <a:spLocks noGrp="1"/>
          </p:cNvSpPr>
          <p:nvPr>
            <p:ph type="sldNum" sz="quarter" idx="12"/>
          </p:nvPr>
        </p:nvSpPr>
        <p:spPr bwMode="auto"/>
        <p:txBody>
          <a:bodyPr/>
          <a:lstStyle/>
          <a:p>
            <a:pPr>
              <a:defRPr/>
            </a:pPr>
            <a:fld id="{E119A61D-17E7-4A9B-86C6-30AF143D8A20}" type="slidenum">
              <a:rPr lang="fr-FR"/>
              <a:t>31</a:t>
            </a:fld>
            <a:endParaRPr lang="fr-FR"/>
          </a:p>
        </p:txBody>
      </p:sp>
      <p:sp>
        <p:nvSpPr>
          <p:cNvPr id="1142565869" name="Titre 4"/>
          <p:cNvSpPr txBox="1">
            <a:spLocks noGrp="1"/>
          </p:cNvSpPr>
          <p:nvPr>
            <p:ph type="title"/>
          </p:nvPr>
        </p:nvSpPr>
        <p:spPr bwMode="auto">
          <a:xfrm>
            <a:off x="838198" y="488410"/>
            <a:ext cx="10515960" cy="1079351"/>
          </a:xfrm>
          <a:prstGeom prst="rect">
            <a:avLst/>
          </a:prstGeom>
          <a:noFill/>
        </p:spPr>
        <p:txBody>
          <a:bodyPr wrap="square" rtlCol="0">
            <a:spAutoFit/>
          </a:bodyPr>
          <a:lstStyle/>
          <a:p>
            <a:pPr>
              <a:defRPr/>
            </a:pPr>
            <a:r>
              <a:rPr lang="fr-FR" sz="3600" b="1">
                <a:solidFill>
                  <a:srgbClr val="C00000"/>
                </a:solidFill>
                <a:latin typeface="calibri corps"/>
              </a:rPr>
              <a:t>5) Dépenses de Fonctionnement : part des Ressources humaines dans les charges de gestion (chapitre 012)</a:t>
            </a:r>
            <a:endParaRPr lang="fr-FR" sz="2400" b="1">
              <a:latin typeface="calibri corps"/>
            </a:endParaRPr>
          </a:p>
        </p:txBody>
      </p:sp>
      <p:graphicFrame>
        <p:nvGraphicFramePr>
          <p:cNvPr id="1644864729" name="Espace réservé du contenu 5"/>
          <p:cNvGraphicFramePr>
            <a:graphicFrameLocks xmlns:a="http://schemas.openxmlformats.org/drawingml/2006/main" noGrp="1"/>
          </p:cNvGraphicFramePr>
          <p:nvPr>
            <p:ph idx="1"/>
          </p:nvPr>
        </p:nvGraphicFramePr>
        <p:xfrm rot="0">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7790677" name="Titre 1"/>
          <p:cNvSpPr>
            <a:spLocks noGrp="1"/>
          </p:cNvSpPr>
          <p:nvPr>
            <p:ph type="title"/>
          </p:nvPr>
        </p:nvSpPr>
        <p:spPr bwMode="auto"/>
        <p:txBody>
          <a:bodyPr>
            <a:noAutofit/>
          </a:bodyPr>
          <a:lstStyle/>
          <a:p>
            <a:pPr>
              <a:defRPr/>
            </a:pPr>
            <a:r>
              <a:rPr lang="fr-FR" sz="3600" b="1">
                <a:solidFill>
                  <a:srgbClr val="C00000"/>
                </a:solidFill>
                <a:latin typeface="calibri corps"/>
              </a:rPr>
              <a:t>6) Dépenses de fonctionnement : dépenses de gestion courante (chapitre 65)</a:t>
            </a:r>
            <a:endParaRPr/>
          </a:p>
        </p:txBody>
      </p:sp>
      <p:sp>
        <p:nvSpPr>
          <p:cNvPr id="1511044850" name="Espace réservé du texte 5"/>
          <p:cNvSpPr>
            <a:spLocks noGrp="1"/>
          </p:cNvSpPr>
          <p:nvPr>
            <p:ph sz="half" idx="2"/>
          </p:nvPr>
        </p:nvSpPr>
        <p:spPr bwMode="auto">
          <a:xfrm>
            <a:off x="6172200" y="1825624"/>
            <a:ext cx="5847064" cy="1418710"/>
          </a:xfrm>
        </p:spPr>
        <p:txBody>
          <a:bodyPr vertOverflow="overflow" horzOverflow="overflow" vert="horz" wrap="square" lIns="91440" tIns="45720" rIns="91440" bIns="45720" numCol="1" spcCol="0" rtlCol="0" fromWordArt="0" anchor="t" anchorCtr="0" forceAA="0" compatLnSpc="0">
            <a:normAutofit fontScale="80000" lnSpcReduction="4000"/>
          </a:bodyPr>
          <a:lstStyle/>
          <a:p>
            <a:pPr marL="0" indent="0">
              <a:buNone/>
              <a:defRPr/>
            </a:pPr>
            <a:r>
              <a:rPr lang="fr-FR" sz="1900"/>
              <a:t>La baisse des dépenses de gestion courante en 2026 (-241k€) est due à la baisse de la subvention au CCAS (-330 k€ - cpte 657363).</a:t>
            </a:r>
            <a:endParaRPr lang="fr-FR"/>
          </a:p>
        </p:txBody>
      </p:sp>
      <p:sp>
        <p:nvSpPr>
          <p:cNvPr id="2076992951" name="Espace réservé du numéro de diapositive 3"/>
          <p:cNvSpPr>
            <a:spLocks noGrp="1"/>
          </p:cNvSpPr>
          <p:nvPr>
            <p:ph type="sldNum" sz="quarter" idx="12"/>
          </p:nvPr>
        </p:nvSpPr>
        <p:spPr bwMode="auto"/>
        <p:txBody>
          <a:bodyPr/>
          <a:lstStyle/>
          <a:p>
            <a:pPr>
              <a:defRPr/>
            </a:pPr>
            <a:fld id="{E119A61D-17E7-4A9B-86C6-30AF143D8A20}" type="slidenum">
              <a:rPr lang="fr-FR"/>
              <a:t>32</a:t>
            </a:fld>
            <a:endParaRPr lang="fr-FR"/>
          </a:p>
        </p:txBody>
      </p:sp>
      <p:graphicFrame>
        <p:nvGraphicFramePr>
          <p:cNvPr id="1511625806" name="Tableau 10"/>
          <p:cNvGraphicFramePr>
            <a:graphicFrameLocks xmlns:a="http://schemas.openxmlformats.org/drawingml/2006/main" noGrp="1"/>
          </p:cNvGraphicFramePr>
          <p:nvPr/>
        </p:nvGraphicFramePr>
        <p:xfrm rot="0">
          <a:off x="635000" y="5013176"/>
          <a:ext cx="8128000" cy="731520"/>
        </p:xfrm>
        <a:graphic>
          <a:graphicData uri="http://schemas.openxmlformats.org/drawingml/2006/table">
            <a:tbl>
              <a:tblPr firstRow="1" firstCol="0" lastRow="0" lastCol="0" bandRow="1" bandCol="0">
                <a:tableStyleId>{5F38191A-1F4A-62DC-F0C6-7433694D3598}</a:tableStyleId>
              </a:tblPr>
              <a:tblGrid>
                <a:gridCol w="4064000"/>
                <a:gridCol w="4064000"/>
              </a:tblGrid>
              <a:tr h="0">
                <a:tc gridSpan="2">
                  <a:txBody>
                    <a:bodyPr/>
                    <a:p>
                      <a:pPr algn="ctr">
                        <a:defRPr/>
                      </a:pPr>
                      <a:r>
                        <a:rPr lang="fr-FR"/>
                        <a:t>Voir délibérations pour le détail des subventions</a:t>
                      </a:r>
                      <a:endParaRPr/>
                    </a:p>
                  </a:txBody>
                  <a:tcPr/>
                </a:tc>
                <a:tc hMerge="1">
                  <a:txBody>
                    <a:bodyPr/>
                    <a:p>
                      <a:endParaRPr/>
                    </a:p>
                  </a:txBody>
                </a:tc>
              </a:tr>
              <a:tr h="0">
                <a:tc>
                  <a:txBody>
                    <a:bodyPr/>
                    <a:p>
                      <a:pPr>
                        <a:defRPr/>
                      </a:pPr>
                      <a:r>
                        <a:rPr lang="fr-FR"/>
                        <a:t>Montant total</a:t>
                      </a:r>
                      <a:endParaRPr/>
                    </a:p>
                  </a:txBody>
                  <a:tcPr/>
                </a:tc>
                <a:tc>
                  <a:txBody>
                    <a:bodyPr/>
                    <a:p>
                      <a:pPr>
                        <a:defRPr/>
                      </a:pPr>
                      <a:r>
                        <a:rPr lang="fr-FR" b="1"/>
                        <a:t>1 313 250,00 €</a:t>
                      </a:r>
                      <a:endParaRPr/>
                    </a:p>
                  </a:txBody>
                  <a:tcPr/>
                </a:tc>
              </a:tr>
            </a:tbl>
          </a:graphicData>
        </a:graphic>
      </p:graphicFrame>
      <p:sp>
        <p:nvSpPr>
          <p:cNvPr id="1446127988" name="Rectangle 11"/>
          <p:cNvSpPr/>
          <p:nvPr/>
        </p:nvSpPr>
        <p:spPr bwMode="auto">
          <a:xfrm>
            <a:off x="635000" y="3244334"/>
            <a:ext cx="7247707" cy="1631216"/>
          </a:xfrm>
          <a:prstGeom prst="rect">
            <a:avLst/>
          </a:prstGeom>
        </p:spPr>
        <p:txBody>
          <a:bodyPr wrap="square">
            <a:spAutoFit/>
          </a:bodyPr>
          <a:lstStyle/>
          <a:p>
            <a:pPr>
              <a:buFont typeface="Arial"/>
              <a:buChar char="•"/>
              <a:defRPr/>
            </a:pPr>
            <a:endParaRPr lang="fr-FR" b="1">
              <a:solidFill>
                <a:srgbClr val="C00000"/>
              </a:solidFill>
              <a:latin typeface="Calibri"/>
            </a:endParaRPr>
          </a:p>
          <a:p>
            <a:pPr>
              <a:buFont typeface="Arial"/>
              <a:buChar char="•"/>
              <a:defRPr/>
            </a:pPr>
            <a:endParaRPr lang="fr-FR" b="1">
              <a:solidFill>
                <a:srgbClr val="C00000"/>
              </a:solidFill>
              <a:latin typeface="Calibri"/>
            </a:endParaRPr>
          </a:p>
          <a:p>
            <a:pPr>
              <a:buFont typeface="Arial"/>
              <a:buChar char="•"/>
              <a:defRPr/>
            </a:pPr>
            <a:endParaRPr lang="fr-FR" b="1">
              <a:solidFill>
                <a:srgbClr val="C00000"/>
              </a:solidFill>
              <a:latin typeface="Calibri"/>
            </a:endParaRPr>
          </a:p>
          <a:p>
            <a:pPr>
              <a:buFont typeface="Arial"/>
              <a:buChar char="•"/>
              <a:defRPr/>
            </a:pPr>
            <a:endParaRPr lang="fr-FR" b="1">
              <a:solidFill>
                <a:srgbClr val="C00000"/>
              </a:solidFill>
              <a:latin typeface="Calibri"/>
            </a:endParaRPr>
          </a:p>
          <a:p>
            <a:pPr>
              <a:defRPr/>
            </a:pPr>
            <a:r>
              <a:rPr lang="fr-FR" sz="2800" b="1">
                <a:solidFill>
                  <a:srgbClr val="C00000"/>
                </a:solidFill>
                <a:latin typeface="Calibri"/>
              </a:rPr>
              <a:t>Subventions aux associations 2026</a:t>
            </a:r>
            <a:endParaRPr lang="fr-FR" sz="2800"/>
          </a:p>
        </p:txBody>
      </p:sp>
      <p:graphicFrame>
        <p:nvGraphicFramePr>
          <p:cNvPr id="579779459" name="Espace réservé du contenu 8"/>
          <p:cNvGraphicFramePr>
            <a:graphicFrameLocks xmlns:a="http://schemas.openxmlformats.org/drawingml/2006/main" noGrp="1"/>
          </p:cNvGraphicFramePr>
          <p:nvPr>
            <p:ph sz="half" idx="1"/>
          </p:nvPr>
        </p:nvGraphicFramePr>
        <p:xfrm rot="0">
          <a:off x="838200" y="1825625"/>
          <a:ext cx="5401816" cy="246747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281758" name="ZoneTexte 5"/>
          <p:cNvSpPr txBox="1"/>
          <p:nvPr/>
        </p:nvSpPr>
        <p:spPr bwMode="auto">
          <a:xfrm>
            <a:off x="839416" y="116632"/>
            <a:ext cx="10657183" cy="2308324"/>
          </a:xfrm>
          <a:prstGeom prst="rect">
            <a:avLst/>
          </a:prstGeom>
          <a:noFill/>
        </p:spPr>
        <p:txBody>
          <a:bodyPr wrap="square" rtlCol="0">
            <a:spAutoFit/>
          </a:bodyPr>
          <a:lstStyle/>
          <a:p>
            <a:pPr>
              <a:defRPr/>
            </a:pPr>
            <a:r>
              <a:rPr lang="fr-FR" sz="3600" b="1">
                <a:solidFill>
                  <a:srgbClr val="C00000"/>
                </a:solidFill>
              </a:rPr>
              <a:t>7) Section de Fonctionnement : indemnités versées aux élus en 2025</a:t>
            </a:r>
            <a:endParaRPr/>
          </a:p>
          <a:p>
            <a:pPr>
              <a:defRPr/>
            </a:pPr>
            <a:r>
              <a:rPr lang="fr-FR" sz="3600" b="1"/>
              <a:t> </a:t>
            </a:r>
            <a:endParaRPr/>
          </a:p>
          <a:p>
            <a:pPr>
              <a:defRPr/>
            </a:pPr>
            <a:endParaRPr lang="fr-FR" sz="3600" b="1"/>
          </a:p>
        </p:txBody>
      </p:sp>
      <p:sp>
        <p:nvSpPr>
          <p:cNvPr id="1927758696" name="Espace réservé du numéro de diapositive 2"/>
          <p:cNvSpPr>
            <a:spLocks noGrp="1"/>
          </p:cNvSpPr>
          <p:nvPr>
            <p:ph type="sldNum" sz="quarter" idx="12"/>
          </p:nvPr>
        </p:nvSpPr>
        <p:spPr bwMode="auto">
          <a:xfrm>
            <a:off x="11408938" y="274088"/>
            <a:ext cx="357239" cy="365124"/>
          </a:xfrm>
        </p:spPr>
        <p:txBody>
          <a:bodyPr/>
          <a:lstStyle/>
          <a:p>
            <a:pPr>
              <a:defRPr/>
            </a:pPr>
            <a:fld id="{F6CAEA6C-B201-2AE5-BAAB-70EE22CF9346}" type="slidenum">
              <a:rPr lang="fr-FR"/>
              <a:t>33</a:t>
            </a:fld>
            <a:endParaRPr lang="fr-FR"/>
          </a:p>
        </p:txBody>
      </p:sp>
      <p:graphicFrame>
        <p:nvGraphicFramePr>
          <p:cNvPr id="678467129" name="Tableau 1"/>
          <p:cNvGraphicFramePr>
            <a:graphicFrameLocks xmlns:a="http://schemas.openxmlformats.org/drawingml/2006/main"/>
          </p:cNvGraphicFramePr>
          <p:nvPr/>
        </p:nvGraphicFramePr>
        <p:xfrm rot="0">
          <a:off x="2567608" y="1484784"/>
          <a:ext cx="6264696" cy="5040562"/>
        </p:xfrm>
        <a:graphic>
          <a:graphicData uri="http://schemas.openxmlformats.org/drawingml/2006/table">
            <a:tbl>
              <a:tblPr firstRow="1" firstCol="1" lastRow="0" lastCol="0" bandRow="1" bandCol="0">
                <a:tableStyleId>{5F38191A-1F4A-62DC-F0C6-7433694D3598}</a:tableStyleId>
              </a:tblPr>
              <a:tblGrid>
                <a:gridCol w="3251298"/>
                <a:gridCol w="3013398"/>
              </a:tblGrid>
              <a:tr h="594023">
                <a:tc gridSpan="2">
                  <a:txBody>
                    <a:bodyPr/>
                    <a:p>
                      <a:pPr algn="ctr">
                        <a:spcAft>
                          <a:spcPts val="0"/>
                        </a:spcAft>
                        <a:defRPr/>
                      </a:pPr>
                      <a:r>
                        <a:rPr lang="fr-FR" sz="1600">
                          <a:latin typeface="Calibri"/>
                          <a:ea typeface="Calibri"/>
                        </a:rPr>
                        <a:t>Indemnités versées aux élus dans le cadre de leur mandat communal (Maire + Adjoints + conseillers municipaux délégués)</a:t>
                      </a:r>
                      <a:endParaRPr/>
                    </a:p>
                  </a:txBody>
                  <a:tcPr marL="40368" marR="40368" marT="0" marB="0" anchor="ctr"/>
                </a:tc>
                <a:tc hMerge="1">
                  <a:txBody>
                    <a:bodyPr/>
                    <a:p>
                      <a:endParaRPr/>
                    </a:p>
                  </a:txBody>
                </a:tc>
              </a:tr>
              <a:tr h="594023">
                <a:tc>
                  <a:txBody>
                    <a:bodyPr/>
                    <a:p>
                      <a:pPr algn="ctr">
                        <a:spcAft>
                          <a:spcPts val="0"/>
                        </a:spcAft>
                        <a:defRPr/>
                      </a:pPr>
                      <a:r>
                        <a:rPr lang="fr-FR" sz="1600">
                          <a:latin typeface="Calibri"/>
                        </a:rPr>
                        <a:t>Nom / Prénom</a:t>
                      </a:r>
                      <a:endParaRPr lang="fr-FR" sz="1600">
                        <a:latin typeface="Calibri"/>
                        <a:ea typeface="Calibri"/>
                      </a:endParaRPr>
                    </a:p>
                  </a:txBody>
                  <a:tcPr marL="40368" marR="40368" marT="0" marB="0" anchor="ctr"/>
                </a:tc>
                <a:tc>
                  <a:txBody>
                    <a:bodyPr/>
                    <a:p>
                      <a:pPr algn="ctr">
                        <a:spcAft>
                          <a:spcPts val="0"/>
                        </a:spcAft>
                        <a:defRPr/>
                      </a:pPr>
                      <a:r>
                        <a:rPr lang="fr-FR" sz="1600">
                          <a:latin typeface="Calibri"/>
                        </a:rPr>
                        <a:t>Total versé en 2025</a:t>
                      </a:r>
                      <a:endParaRPr/>
                    </a:p>
                    <a:p>
                      <a:pPr algn="ctr">
                        <a:spcAft>
                          <a:spcPts val="0"/>
                        </a:spcAft>
                        <a:defRPr/>
                      </a:pPr>
                      <a:r>
                        <a:rPr lang="fr-FR" sz="1600">
                          <a:latin typeface="Calibri"/>
                        </a:rPr>
                        <a:t>(en euros)</a:t>
                      </a:r>
                      <a:endParaRPr lang="fr-FR" sz="1600">
                        <a:latin typeface="Calibri"/>
                        <a:ea typeface="Calibri"/>
                      </a:endParaRPr>
                    </a:p>
                  </a:txBody>
                  <a:tcPr marL="40368" marR="40368" marT="0" marB="0" anchor="ctr"/>
                </a:tc>
              </a:tr>
              <a:tr h="321043">
                <a:tc>
                  <a:txBody>
                    <a:bodyPr/>
                    <a:p>
                      <a:pPr>
                        <a:spcAft>
                          <a:spcPts val="0"/>
                        </a:spcAft>
                        <a:defRPr/>
                      </a:pPr>
                      <a:r>
                        <a:rPr lang="fr-FR" sz="1600">
                          <a:latin typeface="Calibri"/>
                        </a:rPr>
                        <a:t>DULAC Christian</a:t>
                      </a:r>
                      <a:endParaRPr lang="fr-FR" sz="1600">
                        <a:latin typeface="Calibri"/>
                        <a:ea typeface="Calibri"/>
                      </a:endParaRPr>
                    </a:p>
                  </a:txBody>
                  <a:tcPr marL="40368" marR="40368" marT="0" marB="0" anchor="ctr"/>
                </a:tc>
                <a:tc>
                  <a:txBody>
                    <a:bodyPr/>
                    <a:p>
                      <a:pPr algn="r">
                        <a:defRPr/>
                      </a:pPr>
                      <a:r>
                        <a:rPr lang="fr-FR"/>
                        <a:t>34 175,76</a:t>
                      </a:r>
                      <a:endParaRPr/>
                    </a:p>
                  </a:txBody>
                  <a:tcPr marL="40368" marR="40368" marT="0" marB="0" anchor="b"/>
                </a:tc>
              </a:tr>
              <a:tr h="321043">
                <a:tc>
                  <a:txBody>
                    <a:bodyPr/>
                    <a:p>
                      <a:pPr>
                        <a:spcAft>
                          <a:spcPts val="0"/>
                        </a:spcAft>
                        <a:defRPr/>
                      </a:pPr>
                      <a:r>
                        <a:rPr lang="fr-FR" sz="1600">
                          <a:latin typeface="Calibri"/>
                        </a:rPr>
                        <a:t>LABORIER Edwige</a:t>
                      </a:r>
                      <a:endParaRPr lang="fr-FR" sz="1600">
                        <a:latin typeface="Calibri"/>
                        <a:ea typeface="Calibri"/>
                      </a:endParaRPr>
                    </a:p>
                  </a:txBody>
                  <a:tcPr marL="40368" marR="40368" marT="0" marB="0" anchor="ctr"/>
                </a:tc>
                <a:tc>
                  <a:txBody>
                    <a:bodyPr/>
                    <a:p>
                      <a:pPr algn="r">
                        <a:defRPr/>
                      </a:pPr>
                      <a:r>
                        <a:rPr lang="fr-FR"/>
                        <a:t>14 748,60</a:t>
                      </a:r>
                      <a:endParaRPr/>
                    </a:p>
                  </a:txBody>
                  <a:tcPr marL="40368" marR="40368" marT="0" marB="0" anchor="b"/>
                </a:tc>
              </a:tr>
              <a:tr h="321043">
                <a:tc>
                  <a:txBody>
                    <a:bodyPr/>
                    <a:p>
                      <a:pPr>
                        <a:spcAft>
                          <a:spcPts val="0"/>
                        </a:spcAft>
                        <a:defRPr/>
                      </a:pPr>
                      <a:r>
                        <a:rPr lang="fr-FR" sz="1600">
                          <a:latin typeface="Calibri"/>
                        </a:rPr>
                        <a:t>BERNARD-GRANGER Serge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CHAUVETET Béatrice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TRUFFET Nicolas</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BOICHET-PASSICOS Christine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CLEVY Yannick</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CROENNE Astrid</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VIOLLET Mickaël</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CHARVIER Florence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321043">
                <a:tc>
                  <a:txBody>
                    <a:bodyPr/>
                    <a:p>
                      <a:pPr>
                        <a:spcAft>
                          <a:spcPts val="0"/>
                        </a:spcAft>
                        <a:defRPr/>
                      </a:pPr>
                      <a:r>
                        <a:rPr lang="fr-FR" sz="1600">
                          <a:latin typeface="Calibri"/>
                        </a:rPr>
                        <a:t>COLLOMB Alain</a:t>
                      </a:r>
                      <a:endParaRPr lang="fr-FR" sz="1600">
                        <a:latin typeface="Calibri"/>
                        <a:ea typeface="Calibri"/>
                      </a:endParaRPr>
                    </a:p>
                  </a:txBody>
                  <a:tcPr marL="40368" marR="40368" marT="0" marB="0" anchor="ctr"/>
                </a:tc>
                <a:tc>
                  <a:txBody>
                    <a:bodyPr/>
                    <a:p>
                      <a:pPr algn="r">
                        <a:defRPr/>
                      </a:pPr>
                      <a:r>
                        <a:rPr lang="fr-FR"/>
                        <a:t>4 266,72</a:t>
                      </a:r>
                      <a:endParaRPr/>
                    </a:p>
                  </a:txBody>
                  <a:tcPr marL="40368" marR="40368" marT="0" marB="0" anchor="ctr"/>
                </a:tc>
              </a:tr>
              <a:tr h="321043">
                <a:tc>
                  <a:txBody>
                    <a:bodyPr/>
                    <a:p>
                      <a:pPr>
                        <a:spcAft>
                          <a:spcPts val="0"/>
                        </a:spcAft>
                        <a:defRPr/>
                      </a:pPr>
                      <a:r>
                        <a:rPr lang="fr-FR" sz="1600">
                          <a:latin typeface="Calibri"/>
                          <a:ea typeface="Calibri"/>
                        </a:rPr>
                        <a:t>ABRY Michel</a:t>
                      </a:r>
                      <a:endParaRPr/>
                    </a:p>
                  </a:txBody>
                  <a:tcPr marL="40368" marR="40368" marT="0" marB="0" anchor="ctr"/>
                </a:tc>
                <a:tc>
                  <a:txBody>
                    <a:bodyPr/>
                    <a:p>
                      <a:pPr algn="r">
                        <a:defRPr/>
                      </a:pPr>
                      <a:r>
                        <a:rPr lang="fr-FR"/>
                        <a:t>4 266,72</a:t>
                      </a:r>
                      <a:endParaRPr/>
                    </a:p>
                  </a:txBody>
                  <a:tcPr marL="40368" marR="40368" marT="0" marB="0" anchor="ct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0687461" name="ZoneTexte 5"/>
          <p:cNvSpPr txBox="1"/>
          <p:nvPr/>
        </p:nvSpPr>
        <p:spPr bwMode="auto">
          <a:xfrm>
            <a:off x="536890" y="291476"/>
            <a:ext cx="11216366" cy="640115"/>
          </a:xfrm>
          <a:prstGeom prst="rect">
            <a:avLst/>
          </a:prstGeom>
          <a:noFill/>
        </p:spPr>
        <p:txBody>
          <a:bodyPr wrap="square" rtlCol="0">
            <a:spAutoFit/>
          </a:bodyPr>
          <a:lstStyle/>
          <a:p>
            <a:pPr>
              <a:defRPr/>
            </a:pPr>
            <a:r>
              <a:rPr lang="fr-FR" sz="3600" b="1">
                <a:solidFill>
                  <a:srgbClr val="C00000"/>
                </a:solidFill>
              </a:rPr>
              <a:t>8) Section de Fonctionnement : Résultat 2025</a:t>
            </a:r>
            <a:endParaRPr lang="fr-FR" sz="3600" b="1"/>
          </a:p>
        </p:txBody>
      </p:sp>
      <p:sp>
        <p:nvSpPr>
          <p:cNvPr id="1237577035" name="Titre 3"/>
          <p:cNvSpPr>
            <a:spLocks noGrp="1"/>
          </p:cNvSpPr>
          <p:nvPr>
            <p:ph type="ctrTitle"/>
          </p:nvPr>
        </p:nvSpPr>
        <p:spPr bwMode="auto">
          <a:xfrm>
            <a:off x="423284" y="1538235"/>
            <a:ext cx="11329759" cy="3781528"/>
          </a:xfrm>
        </p:spPr>
        <p:txBody>
          <a:bodyPr anchor="t">
            <a:noAutofit/>
          </a:bodyPr>
          <a:lstStyle/>
          <a:p>
            <a:pPr algn="l">
              <a:defRPr/>
            </a:pPr>
            <a:br>
              <a:rPr lang="fr-FR" sz="2000" b="1">
                <a:solidFill>
                  <a:srgbClr val="C00000"/>
                </a:solidFill>
                <a:latin typeface="Calibri"/>
                <a:cs typeface="Calibri"/>
              </a:rPr>
            </a:br>
            <a:endParaRPr lang="fr-FR" sz="2000" b="1">
              <a:solidFill>
                <a:srgbClr val="C00000"/>
              </a:solidFill>
              <a:latin typeface="Calibri"/>
              <a:cs typeface="Calibri"/>
            </a:endParaRPr>
          </a:p>
        </p:txBody>
      </p:sp>
      <p:graphicFrame>
        <p:nvGraphicFramePr>
          <p:cNvPr id="309506982" name="Tableau 1"/>
          <p:cNvGraphicFramePr>
            <a:graphicFrameLocks xmlns:a="http://schemas.openxmlformats.org/drawingml/2006/main" noGrp="1"/>
          </p:cNvGraphicFramePr>
          <p:nvPr/>
        </p:nvGraphicFramePr>
        <p:xfrm rot="0">
          <a:off x="1054107" y="1538235"/>
          <a:ext cx="10120560" cy="1752599"/>
        </p:xfrm>
        <a:graphic>
          <a:graphicData uri="http://schemas.openxmlformats.org/drawingml/2006/table">
            <a:tbl>
              <a:tblPr firstRow="1" firstCol="0" lastRow="0" lastCol="0" bandRow="1" bandCol="0">
                <a:tableStyleId>{5F38191A-1F4A-62DC-F0C6-7433694D3598}</a:tableStyleId>
              </a:tblPr>
              <a:tblGrid>
                <a:gridCol w="5359890"/>
                <a:gridCol w="1863177"/>
                <a:gridCol w="1675390"/>
                <a:gridCol w="1222103"/>
              </a:tblGrid>
              <a:tr h="370840">
                <a:tc>
                  <a:txBody>
                    <a:bodyPr/>
                    <a:p>
                      <a:pPr algn="ctr">
                        <a:defRPr/>
                      </a:pPr>
                      <a:r>
                        <a:rPr lang="fr-FR" sz="1800"/>
                        <a:t>SECTION DE FONCTIONNEMENT (en €)</a:t>
                      </a:r>
                      <a:endParaRPr/>
                    </a:p>
                  </a:txBody>
                  <a:tcPr/>
                </a:tc>
                <a:tc>
                  <a:txBody>
                    <a:bodyPr/>
                    <a:p>
                      <a:pPr algn="ctr">
                        <a:defRPr/>
                      </a:pPr>
                      <a:r>
                        <a:rPr lang="fr-FR" sz="1800"/>
                        <a:t>CA 2024</a:t>
                      </a:r>
                      <a:endParaRPr/>
                    </a:p>
                  </a:txBody>
                  <a:tcPr/>
                </a:tc>
                <a:tc>
                  <a:txBody>
                    <a:bodyPr/>
                    <a:p>
                      <a:pPr algn="ctr">
                        <a:defRPr/>
                      </a:pPr>
                      <a:r>
                        <a:rPr lang="fr-FR" sz="1800"/>
                        <a:t>CA 2025</a:t>
                      </a:r>
                      <a:endParaRPr/>
                    </a:p>
                  </a:txBody>
                  <a:tcPr/>
                </a:tc>
                <a:tc>
                  <a:txBody>
                    <a:bodyPr/>
                    <a:p>
                      <a:pPr marL="0" marR="0" lvl="0" indent="0" algn="ctr" defTabSz="914400">
                        <a:lnSpc>
                          <a:spcPct val="100000"/>
                        </a:lnSpc>
                        <a:spcBef>
                          <a:spcPts val="0"/>
                        </a:spcBef>
                        <a:spcAft>
                          <a:spcPts val="0"/>
                        </a:spcAft>
                        <a:buClrTx/>
                        <a:buSzTx/>
                        <a:buFontTx/>
                        <a:buNone/>
                        <a:defRPr/>
                      </a:pPr>
                      <a:r>
                        <a:rPr lang="fr-FR" sz="1800"/>
                        <a:t>Evolution CA/CA</a:t>
                      </a:r>
                      <a:endParaRPr/>
                    </a:p>
                  </a:txBody>
                  <a:tcPr/>
                </a:tc>
              </a:tr>
              <a:tr h="370840">
                <a:tc>
                  <a:txBody>
                    <a:bodyPr/>
                    <a:p>
                      <a:pPr>
                        <a:defRPr/>
                      </a:pPr>
                      <a:r>
                        <a:rPr lang="fr-FR" sz="1800"/>
                        <a:t>DEPENSES DE FONCTIONNEMENT CUMULEES</a:t>
                      </a:r>
                      <a:endParaRPr lang="fr-FR" sz="1800" b="1">
                        <a:solidFill>
                          <a:schemeClr val="tx1"/>
                        </a:solidFill>
                      </a:endParaRPr>
                    </a:p>
                  </a:txBody>
                  <a:tcPr/>
                </a:tc>
                <a:tc>
                  <a:txBody>
                    <a:bodyPr/>
                    <a:p>
                      <a:pPr algn="r">
                        <a:defRPr/>
                      </a:pPr>
                      <a:r>
                        <a:rPr lang="fr-FR"/>
                        <a:t>22 739 157,18</a:t>
                      </a:r>
                      <a:endParaRPr/>
                    </a:p>
                  </a:txBody>
                  <a:tcPr/>
                </a:tc>
                <a:tc>
                  <a:txBody>
                    <a:bodyPr/>
                    <a:p>
                      <a:pPr algn="r">
                        <a:defRPr/>
                      </a:pPr>
                      <a:r>
                        <a:rPr lang="fr-FR"/>
                        <a:t>22 822 591,15</a:t>
                      </a:r>
                      <a:endParaRPr/>
                    </a:p>
                  </a:txBody>
                  <a:tcPr/>
                </a:tc>
                <a:tc>
                  <a:txBody>
                    <a:bodyPr/>
                    <a:p>
                      <a:pPr algn="r">
                        <a:defRPr/>
                      </a:pPr>
                      <a:r>
                        <a:rPr lang="fr-FR"/>
                        <a:t>+ 0,37%</a:t>
                      </a:r>
                      <a:endParaRPr/>
                    </a:p>
                  </a:txBody>
                  <a:tcPr/>
                </a:tc>
              </a:tr>
              <a:tr h="370840">
                <a:tc>
                  <a:txBody>
                    <a:bodyPr/>
                    <a:p>
                      <a:pPr marL="0" marR="0" lvl="0" indent="0" algn="l" defTabSz="914400">
                        <a:lnSpc>
                          <a:spcPct val="100000"/>
                        </a:lnSpc>
                        <a:spcBef>
                          <a:spcPts val="0"/>
                        </a:spcBef>
                        <a:spcAft>
                          <a:spcPts val="0"/>
                        </a:spcAft>
                        <a:buClrTx/>
                        <a:buSzTx/>
                        <a:buFontTx/>
                        <a:buNone/>
                        <a:defRPr/>
                      </a:pPr>
                      <a:r>
                        <a:rPr lang="fr-FR" sz="1800"/>
                        <a:t>RECETTES DE FONCTIONNEMENT CUMULEES</a:t>
                      </a:r>
                      <a:endParaRPr lang="fr-FR" sz="1800" b="1"/>
                    </a:p>
                  </a:txBody>
                  <a:tcPr/>
                </a:tc>
                <a:tc>
                  <a:txBody>
                    <a:bodyPr/>
                    <a:p>
                      <a:pPr algn="r">
                        <a:defRPr/>
                      </a:pPr>
                      <a:r>
                        <a:rPr lang="fr-FR"/>
                        <a:t>26 427 905,77</a:t>
                      </a:r>
                      <a:endParaRPr/>
                    </a:p>
                  </a:txBody>
                  <a:tcPr/>
                </a:tc>
                <a:tc>
                  <a:txBody>
                    <a:bodyPr/>
                    <a:p>
                      <a:pPr algn="r">
                        <a:defRPr/>
                      </a:pPr>
                      <a:r>
                        <a:rPr lang="fr-FR"/>
                        <a:t>24 785 980,49</a:t>
                      </a:r>
                      <a:endParaRPr/>
                    </a:p>
                  </a:txBody>
                  <a:tcPr/>
                </a:tc>
                <a:tc>
                  <a:txBody>
                    <a:bodyPr/>
                    <a:p>
                      <a:pPr algn="r">
                        <a:defRPr/>
                      </a:pPr>
                      <a:r>
                        <a:rPr lang="fr-FR"/>
                        <a:t>- 6,21%</a:t>
                      </a:r>
                      <a:endParaRPr/>
                    </a:p>
                  </a:txBody>
                  <a:tcPr/>
                </a:tc>
              </a:tr>
              <a:tr h="370840">
                <a:tc>
                  <a:txBody>
                    <a:bodyPr/>
                    <a:p>
                      <a:pPr marL="0" marR="0" lvl="0" indent="0" algn="l" defTabSz="914400">
                        <a:lnSpc>
                          <a:spcPct val="100000"/>
                        </a:lnSpc>
                        <a:spcBef>
                          <a:spcPts val="0"/>
                        </a:spcBef>
                        <a:spcAft>
                          <a:spcPts val="0"/>
                        </a:spcAft>
                        <a:buClrTx/>
                        <a:buSzTx/>
                        <a:buFontTx/>
                        <a:buNone/>
                        <a:defRPr/>
                      </a:pPr>
                      <a:r>
                        <a:rPr lang="fr-FR" sz="1800"/>
                        <a:t>RESULTAT</a:t>
                      </a:r>
                      <a:endParaRPr lang="fr-FR" sz="1800" b="1"/>
                    </a:p>
                  </a:txBody>
                  <a:tcPr/>
                </a:tc>
                <a:tc>
                  <a:txBody>
                    <a:bodyPr/>
                    <a:p>
                      <a:pPr algn="r">
                        <a:defRPr/>
                      </a:pPr>
                      <a:r>
                        <a:rPr lang="fr-FR"/>
                        <a:t>3 688 748,59</a:t>
                      </a:r>
                      <a:endParaRPr/>
                    </a:p>
                  </a:txBody>
                  <a:tcPr/>
                </a:tc>
                <a:tc>
                  <a:txBody>
                    <a:bodyPr/>
                    <a:p>
                      <a:pPr algn="r">
                        <a:defRPr/>
                      </a:pPr>
                      <a:r>
                        <a:rPr lang="fr-FR"/>
                        <a:t>1 963 389,34</a:t>
                      </a:r>
                      <a:endParaRPr/>
                    </a:p>
                  </a:txBody>
                  <a:tcPr/>
                </a:tc>
                <a:tc>
                  <a:txBody>
                    <a:bodyPr/>
                    <a:p>
                      <a:pPr algn="r">
                        <a:defRPr/>
                      </a:pPr>
                      <a:r>
                        <a:rPr lang="fr-FR"/>
                        <a:t>- 46,77%</a:t>
                      </a:r>
                      <a:endParaRPr/>
                    </a:p>
                  </a:txBody>
                  <a:tcPr/>
                </a:tc>
              </a:tr>
            </a:tbl>
          </a:graphicData>
        </a:graphic>
      </p:graphicFrame>
      <p:sp>
        <p:nvSpPr>
          <p:cNvPr id="2125884304"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34</a:t>
            </a:fld>
            <a:endParaRPr lang="fr-FR"/>
          </a:p>
        </p:txBody>
      </p:sp>
      <p:sp>
        <p:nvSpPr>
          <p:cNvPr id="262281843" name="ZoneTexte 578287028"/>
          <p:cNvSpPr txBox="1"/>
          <p:nvPr/>
        </p:nvSpPr>
        <p:spPr bwMode="auto">
          <a:xfrm>
            <a:off x="1017333" y="3549585"/>
            <a:ext cx="10330116" cy="937757"/>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b="1" u="sng">
                <a:solidFill>
                  <a:srgbClr val="C00000"/>
                </a:solidFill>
              </a:rPr>
              <a:t>Délibération</a:t>
            </a:r>
            <a:r>
              <a:rPr b="1" u="sng">
                <a:solidFill>
                  <a:srgbClr val="C00000"/>
                </a:solidFill>
              </a:rPr>
              <a:t> :</a:t>
            </a:r>
            <a:endParaRPr u="sng"/>
          </a:p>
          <a:p>
            <a:pPr>
              <a:defRPr/>
            </a:pPr>
            <a:r>
              <a:rPr/>
              <a:t>Proposition d’</a:t>
            </a:r>
            <a:r>
              <a:rPr lang="fr-FR"/>
              <a:t>affecter la totalité du résultat 2025 </a:t>
            </a:r>
            <a:r>
              <a:rPr/>
              <a:t>de </a:t>
            </a:r>
            <a:r>
              <a:rPr lang="fr-FR"/>
              <a:t>fonctionnement </a:t>
            </a:r>
            <a:r>
              <a:rPr/>
              <a:t>(</a:t>
            </a:r>
            <a:r>
              <a:rPr lang="fr-FR"/>
              <a:t>1 963 389,34 </a:t>
            </a:r>
            <a:r>
              <a:rPr/>
              <a:t>€) </a:t>
            </a:r>
            <a:r>
              <a:rPr lang="fr-FR"/>
              <a:t>en</a:t>
            </a:r>
            <a:r>
              <a:rPr/>
              <a:t> section </a:t>
            </a:r>
            <a:r>
              <a:rPr lang="fr-FR"/>
              <a:t>d’investissement </a:t>
            </a:r>
            <a:r>
              <a:rPr/>
              <a:t>du BP 202</a:t>
            </a:r>
            <a:r>
              <a:rPr lang="fr-FR"/>
              <a:t>6</a:t>
            </a:r>
            <a:r>
              <a:rPr/>
              <a:t> au </a:t>
            </a:r>
            <a:r>
              <a:rPr lang="fr-FR"/>
              <a:t>chapitre </a:t>
            </a:r>
            <a:r>
              <a:rPr/>
              <a:t>10, article 1068 </a:t>
            </a:r>
            <a:endParaRPr/>
          </a:p>
        </p:txBody>
      </p:sp>
      <p:graphicFrame>
        <p:nvGraphicFramePr>
          <p:cNvPr id="375569363" name=""/>
          <p:cNvGraphicFramePr>
            <a:graphicFrameLocks xmlns:a="http://schemas.openxmlformats.org/drawingml/2006/main"/>
          </p:cNvGraphicFramePr>
          <p:nvPr/>
        </p:nvGraphicFramePr>
        <p:xfrm rot="0">
          <a:off x="1054107" y="4653565"/>
          <a:ext cx="10442493" cy="208780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6728498" name="Titre 1"/>
          <p:cNvSpPr>
            <a:spLocks noGrp="1"/>
          </p:cNvSpPr>
          <p:nvPr>
            <p:ph type="title"/>
          </p:nvPr>
        </p:nvSpPr>
        <p:spPr bwMode="auto"/>
        <p:txBody>
          <a:bodyPr/>
          <a:lstStyle/>
          <a:p>
            <a:pPr>
              <a:defRPr/>
            </a:pPr>
            <a:r>
              <a:rPr lang="fr-FR" sz="3600" b="1" i="0" u="none" strike="noStrike" cap="none" spc="0">
                <a:solidFill>
                  <a:srgbClr val="C00000"/>
                </a:solidFill>
                <a:latin typeface="Calibri Light"/>
                <a:ea typeface="Arial"/>
                <a:cs typeface="Arial"/>
              </a:rPr>
              <a:t>9) Section de Fonctionnement : Suivi de la Capacité d’Autofinancement</a:t>
            </a:r>
            <a:endParaRPr/>
          </a:p>
        </p:txBody>
      </p:sp>
      <p:sp>
        <p:nvSpPr>
          <p:cNvPr id="35749959" name="Espace réservé du numéro de diapositive 6"/>
          <p:cNvSpPr>
            <a:spLocks noGrp="1"/>
          </p:cNvSpPr>
          <p:nvPr>
            <p:ph type="sldNum" sz="quarter" idx="12"/>
          </p:nvPr>
        </p:nvSpPr>
        <p:spPr bwMode="auto"/>
        <p:txBody>
          <a:bodyPr/>
          <a:lstStyle/>
          <a:p>
            <a:pPr>
              <a:defRPr/>
            </a:pPr>
            <a:fld id="{1E62EE54-394A-2081-83A6-5442EEC9FAE4}" type="slidenum">
              <a:rPr lang="fr-FR"/>
              <a:t>35</a:t>
            </a:fld>
            <a:endParaRPr lang="fr-FR"/>
          </a:p>
        </p:txBody>
      </p:sp>
      <p:graphicFrame>
        <p:nvGraphicFramePr>
          <p:cNvPr id="1520051743" name="Tableau 1"/>
          <p:cNvGraphicFramePr>
            <a:graphicFrameLocks xmlns:a="http://schemas.openxmlformats.org/drawingml/2006/main"/>
          </p:cNvGraphicFramePr>
          <p:nvPr/>
        </p:nvGraphicFramePr>
        <p:xfrm rot="0">
          <a:off x="962794" y="1602738"/>
          <a:ext cx="10520827" cy="1825604"/>
        </p:xfrm>
        <a:graphic>
          <a:graphicData uri="http://schemas.openxmlformats.org/drawingml/2006/table">
            <a:tbl>
              <a:tblPr firstRow="1" firstCol="0" lastRow="0" lastCol="0" bandRow="1" bandCol="0">
                <a:tableStyleId>{5F38191A-1F4A-62DC-F0C6-7433694D3598}</a:tableStyleId>
              </a:tblPr>
              <a:tblGrid>
                <a:gridCol w="1877679"/>
                <a:gridCol w="1788174"/>
                <a:gridCol w="1612295"/>
                <a:gridCol w="1963747"/>
                <a:gridCol w="1639466"/>
                <a:gridCol w="1639466"/>
              </a:tblGrid>
              <a:tr h="476803">
                <a:tc>
                  <a:txBody>
                    <a:bodyPr/>
                    <a:p>
                      <a:pPr algn="ctr">
                        <a:defRPr/>
                      </a:pPr>
                      <a:r>
                        <a:rPr sz="1600"/>
                        <a:t>En €</a:t>
                      </a:r>
                      <a:endParaRPr/>
                    </a:p>
                  </a:txBody>
                  <a:tcPr/>
                </a:tc>
                <a:tc>
                  <a:txBody>
                    <a:bodyPr/>
                    <a:p>
                      <a:pPr algn="ctr">
                        <a:defRPr/>
                      </a:pPr>
                      <a:r>
                        <a:rPr lang="fr-FR" sz="1600"/>
                        <a:t>CA 2021</a:t>
                      </a:r>
                      <a:endParaRPr sz="1600"/>
                    </a:p>
                  </a:txBody>
                  <a:tcPr/>
                </a:tc>
                <a:tc>
                  <a:txBody>
                    <a:bodyPr/>
                    <a:p>
                      <a:pPr algn="ctr">
                        <a:defRPr/>
                      </a:pPr>
                      <a:r>
                        <a:rPr lang="fr-FR" sz="1600"/>
                        <a:t>CA 2022</a:t>
                      </a:r>
                      <a:endParaRPr sz="1600"/>
                    </a:p>
                  </a:txBody>
                  <a:tcPr/>
                </a:tc>
                <a:tc>
                  <a:txBody>
                    <a:bodyPr/>
                    <a:p>
                      <a:pPr algn="ctr">
                        <a:defRPr/>
                      </a:pPr>
                      <a:r>
                        <a:rPr lang="fr-FR" sz="1600"/>
                        <a:t>CA 2023</a:t>
                      </a:r>
                      <a:endParaRPr sz="1600"/>
                    </a:p>
                  </a:txBody>
                  <a:tcPr/>
                </a:tc>
                <a:tc>
                  <a:txBody>
                    <a:bodyPr/>
                    <a:p>
                      <a:pPr algn="ctr">
                        <a:defRPr/>
                      </a:pPr>
                      <a:r>
                        <a:rPr lang="fr-FR" sz="1600"/>
                        <a:t>CA 2024</a:t>
                      </a:r>
                      <a:endParaRPr sz="1600"/>
                    </a:p>
                  </a:txBody>
                  <a:tcPr/>
                </a:tc>
                <a:tc>
                  <a:txBody>
                    <a:bodyPr/>
                    <a:p>
                      <a:pPr algn="ctr">
                        <a:defRPr/>
                      </a:pPr>
                      <a:r>
                        <a:rPr lang="fr-FR" sz="1600"/>
                        <a:t>CA 2025</a:t>
                      </a:r>
                      <a:endParaRPr sz="1600"/>
                    </a:p>
                  </a:txBody>
                  <a:tcPr/>
                </a:tc>
              </a:tr>
              <a:tr h="452713">
                <a:tc>
                  <a:txBody>
                    <a:bodyPr/>
                    <a:p>
                      <a:pPr>
                        <a:defRPr/>
                      </a:pPr>
                      <a:r>
                        <a:rPr lang="fr-FR" sz="1600" b="0" i="0" u="none" strike="noStrike" cap="none" spc="0">
                          <a:solidFill>
                            <a:schemeClr val="dk1"/>
                          </a:solidFill>
                          <a:latin typeface="Calibri"/>
                          <a:ea typeface="Arial"/>
                          <a:cs typeface="Arial"/>
                        </a:rPr>
                        <a:t>RECETTES</a:t>
                      </a:r>
                      <a:r>
                        <a:rPr lang="fr-FR" sz="1600"/>
                        <a:t> REELLES</a:t>
                      </a:r>
                      <a:endParaRPr sz="1600" b="1">
                        <a:solidFill>
                          <a:schemeClr val="tx1"/>
                        </a:solidFill>
                      </a:endParaRPr>
                    </a:p>
                  </a:txBody>
                  <a:tcPr/>
                </a:tc>
                <a:tc>
                  <a:txBody>
                    <a:bodyPr/>
                    <a:p>
                      <a:pPr algn="r">
                        <a:defRPr/>
                      </a:pPr>
                      <a:r>
                        <a:rPr/>
                        <a:t>23 062 496</a:t>
                      </a:r>
                      <a:r>
                        <a:rPr lang="fr-FR"/>
                        <a:t>,56</a:t>
                      </a:r>
                      <a:endParaRPr/>
                    </a:p>
                  </a:txBody>
                  <a:tcPr/>
                </a:tc>
                <a:tc>
                  <a:txBody>
                    <a:bodyPr/>
                    <a:p>
                      <a:pPr algn="r">
                        <a:defRPr/>
                      </a:pPr>
                      <a:r>
                        <a:rPr/>
                        <a:t>24 506 364</a:t>
                      </a:r>
                      <a:r>
                        <a:rPr lang="fr-FR"/>
                        <a:t>,06</a:t>
                      </a:r>
                      <a:endParaRPr/>
                    </a:p>
                  </a:txBody>
                  <a:tcPr/>
                </a:tc>
                <a:tc>
                  <a:txBody>
                    <a:bodyPr/>
                    <a:p>
                      <a:pPr algn="r">
                        <a:defRPr/>
                      </a:pPr>
                      <a:r>
                        <a:rPr/>
                        <a:t>24 684 168</a:t>
                      </a:r>
                      <a:r>
                        <a:rPr lang="fr-FR"/>
                        <a:t>,26</a:t>
                      </a:r>
                      <a:endParaRPr/>
                    </a:p>
                  </a:txBody>
                  <a:tcPr/>
                </a:tc>
                <a:tc>
                  <a:txBody>
                    <a:bodyPr/>
                    <a:p>
                      <a:pPr algn="r">
                        <a:defRPr/>
                      </a:pPr>
                      <a:r>
                        <a:rPr lang="fr-FR"/>
                        <a:t>26 427 905,77</a:t>
                      </a:r>
                      <a:endParaRPr/>
                    </a:p>
                  </a:txBody>
                  <a:tcPr/>
                </a:tc>
                <a:tc>
                  <a:txBody>
                    <a:bodyPr/>
                    <a:p>
                      <a:pPr algn="r">
                        <a:defRPr/>
                      </a:pPr>
                      <a:r>
                        <a:rPr lang="fr-FR"/>
                        <a:t>24 779 912,17</a:t>
                      </a:r>
                      <a:endParaRPr/>
                    </a:p>
                  </a:txBody>
                  <a:tcPr/>
                </a:tc>
              </a:tr>
              <a:tr h="448044">
                <a:tc>
                  <a:txBody>
                    <a:bodyPr/>
                    <a:p>
                      <a:pPr marL="0" marR="0" lvl="0" indent="0" algn="l" defTabSz="914400">
                        <a:lnSpc>
                          <a:spcPct val="100000"/>
                        </a:lnSpc>
                        <a:spcBef>
                          <a:spcPts val="0"/>
                        </a:spcBef>
                        <a:spcAft>
                          <a:spcPts val="0"/>
                        </a:spcAft>
                        <a:buClrTx/>
                        <a:buSzTx/>
                        <a:buFontTx/>
                        <a:buNone/>
                        <a:defRPr/>
                      </a:pPr>
                      <a:r>
                        <a:rPr lang="fr-FR" sz="1600"/>
                        <a:t>DEPENSES REELLES</a:t>
                      </a:r>
                      <a:endParaRPr sz="1600" b="1"/>
                    </a:p>
                  </a:txBody>
                  <a:tcPr/>
                </a:tc>
                <a:tc>
                  <a:txBody>
                    <a:bodyPr/>
                    <a:p>
                      <a:pPr algn="r">
                        <a:defRPr/>
                      </a:pPr>
                      <a:r>
                        <a:rPr/>
                        <a:t>20 596 917</a:t>
                      </a:r>
                      <a:r>
                        <a:rPr lang="fr-FR"/>
                        <a:t>,03</a:t>
                      </a:r>
                      <a:endParaRPr/>
                    </a:p>
                  </a:txBody>
                  <a:tcPr/>
                </a:tc>
                <a:tc>
                  <a:txBody>
                    <a:bodyPr/>
                    <a:p>
                      <a:pPr algn="r">
                        <a:defRPr/>
                      </a:pPr>
                      <a:r>
                        <a:rPr/>
                        <a:t>20 782 308</a:t>
                      </a:r>
                      <a:r>
                        <a:rPr lang="fr-FR"/>
                        <a:t>,08</a:t>
                      </a:r>
                      <a:endParaRPr/>
                    </a:p>
                  </a:txBody>
                  <a:tcPr/>
                </a:tc>
                <a:tc>
                  <a:txBody>
                    <a:bodyPr/>
                    <a:p>
                      <a:pPr algn="r">
                        <a:defRPr/>
                      </a:pPr>
                      <a:r>
                        <a:rPr/>
                        <a:t>21 275 48</a:t>
                      </a:r>
                      <a:r>
                        <a:rPr lang="fr-FR"/>
                        <a:t>7,96</a:t>
                      </a:r>
                      <a:endParaRPr/>
                    </a:p>
                  </a:txBody>
                  <a:tcPr/>
                </a:tc>
                <a:tc>
                  <a:txBody>
                    <a:bodyPr/>
                    <a:p>
                      <a:pPr algn="r">
                        <a:defRPr/>
                      </a:pPr>
                      <a:r>
                        <a:rPr lang="fr-FR"/>
                        <a:t>21 264 394,30</a:t>
                      </a:r>
                      <a:endParaRPr/>
                    </a:p>
                  </a:txBody>
                  <a:tcPr/>
                </a:tc>
                <a:tc>
                  <a:txBody>
                    <a:bodyPr/>
                    <a:p>
                      <a:pPr algn="r">
                        <a:defRPr/>
                      </a:pPr>
                      <a:r>
                        <a:rPr lang="fr-FR"/>
                        <a:t>21 327 146,67</a:t>
                      </a:r>
                      <a:endParaRPr/>
                    </a:p>
                  </a:txBody>
                  <a:tcPr/>
                </a:tc>
              </a:tr>
              <a:tr h="448044">
                <a:tc>
                  <a:txBody>
                    <a:bodyPr/>
                    <a:p>
                      <a:pPr marL="0" marR="0" lvl="0" indent="0" algn="l" defTabSz="914400">
                        <a:lnSpc>
                          <a:spcPct val="100000"/>
                        </a:lnSpc>
                        <a:spcBef>
                          <a:spcPts val="0"/>
                        </a:spcBef>
                        <a:spcAft>
                          <a:spcPts val="0"/>
                        </a:spcAft>
                        <a:buClrTx/>
                        <a:buSzTx/>
                        <a:buFontTx/>
                        <a:buNone/>
                        <a:defRPr/>
                      </a:pPr>
                      <a:r>
                        <a:rPr lang="fr-FR" sz="1600" b="1"/>
                        <a:t>CAF</a:t>
                      </a:r>
                      <a:endParaRPr sz="1600" b="1"/>
                    </a:p>
                  </a:txBody>
                  <a:tcPr/>
                </a:tc>
                <a:tc>
                  <a:txBody>
                    <a:bodyPr/>
                    <a:p>
                      <a:pPr algn="r">
                        <a:defRPr/>
                      </a:pPr>
                      <a:r>
                        <a:rPr/>
                        <a:t>2 465 579</a:t>
                      </a:r>
                      <a:r>
                        <a:rPr lang="fr-FR"/>
                        <a:t>,53</a:t>
                      </a:r>
                      <a:endParaRPr/>
                    </a:p>
                  </a:txBody>
                  <a:tcPr/>
                </a:tc>
                <a:tc>
                  <a:txBody>
                    <a:bodyPr/>
                    <a:p>
                      <a:pPr algn="r">
                        <a:defRPr/>
                      </a:pPr>
                      <a:r>
                        <a:rPr/>
                        <a:t>3 724 </a:t>
                      </a:r>
                      <a:r>
                        <a:rPr lang="fr-FR"/>
                        <a:t>055,98</a:t>
                      </a:r>
                      <a:endParaRPr/>
                    </a:p>
                  </a:txBody>
                  <a:tcPr/>
                </a:tc>
                <a:tc>
                  <a:txBody>
                    <a:bodyPr/>
                    <a:p>
                      <a:pPr algn="r">
                        <a:defRPr/>
                      </a:pPr>
                      <a:r>
                        <a:rPr/>
                        <a:t>3 408 680</a:t>
                      </a:r>
                      <a:r>
                        <a:rPr lang="fr-FR"/>
                        <a:t>,30</a:t>
                      </a:r>
                      <a:endParaRPr/>
                    </a:p>
                  </a:txBody>
                  <a:tcPr/>
                </a:tc>
                <a:tc>
                  <a:txBody>
                    <a:bodyPr/>
                    <a:p>
                      <a:pPr algn="r">
                        <a:defRPr/>
                      </a:pPr>
                      <a:r>
                        <a:rPr lang="fr-FR"/>
                        <a:t>5 163 511,47</a:t>
                      </a:r>
                      <a:endParaRPr/>
                    </a:p>
                  </a:txBody>
                  <a:tcPr/>
                </a:tc>
                <a:tc>
                  <a:txBody>
                    <a:bodyPr/>
                    <a:p>
                      <a:pPr algn="r">
                        <a:defRPr/>
                      </a:pPr>
                      <a:r>
                        <a:rPr lang="fr-FR"/>
                        <a:t>3 452 765,50</a:t>
                      </a:r>
                      <a:endParaRPr/>
                    </a:p>
                  </a:txBody>
                  <a:tcPr/>
                </a:tc>
              </a:tr>
            </a:tbl>
          </a:graphicData>
        </a:graphic>
      </p:graphicFrame>
      <p:sp>
        <p:nvSpPr>
          <p:cNvPr id="383047472" name="Espace réservé du contenu 2"/>
          <p:cNvSpPr>
            <a:spLocks noGrp="1"/>
          </p:cNvSpPr>
          <p:nvPr>
            <p:ph idx="1"/>
          </p:nvPr>
        </p:nvSpPr>
        <p:spPr bwMode="auto"/>
        <p:txBody>
          <a:bodyPr/>
          <a:lstStyle/>
          <a:p>
            <a:pPr>
              <a:defRPr/>
            </a:pPr>
            <a:endParaRPr/>
          </a:p>
          <a:p>
            <a:pPr>
              <a:defRPr/>
            </a:pPr>
            <a:endParaRPr/>
          </a:p>
          <a:p>
            <a:pPr>
              <a:defRPr/>
            </a:pPr>
            <a:endParaRPr/>
          </a:p>
          <a:p>
            <a:pPr>
              <a:defRPr/>
            </a:pPr>
            <a:endParaRPr/>
          </a:p>
          <a:p>
            <a:pPr>
              <a:defRPr/>
            </a:pPr>
            <a:endParaRPr/>
          </a:p>
        </p:txBody>
      </p:sp>
      <p:graphicFrame>
        <p:nvGraphicFramePr>
          <p:cNvPr id="1799059692" name="Graphique 6"/>
          <p:cNvGraphicFramePr>
            <a:graphicFrameLocks xmlns:a="http://schemas.openxmlformats.org/drawingml/2006/main"/>
          </p:cNvGraphicFramePr>
          <p:nvPr/>
        </p:nvGraphicFramePr>
        <p:xfrm rot="0">
          <a:off x="962794" y="3607728"/>
          <a:ext cx="10101758" cy="306163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3150433" name="Titre 1"/>
          <p:cNvSpPr>
            <a:spLocks noGrp="1"/>
          </p:cNvSpPr>
          <p:nvPr>
            <p:ph type="ctrTitle"/>
          </p:nvPr>
        </p:nvSpPr>
        <p:spPr bwMode="auto">
          <a:xfrm>
            <a:off x="1524000" y="1122362"/>
            <a:ext cx="9144000" cy="3026718"/>
          </a:xfrm>
        </p:spPr>
        <p:txBody>
          <a:bodyPr>
            <a:normAutofit fontScale="90000"/>
          </a:bodyPr>
          <a:lstStyle/>
          <a:p>
            <a:pPr>
              <a:defRPr/>
            </a:pPr>
            <a:br>
              <a:rPr lang="fr-FR"/>
            </a:br>
            <a:br>
              <a:rPr lang="fr-FR"/>
            </a:br>
            <a:br>
              <a:rPr lang="fr-FR"/>
            </a:br>
            <a:br>
              <a:rPr lang="fr-FR"/>
            </a:br>
            <a:br>
              <a:rPr lang="fr-FR"/>
            </a:br>
            <a:br>
              <a:rPr lang="fr-FR"/>
            </a:br>
            <a:br>
              <a:rPr lang="fr-FR"/>
            </a:br>
            <a:br>
              <a:rPr lang="fr-FR"/>
            </a:br>
            <a:r>
              <a:rPr lang="fr-FR" sz="6700" b="1"/>
              <a:t>CHAPITRE 3 : BUDGET PRINCIPAL</a:t>
            </a:r>
            <a:br>
              <a:rPr lang="fr-FR"/>
            </a:br>
            <a:endParaRPr lang="fr-FR"/>
          </a:p>
        </p:txBody>
      </p:sp>
      <p:sp>
        <p:nvSpPr>
          <p:cNvPr id="2049277805" name="Sous-titre 2"/>
          <p:cNvSpPr>
            <a:spLocks noGrp="1"/>
          </p:cNvSpPr>
          <p:nvPr>
            <p:ph type="subTitle" idx="1"/>
          </p:nvPr>
        </p:nvSpPr>
        <p:spPr bwMode="auto">
          <a:xfrm>
            <a:off x="1524000" y="3602038"/>
            <a:ext cx="9144000" cy="2387600"/>
          </a:xfrm>
        </p:spPr>
        <p:txBody>
          <a:bodyPr>
            <a:noAutofit/>
          </a:bodyPr>
          <a:lstStyle/>
          <a:p>
            <a:pPr>
              <a:defRPr/>
            </a:pPr>
            <a:endParaRPr lang="fr-FR" sz="4000"/>
          </a:p>
          <a:p>
            <a:pPr>
              <a:defRPr/>
            </a:pPr>
            <a:r>
              <a:rPr lang="fr-FR" sz="4000"/>
              <a:t>LES DEPENSES D’INVESTISSEMENT DE LA COMMUNE</a:t>
            </a:r>
            <a:endParaRPr/>
          </a:p>
        </p:txBody>
      </p:sp>
      <p:pic>
        <p:nvPicPr>
          <p:cNvPr id="134438679" name="Image 5"/>
          <p:cNvPicPr>
            <a:picLocks noChangeAspect="1"/>
          </p:cNvPicPr>
          <p:nvPr/>
        </p:nvPicPr>
        <p:blipFill rotWithShape="1">
          <a:blip r:embed="rId3"/>
          <a:stretch/>
        </p:blipFill>
        <p:spPr bwMode="auto">
          <a:xfrm>
            <a:off x="445404" y="217240"/>
            <a:ext cx="988771" cy="1106805"/>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1722364" name="ZoneTexte 5"/>
          <p:cNvSpPr txBox="1"/>
          <p:nvPr/>
        </p:nvSpPr>
        <p:spPr bwMode="auto">
          <a:xfrm>
            <a:off x="536890" y="291476"/>
            <a:ext cx="11216871" cy="640440"/>
          </a:xfrm>
          <a:prstGeom prst="rect">
            <a:avLst/>
          </a:prstGeom>
          <a:noFill/>
        </p:spPr>
        <p:txBody>
          <a:bodyPr wrap="square" rtlCol="0">
            <a:spAutoFit/>
          </a:bodyPr>
          <a:lstStyle/>
          <a:p>
            <a:pPr>
              <a:defRPr/>
            </a:pPr>
            <a:r>
              <a:rPr lang="fr-FR" sz="3600" b="1">
                <a:solidFill>
                  <a:srgbClr val="C00000"/>
                </a:solidFill>
              </a:rPr>
              <a:t>1) Section d’Investissement : dépenses</a:t>
            </a:r>
            <a:endParaRPr/>
          </a:p>
        </p:txBody>
      </p:sp>
      <p:sp>
        <p:nvSpPr>
          <p:cNvPr id="564274011"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2067568118" name="Tableau 1"/>
          <p:cNvGraphicFramePr>
            <a:graphicFrameLocks xmlns:a="http://schemas.openxmlformats.org/drawingml/2006/main" noGrp="1"/>
          </p:cNvGraphicFramePr>
          <p:nvPr/>
        </p:nvGraphicFramePr>
        <p:xfrm rot="0">
          <a:off x="404669" y="1485873"/>
          <a:ext cx="11489691" cy="5274720"/>
        </p:xfrm>
        <a:graphic>
          <a:graphicData uri="http://schemas.openxmlformats.org/drawingml/2006/table">
            <a:tbl>
              <a:tblPr firstRow="1" firstCol="0" lastRow="0" lastCol="0" bandRow="1" bandCol="0">
                <a:tableStyleId>{DA2EE8F4-C70D-5240-8D52-E37A190E7F50}</a:tableStyleId>
              </a:tblPr>
              <a:tblGrid>
                <a:gridCol w="3966716"/>
                <a:gridCol w="1572863"/>
                <a:gridCol w="1722658"/>
                <a:gridCol w="1348168"/>
                <a:gridCol w="1420194"/>
                <a:gridCol w="1459092"/>
              </a:tblGrid>
              <a:tr h="594335">
                <a:tc>
                  <a:txBody>
                    <a:bodyPr/>
                    <a:p>
                      <a:pPr algn="ctr">
                        <a:defRPr/>
                      </a:pPr>
                      <a:r>
                        <a:rPr lang="fr-FR" sz="1300"/>
                        <a:t>En € </a:t>
                      </a:r>
                      <a:endParaRPr sz="1300"/>
                    </a:p>
                  </a:txBody>
                  <a:tcPr/>
                </a:tc>
                <a:tc>
                  <a:txBody>
                    <a:bodyPr/>
                    <a:p>
                      <a:pPr marL="0" marR="0" lvl="0" indent="0" algn="ctr" defTabSz="914400">
                        <a:lnSpc>
                          <a:spcPct val="100000"/>
                        </a:lnSpc>
                        <a:spcBef>
                          <a:spcPts val="0"/>
                        </a:spcBef>
                        <a:spcAft>
                          <a:spcPts val="0"/>
                        </a:spcAft>
                        <a:buClrTx/>
                        <a:buSzTx/>
                        <a:buFontTx/>
                        <a:buNone/>
                        <a:defRPr/>
                      </a:pPr>
                      <a:r>
                        <a:rPr lang="fr-FR" sz="1300"/>
                        <a:t>CREDITS OUVERTS EN 2025 (BP+DM</a:t>
                      </a:r>
                      <a:endParaRPr/>
                    </a:p>
                    <a:p>
                      <a:pPr marL="0" marR="0" lvl="0" indent="0" algn="ctr" defTabSz="914400">
                        <a:lnSpc>
                          <a:spcPct val="100000"/>
                        </a:lnSpc>
                        <a:spcBef>
                          <a:spcPts val="0"/>
                        </a:spcBef>
                        <a:spcAft>
                          <a:spcPts val="0"/>
                        </a:spcAft>
                        <a:buClrTx/>
                        <a:buSzTx/>
                        <a:buFontTx/>
                        <a:buNone/>
                        <a:defRPr/>
                      </a:pPr>
                      <a:r>
                        <a:rPr lang="fr-FR" sz="1300"/>
                        <a:t>+RAR N-1)</a:t>
                      </a:r>
                      <a:endParaRPr/>
                    </a:p>
                  </a:txBody>
                  <a:tcPr/>
                </a:tc>
                <a:tc>
                  <a:txBody>
                    <a:bodyPr/>
                    <a:p>
                      <a:pPr algn="ctr">
                        <a:defRPr/>
                      </a:pPr>
                      <a:r>
                        <a:rPr lang="fr-FR" sz="1300"/>
                        <a:t>CA 2025</a:t>
                      </a:r>
                      <a:endParaRPr sz="1300"/>
                    </a:p>
                  </a:txBody>
                  <a:tcPr/>
                </a:tc>
                <a:tc>
                  <a:txBody>
                    <a:bodyPr/>
                    <a:p>
                      <a:pPr algn="ctr">
                        <a:defRPr/>
                      </a:pPr>
                      <a:r>
                        <a:rPr lang="fr-FR" sz="1300"/>
                        <a:t>RAR 2025 A REPORTER EN 2026</a:t>
                      </a:r>
                      <a:endParaRPr/>
                    </a:p>
                    <a:p>
                      <a:pPr algn="ctr">
                        <a:defRPr/>
                      </a:pPr>
                      <a:r>
                        <a:rPr lang="fr-FR" sz="1300"/>
                        <a:t>(1)</a:t>
                      </a:r>
                      <a:endParaRPr/>
                    </a:p>
                  </a:txBody>
                  <a:tcPr/>
                </a:tc>
                <a:tc>
                  <a:txBody>
                    <a:bodyPr/>
                    <a:p>
                      <a:pPr algn="ctr">
                        <a:defRPr/>
                      </a:pPr>
                      <a:r>
                        <a:rPr lang="fr-FR" sz="1300"/>
                        <a:t>DEPENSES NOUVELLES  BP 2026</a:t>
                      </a:r>
                      <a:endParaRPr/>
                    </a:p>
                    <a:p>
                      <a:pPr algn="ctr">
                        <a:defRPr/>
                      </a:pPr>
                      <a:r>
                        <a:rPr lang="fr-FR" sz="1300"/>
                        <a:t>(2)</a:t>
                      </a:r>
                      <a:endParaRPr sz="1300"/>
                    </a:p>
                  </a:txBody>
                  <a:tcPr/>
                </a:tc>
                <a:tc>
                  <a:txBody>
                    <a:bodyPr/>
                    <a:p>
                      <a:pPr algn="ctr">
                        <a:defRPr/>
                      </a:pPr>
                      <a:r>
                        <a:rPr lang="fr-FR" sz="1300"/>
                        <a:t>TOTAL  BP 2026</a:t>
                      </a:r>
                      <a:endParaRPr/>
                    </a:p>
                    <a:p>
                      <a:pPr algn="ctr">
                        <a:defRPr/>
                      </a:pPr>
                      <a:r>
                        <a:rPr lang="fr-FR" sz="1300"/>
                        <a:t>(1+2)</a:t>
                      </a:r>
                      <a:endParaRPr sz="1300"/>
                    </a:p>
                  </a:txBody>
                  <a:tcPr/>
                </a:tc>
              </a:tr>
              <a:tr h="264149">
                <a:tc>
                  <a:txBody>
                    <a:bodyPr/>
                    <a:p>
                      <a:pPr>
                        <a:defRPr/>
                      </a:pPr>
                      <a:r>
                        <a:rPr lang="fr-FR" sz="1400"/>
                        <a:t>20 – Immobilisations incorporelles</a:t>
                      </a:r>
                      <a:endParaRPr sz="1400"/>
                    </a:p>
                  </a:txBody>
                  <a:tcPr/>
                </a:tc>
                <a:tc>
                  <a:txBody>
                    <a:bodyPr/>
                    <a:p>
                      <a:pPr algn="r">
                        <a:defRPr/>
                      </a:pPr>
                      <a:r>
                        <a:rPr sz="1400"/>
                        <a:t>415 630.36</a:t>
                      </a:r>
                      <a:endParaRPr/>
                    </a:p>
                  </a:txBody>
                  <a:tcPr/>
                </a:tc>
                <a:tc>
                  <a:txBody>
                    <a:bodyPr/>
                    <a:p>
                      <a:pPr algn="r">
                        <a:defRPr/>
                      </a:pPr>
                      <a:r>
                        <a:rPr sz="1400"/>
                        <a:t>270 313.17</a:t>
                      </a:r>
                      <a:endParaRPr/>
                    </a:p>
                  </a:txBody>
                  <a:tcPr/>
                </a:tc>
                <a:tc>
                  <a:txBody>
                    <a:bodyPr/>
                    <a:p>
                      <a:pPr algn="r">
                        <a:defRPr/>
                      </a:pPr>
                      <a:r>
                        <a:rPr sz="1400"/>
                        <a:t>48 098.22</a:t>
                      </a:r>
                      <a:endParaRPr/>
                    </a:p>
                  </a:txBody>
                  <a:tcPr/>
                </a:tc>
                <a:tc>
                  <a:txBody>
                    <a:bodyPr/>
                    <a:p>
                      <a:pPr algn="r">
                        <a:defRPr/>
                      </a:pPr>
                      <a:r>
                        <a:rPr sz="1400"/>
                        <a:t>373 500.00</a:t>
                      </a:r>
                      <a:endParaRPr/>
                    </a:p>
                  </a:txBody>
                  <a:tcPr/>
                </a:tc>
                <a:tc>
                  <a:txBody>
                    <a:bodyPr/>
                    <a:p>
                      <a:pPr algn="r">
                        <a:defRPr/>
                      </a:pPr>
                      <a:r>
                        <a:rPr sz="1400"/>
                        <a:t>421 598.22</a:t>
                      </a:r>
                      <a:endParaRPr/>
                    </a:p>
                  </a:txBody>
                  <a:tcPr/>
                </a:tc>
              </a:tr>
              <a:tr h="264149">
                <a:tc>
                  <a:txBody>
                    <a:bodyPr/>
                    <a:p>
                      <a:pPr>
                        <a:defRPr/>
                      </a:pPr>
                      <a:r>
                        <a:rPr lang="fr-FR" sz="1400"/>
                        <a:t>204 – Subventions d’équipement versées</a:t>
                      </a:r>
                      <a:endParaRPr sz="1400"/>
                    </a:p>
                  </a:txBody>
                  <a:tcPr/>
                </a:tc>
                <a:tc>
                  <a:txBody>
                    <a:bodyPr/>
                    <a:p>
                      <a:pPr algn="r">
                        <a:defRPr/>
                      </a:pPr>
                      <a:r>
                        <a:rPr sz="1400"/>
                        <a:t>60 449.57</a:t>
                      </a:r>
                      <a:endParaRPr/>
                    </a:p>
                  </a:txBody>
                  <a:tcPr/>
                </a:tc>
                <a:tc>
                  <a:txBody>
                    <a:bodyPr/>
                    <a:p>
                      <a:pPr algn="r">
                        <a:defRPr/>
                      </a:pPr>
                      <a:r>
                        <a:rPr sz="1400"/>
                        <a:t>14 649.58</a:t>
                      </a:r>
                      <a:endParaRPr/>
                    </a:p>
                  </a:txBody>
                  <a:tcPr/>
                </a:tc>
                <a:tc>
                  <a:txBody>
                    <a:bodyPr/>
                    <a:p>
                      <a:pPr algn="r">
                        <a:defRPr/>
                      </a:pPr>
                      <a:r>
                        <a:rPr sz="1400"/>
                        <a:t>24 000.00</a:t>
                      </a:r>
                      <a:endParaRPr/>
                    </a:p>
                  </a:txBody>
                  <a:tcPr/>
                </a:tc>
                <a:tc>
                  <a:txBody>
                    <a:bodyPr/>
                    <a:p>
                      <a:pPr algn="r">
                        <a:defRPr/>
                      </a:pPr>
                      <a:r>
                        <a:rPr sz="1400"/>
                        <a:t>34 500.00</a:t>
                      </a:r>
                      <a:endParaRPr/>
                    </a:p>
                  </a:txBody>
                  <a:tcPr/>
                </a:tc>
                <a:tc>
                  <a:txBody>
                    <a:bodyPr/>
                    <a:p>
                      <a:pPr algn="r">
                        <a:defRPr/>
                      </a:pPr>
                      <a:r>
                        <a:rPr sz="1400"/>
                        <a:t>58 500.00</a:t>
                      </a:r>
                      <a:endParaRPr/>
                    </a:p>
                  </a:txBody>
                  <a:tcPr/>
                </a:tc>
              </a:tr>
              <a:tr h="306480">
                <a:tc>
                  <a:txBody>
                    <a:bodyPr/>
                    <a:p>
                      <a:pPr>
                        <a:defRPr/>
                      </a:pPr>
                      <a:r>
                        <a:rPr lang="fr-FR" sz="1400"/>
                        <a:t>21 – Immobilisations corporelles</a:t>
                      </a:r>
                      <a:endParaRPr sz="1400"/>
                    </a:p>
                  </a:txBody>
                  <a:tcPr/>
                </a:tc>
                <a:tc>
                  <a:txBody>
                    <a:bodyPr/>
                    <a:p>
                      <a:pPr algn="r">
                        <a:defRPr/>
                      </a:pPr>
                      <a:r>
                        <a:rPr sz="1400"/>
                        <a:t>1 906 725.79</a:t>
                      </a:r>
                      <a:endParaRPr/>
                    </a:p>
                  </a:txBody>
                  <a:tcPr/>
                </a:tc>
                <a:tc>
                  <a:txBody>
                    <a:bodyPr/>
                    <a:p>
                      <a:pPr algn="r">
                        <a:defRPr/>
                      </a:pPr>
                      <a:r>
                        <a:rPr sz="1400"/>
                        <a:t>1 225 546.00</a:t>
                      </a:r>
                      <a:endParaRPr/>
                    </a:p>
                  </a:txBody>
                  <a:tcPr/>
                </a:tc>
                <a:tc>
                  <a:txBody>
                    <a:bodyPr/>
                    <a:p>
                      <a:pPr algn="r">
                        <a:defRPr/>
                      </a:pPr>
                      <a:r>
                        <a:rPr sz="1400"/>
                        <a:t>443 285.61</a:t>
                      </a:r>
                      <a:endParaRPr/>
                    </a:p>
                  </a:txBody>
                  <a:tcPr/>
                </a:tc>
                <a:tc>
                  <a:txBody>
                    <a:bodyPr/>
                    <a:p>
                      <a:pPr algn="r">
                        <a:defRPr/>
                      </a:pPr>
                      <a:r>
                        <a:rPr sz="1400"/>
                        <a:t>2 312 404.03</a:t>
                      </a:r>
                      <a:endParaRPr/>
                    </a:p>
                  </a:txBody>
                  <a:tcPr/>
                </a:tc>
                <a:tc>
                  <a:txBody>
                    <a:bodyPr/>
                    <a:p>
                      <a:pPr algn="r">
                        <a:defRPr/>
                      </a:pPr>
                      <a:r>
                        <a:rPr sz="1400"/>
                        <a:t>2 755 689.64</a:t>
                      </a:r>
                      <a:endParaRPr/>
                    </a:p>
                  </a:txBody>
                  <a:tcPr/>
                </a:tc>
              </a:tr>
              <a:tr h="264149">
                <a:tc>
                  <a:txBody>
                    <a:bodyPr/>
                    <a:p>
                      <a:pPr>
                        <a:defRPr/>
                      </a:pPr>
                      <a:r>
                        <a:rPr lang="fr-FR" sz="1400"/>
                        <a:t>23 – Immobilisations en cours</a:t>
                      </a:r>
                      <a:endParaRPr sz="1400"/>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27 000.00</a:t>
                      </a:r>
                      <a:endParaRPr/>
                    </a:p>
                  </a:txBody>
                  <a:tcPr/>
                </a:tc>
                <a:tc>
                  <a:txBody>
                    <a:bodyPr/>
                    <a:p>
                      <a:pPr algn="r">
                        <a:defRPr/>
                      </a:pPr>
                      <a:r>
                        <a:rPr sz="1400"/>
                        <a:t>27 000.00</a:t>
                      </a:r>
                      <a:endParaRPr/>
                    </a:p>
                  </a:txBody>
                  <a:tcPr/>
                </a:tc>
              </a:tr>
              <a:tr h="264149">
                <a:tc>
                  <a:txBody>
                    <a:bodyPr/>
                    <a:p>
                      <a:pPr>
                        <a:defRPr/>
                      </a:pPr>
                      <a:r>
                        <a:rPr lang="fr-FR" sz="1400"/>
                        <a:t>Opérations d’équipement (voir détail dans Tableau Dépenses d’équipement par opération-pages 35-36)</a:t>
                      </a:r>
                      <a:endParaRPr sz="1400"/>
                    </a:p>
                  </a:txBody>
                  <a:tcPr/>
                </a:tc>
                <a:tc>
                  <a:txBody>
                    <a:bodyPr/>
                    <a:p>
                      <a:pPr algn="r">
                        <a:defRPr/>
                      </a:pPr>
                      <a:r>
                        <a:rPr sz="1400"/>
                        <a:t>7 702 395.64</a:t>
                      </a:r>
                      <a:endParaRPr/>
                    </a:p>
                  </a:txBody>
                  <a:tcPr/>
                </a:tc>
                <a:tc>
                  <a:txBody>
                    <a:bodyPr/>
                    <a:p>
                      <a:pPr algn="r">
                        <a:defRPr/>
                      </a:pPr>
                      <a:r>
                        <a:rPr sz="1400"/>
                        <a:t>5 000 758.81</a:t>
                      </a:r>
                      <a:endParaRPr/>
                    </a:p>
                  </a:txBody>
                  <a:tcPr/>
                </a:tc>
                <a:tc>
                  <a:txBody>
                    <a:bodyPr/>
                    <a:p>
                      <a:pPr algn="r">
                        <a:defRPr/>
                      </a:pPr>
                      <a:r>
                        <a:rPr sz="1400"/>
                        <a:t>313 158.94</a:t>
                      </a:r>
                      <a:endParaRPr/>
                    </a:p>
                  </a:txBody>
                  <a:tcPr/>
                </a:tc>
                <a:tc>
                  <a:txBody>
                    <a:bodyPr/>
                    <a:p>
                      <a:pPr algn="r">
                        <a:defRPr/>
                      </a:pPr>
                      <a:r>
                        <a:rPr sz="1400"/>
                        <a:t>4 612 154.66</a:t>
                      </a:r>
                      <a:endParaRPr/>
                    </a:p>
                  </a:txBody>
                  <a:tcPr/>
                </a:tc>
                <a:tc>
                  <a:txBody>
                    <a:bodyPr/>
                    <a:p>
                      <a:pPr algn="r">
                        <a:defRPr/>
                      </a:pPr>
                      <a:r>
                        <a:rPr sz="1400"/>
                        <a:t>4 925 313.60</a:t>
                      </a:r>
                      <a:endParaRPr/>
                    </a:p>
                  </a:txBody>
                  <a:tcPr/>
                </a:tc>
              </a:tr>
              <a:tr h="264149">
                <a:tc>
                  <a:txBody>
                    <a:bodyPr/>
                    <a:p>
                      <a:pPr>
                        <a:defRPr/>
                      </a:pPr>
                      <a:r>
                        <a:rPr lang="fr-FR" sz="1400" b="1"/>
                        <a:t>TOTAL DES DEPENSES D’EQUIPEMENT</a:t>
                      </a:r>
                      <a:endParaRPr sz="1400"/>
                    </a:p>
                  </a:txBody>
                  <a:tcPr/>
                </a:tc>
                <a:tc>
                  <a:txBody>
                    <a:bodyPr/>
                    <a:p>
                      <a:pPr algn="r">
                        <a:defRPr/>
                      </a:pPr>
                      <a:r>
                        <a:rPr sz="1400" b="1"/>
                        <a:t>10 085 201.36</a:t>
                      </a:r>
                      <a:endParaRPr/>
                    </a:p>
                  </a:txBody>
                  <a:tcPr/>
                </a:tc>
                <a:tc>
                  <a:txBody>
                    <a:bodyPr/>
                    <a:p>
                      <a:pPr algn="r">
                        <a:defRPr/>
                      </a:pPr>
                      <a:r>
                        <a:rPr sz="1400" b="1"/>
                        <a:t>6 511 267.56</a:t>
                      </a:r>
                      <a:endParaRPr/>
                    </a:p>
                  </a:txBody>
                  <a:tcPr/>
                </a:tc>
                <a:tc>
                  <a:txBody>
                    <a:bodyPr/>
                    <a:p>
                      <a:pPr algn="r">
                        <a:defRPr/>
                      </a:pPr>
                      <a:r>
                        <a:rPr sz="1400" b="1"/>
                        <a:t>828 542.77</a:t>
                      </a:r>
                      <a:endParaRPr/>
                    </a:p>
                  </a:txBody>
                  <a:tcPr/>
                </a:tc>
                <a:tc>
                  <a:txBody>
                    <a:bodyPr/>
                    <a:p>
                      <a:pPr algn="r">
                        <a:defRPr/>
                      </a:pPr>
                      <a:r>
                        <a:rPr sz="1400" b="1"/>
                        <a:t>7 359 558.69</a:t>
                      </a:r>
                      <a:endParaRPr/>
                    </a:p>
                  </a:txBody>
                  <a:tcPr/>
                </a:tc>
                <a:tc>
                  <a:txBody>
                    <a:bodyPr/>
                    <a:p>
                      <a:pPr algn="r">
                        <a:defRPr/>
                      </a:pPr>
                      <a:r>
                        <a:rPr sz="1400" b="1"/>
                        <a:t>8 188 101.46</a:t>
                      </a:r>
                      <a:endParaRPr/>
                    </a:p>
                  </a:txBody>
                  <a:tcPr/>
                </a:tc>
              </a:tr>
              <a:tr h="281556">
                <a:tc>
                  <a:txBody>
                    <a:bodyPr/>
                    <a:p>
                      <a:pPr>
                        <a:defRPr/>
                      </a:pPr>
                      <a:r>
                        <a:rPr lang="fr-FR" sz="1400"/>
                        <a:t>10 - Dotations, fonds et réserves</a:t>
                      </a:r>
                      <a:endParaRPr sz="1400"/>
                    </a:p>
                  </a:txBody>
                  <a:tcPr/>
                </a:tc>
                <a:tc>
                  <a:txBody>
                    <a:bodyPr/>
                    <a:p>
                      <a:pPr algn="r">
                        <a:defRPr/>
                      </a:pPr>
                      <a:r>
                        <a:rPr sz="1400"/>
                        <a:t>150 000.00</a:t>
                      </a:r>
                      <a:endParaRPr/>
                    </a:p>
                  </a:txBody>
                  <a:tcPr/>
                </a:tc>
                <a:tc>
                  <a:txBody>
                    <a:bodyPr/>
                    <a:p>
                      <a:pPr algn="r">
                        <a:defRPr/>
                      </a:pPr>
                      <a:r>
                        <a:rPr sz="1400"/>
                        <a:t>5 391.73</a:t>
                      </a:r>
                      <a:endParaRPr/>
                    </a:p>
                  </a:txBody>
                  <a:tcPr/>
                </a:tc>
                <a:tc>
                  <a:txBody>
                    <a:bodyPr/>
                    <a:p>
                      <a:pPr algn="r">
                        <a:defRPr/>
                      </a:pPr>
                      <a:r>
                        <a:rPr sz="1400"/>
                        <a:t>0.00</a:t>
                      </a:r>
                      <a:endParaRPr/>
                    </a:p>
                  </a:txBody>
                  <a:tcPr/>
                </a:tc>
                <a:tc>
                  <a:txBody>
                    <a:bodyPr/>
                    <a:p>
                      <a:pPr algn="r">
                        <a:defRPr/>
                      </a:pPr>
                      <a:r>
                        <a:rPr sz="1400"/>
                        <a:t>50 000.00</a:t>
                      </a:r>
                      <a:endParaRPr/>
                    </a:p>
                  </a:txBody>
                  <a:tcPr/>
                </a:tc>
                <a:tc>
                  <a:txBody>
                    <a:bodyPr/>
                    <a:p>
                      <a:pPr algn="r">
                        <a:defRPr/>
                      </a:pPr>
                      <a:r>
                        <a:rPr sz="1400"/>
                        <a:t>50 000.00</a:t>
                      </a:r>
                      <a:endParaRPr/>
                    </a:p>
                  </a:txBody>
                  <a:tcPr/>
                </a:tc>
              </a:tr>
              <a:tr h="264149">
                <a:tc>
                  <a:txBody>
                    <a:bodyPr/>
                    <a:p>
                      <a:pPr>
                        <a:defRPr/>
                      </a:pPr>
                      <a:r>
                        <a:rPr lang="fr-FR" sz="1400"/>
                        <a:t>13 – Subventions d’équipement</a:t>
                      </a:r>
                      <a:endParaRPr sz="1400"/>
                    </a:p>
                  </a:txBody>
                  <a:tcPr/>
                </a:tc>
                <a:tc>
                  <a:txBody>
                    <a:bodyPr/>
                    <a:p>
                      <a:pPr algn="r">
                        <a:defRPr/>
                      </a:pPr>
                      <a:r>
                        <a:rPr sz="1400"/>
                        <a:t>105 000.00</a:t>
                      </a:r>
                      <a:endParaRPr/>
                    </a:p>
                  </a:txBody>
                  <a:tcPr/>
                </a:tc>
                <a:tc>
                  <a:txBody>
                    <a:bodyPr/>
                    <a:p>
                      <a:pPr algn="r">
                        <a:defRPr/>
                      </a:pPr>
                      <a:r>
                        <a:rPr sz="1400"/>
                        <a:t>105 000.00</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264149">
                <a:tc>
                  <a:txBody>
                    <a:bodyPr/>
                    <a:p>
                      <a:pPr>
                        <a:defRPr/>
                      </a:pPr>
                      <a:r>
                        <a:rPr lang="fr-FR" sz="1400"/>
                        <a:t>16 – Emprunts et dettes assimilées</a:t>
                      </a:r>
                      <a:endParaRPr sz="1400"/>
                    </a:p>
                  </a:txBody>
                  <a:tcPr/>
                </a:tc>
                <a:tc>
                  <a:txBody>
                    <a:bodyPr/>
                    <a:p>
                      <a:pPr algn="r">
                        <a:defRPr/>
                      </a:pPr>
                      <a:r>
                        <a:rPr sz="1400"/>
                        <a:t>1 105 200.00</a:t>
                      </a:r>
                      <a:endParaRPr/>
                    </a:p>
                  </a:txBody>
                  <a:tcPr/>
                </a:tc>
                <a:tc>
                  <a:txBody>
                    <a:bodyPr/>
                    <a:p>
                      <a:pPr algn="r">
                        <a:defRPr/>
                      </a:pPr>
                      <a:r>
                        <a:rPr sz="1400"/>
                        <a:t>1 104 417.51</a:t>
                      </a:r>
                      <a:endParaRPr/>
                    </a:p>
                  </a:txBody>
                  <a:tcPr/>
                </a:tc>
                <a:tc>
                  <a:txBody>
                    <a:bodyPr/>
                    <a:p>
                      <a:pPr algn="r">
                        <a:defRPr/>
                      </a:pPr>
                      <a:r>
                        <a:rPr sz="1400"/>
                        <a:t>0.00</a:t>
                      </a:r>
                      <a:endParaRPr/>
                    </a:p>
                  </a:txBody>
                  <a:tcPr/>
                </a:tc>
                <a:tc>
                  <a:txBody>
                    <a:bodyPr/>
                    <a:p>
                      <a:pPr algn="r">
                        <a:defRPr/>
                      </a:pPr>
                      <a:r>
                        <a:rPr sz="1400"/>
                        <a:t>880 000.00</a:t>
                      </a:r>
                      <a:endParaRPr/>
                    </a:p>
                  </a:txBody>
                  <a:tcPr/>
                </a:tc>
                <a:tc>
                  <a:txBody>
                    <a:bodyPr/>
                    <a:p>
                      <a:pPr algn="r">
                        <a:defRPr/>
                      </a:pPr>
                      <a:r>
                        <a:rPr sz="1400"/>
                        <a:t>880 000.00</a:t>
                      </a:r>
                      <a:endParaRPr/>
                    </a:p>
                  </a:txBody>
                  <a:tcPr/>
                </a:tc>
              </a:tr>
              <a:tr h="264149">
                <a:tc>
                  <a:txBody>
                    <a:bodyPr/>
                    <a:p>
                      <a:pPr>
                        <a:defRPr/>
                      </a:pPr>
                      <a:r>
                        <a:rPr lang="fr-FR" sz="1400"/>
                        <a:t>27 – Autres immobilisations financières</a:t>
                      </a:r>
                      <a:endParaRPr sz="1400"/>
                    </a:p>
                  </a:txBody>
                  <a:tcPr/>
                </a:tc>
                <a:tc>
                  <a:txBody>
                    <a:bodyPr/>
                    <a:p>
                      <a:pPr algn="r">
                        <a:defRPr/>
                      </a:pPr>
                      <a:r>
                        <a:rPr sz="1400"/>
                        <a:t>335 422.22</a:t>
                      </a:r>
                      <a:endParaRPr/>
                    </a:p>
                  </a:txBody>
                  <a:tcPr/>
                </a:tc>
                <a:tc>
                  <a:txBody>
                    <a:bodyPr/>
                    <a:p>
                      <a:pPr algn="r">
                        <a:defRPr/>
                      </a:pPr>
                      <a:r>
                        <a:rPr sz="1400"/>
                        <a:t>332 412.28</a:t>
                      </a:r>
                      <a:endParaRPr/>
                    </a:p>
                  </a:txBody>
                  <a:tcPr/>
                </a:tc>
                <a:tc>
                  <a:txBody>
                    <a:bodyPr/>
                    <a:p>
                      <a:pPr algn="r">
                        <a:defRPr/>
                      </a:pPr>
                      <a:r>
                        <a:rPr sz="1400"/>
                        <a:t>0.00</a:t>
                      </a:r>
                      <a:endParaRPr/>
                    </a:p>
                  </a:txBody>
                  <a:tcPr/>
                </a:tc>
                <a:tc>
                  <a:txBody>
                    <a:bodyPr/>
                    <a:p>
                      <a:pPr algn="r">
                        <a:defRPr/>
                      </a:pPr>
                      <a:r>
                        <a:rPr sz="1400"/>
                        <a:t>304 638.79</a:t>
                      </a:r>
                      <a:endParaRPr/>
                    </a:p>
                  </a:txBody>
                  <a:tcPr/>
                </a:tc>
                <a:tc>
                  <a:txBody>
                    <a:bodyPr/>
                    <a:p>
                      <a:pPr algn="r">
                        <a:defRPr/>
                      </a:pPr>
                      <a:r>
                        <a:rPr sz="1400"/>
                        <a:t>304 638.79</a:t>
                      </a:r>
                      <a:endParaRPr/>
                    </a:p>
                  </a:txBody>
                  <a:tcPr/>
                </a:tc>
              </a:tr>
              <a:tr h="264149">
                <a:tc>
                  <a:txBody>
                    <a:bodyPr/>
                    <a:p>
                      <a:pPr marL="0" marR="0" lvl="0" indent="0" algn="l" defTabSz="914400">
                        <a:lnSpc>
                          <a:spcPct val="100000"/>
                        </a:lnSpc>
                        <a:spcBef>
                          <a:spcPts val="0"/>
                        </a:spcBef>
                        <a:spcAft>
                          <a:spcPts val="0"/>
                        </a:spcAft>
                        <a:buClrTx/>
                        <a:buSzTx/>
                        <a:buFontTx/>
                        <a:buNone/>
                        <a:defRPr/>
                      </a:pPr>
                      <a:r>
                        <a:rPr lang="fr-FR" sz="1400" b="1"/>
                        <a:t>TOTAL DES DEPENSES FINANCIERES</a:t>
                      </a:r>
                      <a:endParaRPr sz="1400"/>
                    </a:p>
                  </a:txBody>
                  <a:tcPr/>
                </a:tc>
                <a:tc>
                  <a:txBody>
                    <a:bodyPr/>
                    <a:p>
                      <a:pPr algn="r">
                        <a:defRPr/>
                      </a:pPr>
                      <a:r>
                        <a:rPr sz="1400" b="1"/>
                        <a:t>1 695 622.00</a:t>
                      </a:r>
                      <a:endParaRPr/>
                    </a:p>
                  </a:txBody>
                  <a:tcPr/>
                </a:tc>
                <a:tc>
                  <a:txBody>
                    <a:bodyPr/>
                    <a:p>
                      <a:pPr algn="r">
                        <a:defRPr/>
                      </a:pPr>
                      <a:r>
                        <a:rPr sz="1400" b="1"/>
                        <a:t>1 547 221.52</a:t>
                      </a:r>
                      <a:endParaRPr/>
                    </a:p>
                  </a:txBody>
                  <a:tcPr/>
                </a:tc>
                <a:tc>
                  <a:txBody>
                    <a:bodyPr/>
                    <a:p>
                      <a:pPr algn="r">
                        <a:defRPr/>
                      </a:pPr>
                      <a:r>
                        <a:rPr sz="1400" b="1"/>
                        <a:t>0.00</a:t>
                      </a:r>
                      <a:endParaRPr/>
                    </a:p>
                  </a:txBody>
                  <a:tcPr/>
                </a:tc>
                <a:tc>
                  <a:txBody>
                    <a:bodyPr/>
                    <a:p>
                      <a:pPr algn="r">
                        <a:defRPr/>
                      </a:pPr>
                      <a:r>
                        <a:rPr sz="1400" b="1"/>
                        <a:t>1 234 638.79</a:t>
                      </a:r>
                      <a:endParaRPr/>
                    </a:p>
                  </a:txBody>
                  <a:tcPr/>
                </a:tc>
                <a:tc>
                  <a:txBody>
                    <a:bodyPr/>
                    <a:p>
                      <a:pPr algn="r">
                        <a:defRPr/>
                      </a:pPr>
                      <a:r>
                        <a:rPr sz="1400" b="1"/>
                        <a:t>1 234 638.79</a:t>
                      </a:r>
                      <a:endParaRPr/>
                    </a:p>
                  </a:txBody>
                  <a:tcPr/>
                </a:tc>
              </a:tr>
              <a:tr h="264149">
                <a:tc>
                  <a:txBody>
                    <a:bodyPr/>
                    <a:p>
                      <a:pPr marL="0" marR="0" lvl="0" indent="0" algn="l" defTabSz="914400">
                        <a:lnSpc>
                          <a:spcPct val="100000"/>
                        </a:lnSpc>
                        <a:spcBef>
                          <a:spcPts val="0"/>
                        </a:spcBef>
                        <a:spcAft>
                          <a:spcPts val="0"/>
                        </a:spcAft>
                        <a:buClrTx/>
                        <a:buSzTx/>
                        <a:buFontTx/>
                        <a:buNone/>
                        <a:defRPr/>
                      </a:pPr>
                      <a:r>
                        <a:rPr lang="fr-FR" sz="1400" b="0"/>
                        <a:t>4581 – Opérations sous mandat</a:t>
                      </a:r>
                      <a:endParaRPr sz="1400" b="0"/>
                    </a:p>
                  </a:txBody>
                  <a:tcPr/>
                </a:tc>
                <a:tc>
                  <a:txBody>
                    <a:bodyPr/>
                    <a:p>
                      <a:pPr algn="r">
                        <a:defRPr/>
                      </a:pPr>
                      <a:r>
                        <a:rPr sz="1400" b="0"/>
                        <a:t>224 566.07</a:t>
                      </a:r>
                      <a:endParaRPr/>
                    </a:p>
                  </a:txBody>
                  <a:tcPr/>
                </a:tc>
                <a:tc>
                  <a:txBody>
                    <a:bodyPr/>
                    <a:p>
                      <a:pPr algn="r">
                        <a:defRPr/>
                      </a:pPr>
                      <a:r>
                        <a:rPr sz="1400" b="0"/>
                        <a:t>176 673.34</a:t>
                      </a:r>
                      <a:endParaRPr/>
                    </a:p>
                  </a:txBody>
                  <a:tcPr/>
                </a:tc>
                <a:tc>
                  <a:txBody>
                    <a:bodyPr/>
                    <a:p>
                      <a:pPr algn="r">
                        <a:defRPr/>
                      </a:pPr>
                      <a:r>
                        <a:rPr sz="1400" b="0"/>
                        <a:t>47 892.73</a:t>
                      </a:r>
                      <a:endParaRPr/>
                    </a:p>
                  </a:txBody>
                  <a:tcPr/>
                </a:tc>
                <a:tc>
                  <a:txBody>
                    <a:bodyPr/>
                    <a:p>
                      <a:pPr algn="r">
                        <a:defRPr/>
                      </a:pPr>
                      <a:r>
                        <a:rPr sz="1400" b="0"/>
                        <a:t>177 000.00</a:t>
                      </a:r>
                      <a:endParaRPr/>
                    </a:p>
                  </a:txBody>
                  <a:tcPr/>
                </a:tc>
                <a:tc>
                  <a:txBody>
                    <a:bodyPr/>
                    <a:p>
                      <a:pPr algn="r">
                        <a:defRPr/>
                      </a:pPr>
                      <a:r>
                        <a:rPr sz="1400" b="0"/>
                        <a:t>224 892.73</a:t>
                      </a:r>
                      <a:endParaRPr/>
                    </a:p>
                  </a:txBody>
                  <a:tcPr/>
                </a:tc>
              </a:tr>
              <a:tr h="264149">
                <a:tc>
                  <a:txBody>
                    <a:bodyPr/>
                    <a:p>
                      <a:pPr marL="0" marR="0" lvl="0" indent="0" algn="l" defTabSz="914400">
                        <a:lnSpc>
                          <a:spcPct val="100000"/>
                        </a:lnSpc>
                        <a:spcBef>
                          <a:spcPts val="0"/>
                        </a:spcBef>
                        <a:spcAft>
                          <a:spcPts val="0"/>
                        </a:spcAft>
                        <a:buClrTx/>
                        <a:buSzTx/>
                        <a:buFontTx/>
                        <a:buNone/>
                        <a:defRPr/>
                      </a:pPr>
                      <a:r>
                        <a:rPr lang="fr-FR" sz="1400" b="1"/>
                        <a:t>TOTAL DES DEPENSES REELLES</a:t>
                      </a:r>
                      <a:endParaRPr sz="1400"/>
                    </a:p>
                  </a:txBody>
                  <a:tcPr/>
                </a:tc>
                <a:tc>
                  <a:txBody>
                    <a:bodyPr/>
                    <a:p>
                      <a:pPr algn="r">
                        <a:defRPr/>
                      </a:pPr>
                      <a:r>
                        <a:rPr sz="1400" b="1"/>
                        <a:t>12 005 389.43 </a:t>
                      </a:r>
                      <a:endParaRPr/>
                    </a:p>
                  </a:txBody>
                  <a:tcPr/>
                </a:tc>
                <a:tc>
                  <a:txBody>
                    <a:bodyPr/>
                    <a:p>
                      <a:pPr algn="r">
                        <a:defRPr/>
                      </a:pPr>
                      <a:r>
                        <a:rPr sz="1400" b="1"/>
                        <a:t>8 235 162.42</a:t>
                      </a:r>
                      <a:endParaRPr/>
                    </a:p>
                  </a:txBody>
                  <a:tcPr/>
                </a:tc>
                <a:tc>
                  <a:txBody>
                    <a:bodyPr/>
                    <a:p>
                      <a:pPr algn="r">
                        <a:defRPr/>
                      </a:pPr>
                      <a:r>
                        <a:rPr sz="1400" b="1"/>
                        <a:t>876 435.50</a:t>
                      </a:r>
                      <a:endParaRPr/>
                    </a:p>
                  </a:txBody>
                  <a:tcPr/>
                </a:tc>
                <a:tc>
                  <a:txBody>
                    <a:bodyPr/>
                    <a:p>
                      <a:pPr algn="r">
                        <a:defRPr/>
                      </a:pPr>
                      <a:r>
                        <a:rPr sz="1400" b="1"/>
                        <a:t>8 771 197.48</a:t>
                      </a:r>
                      <a:endParaRPr/>
                    </a:p>
                  </a:txBody>
                  <a:tcPr/>
                </a:tc>
                <a:tc>
                  <a:txBody>
                    <a:bodyPr/>
                    <a:p>
                      <a:pPr algn="r">
                        <a:defRPr/>
                      </a:pPr>
                      <a:r>
                        <a:rPr sz="1400" b="1"/>
                        <a:t>9 647 632.98</a:t>
                      </a:r>
                      <a:endParaRPr/>
                    </a:p>
                  </a:txBody>
                  <a:tcPr/>
                </a:tc>
              </a:tr>
            </a:tbl>
          </a:graphicData>
        </a:graphic>
      </p:graphicFrame>
      <p:sp>
        <p:nvSpPr>
          <p:cNvPr id="344718829"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37</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2695826" name="ZoneTexte 5"/>
          <p:cNvSpPr txBox="1"/>
          <p:nvPr/>
        </p:nvSpPr>
        <p:spPr bwMode="auto">
          <a:xfrm>
            <a:off x="536890" y="291476"/>
            <a:ext cx="11216871" cy="640440"/>
          </a:xfrm>
          <a:prstGeom prst="rect">
            <a:avLst/>
          </a:prstGeom>
          <a:noFill/>
        </p:spPr>
        <p:txBody>
          <a:bodyPr wrap="square" rtlCol="0">
            <a:spAutoFit/>
          </a:bodyPr>
          <a:lstStyle/>
          <a:p>
            <a:pPr>
              <a:defRPr/>
            </a:pPr>
            <a:r>
              <a:rPr lang="fr-FR" sz="3600" b="1">
                <a:solidFill>
                  <a:srgbClr val="C00000"/>
                </a:solidFill>
              </a:rPr>
              <a:t>1) Section d’Investissement : dépenses</a:t>
            </a:r>
            <a:endParaRPr/>
          </a:p>
        </p:txBody>
      </p:sp>
      <p:sp>
        <p:nvSpPr>
          <p:cNvPr id="163120186"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208258493" name="Tableau 1"/>
          <p:cNvGraphicFramePr>
            <a:graphicFrameLocks xmlns:a="http://schemas.openxmlformats.org/drawingml/2006/main" noGrp="1"/>
          </p:cNvGraphicFramePr>
          <p:nvPr/>
        </p:nvGraphicFramePr>
        <p:xfrm rot="0">
          <a:off x="335360" y="1124744"/>
          <a:ext cx="11417683" cy="2897428"/>
        </p:xfrm>
        <a:graphic>
          <a:graphicData uri="http://schemas.openxmlformats.org/drawingml/2006/table">
            <a:tbl>
              <a:tblPr firstRow="1" firstCol="0" lastRow="0" lastCol="0" bandRow="1" bandCol="0">
                <a:tableStyleId>{DA2EE8F4-C70D-5240-8D52-E37A190E7F50}</a:tableStyleId>
              </a:tblPr>
              <a:tblGrid>
                <a:gridCol w="3894708"/>
                <a:gridCol w="1572863"/>
                <a:gridCol w="1722658"/>
                <a:gridCol w="1348168"/>
                <a:gridCol w="1420194"/>
                <a:gridCol w="1459092"/>
              </a:tblGrid>
              <a:tr h="794805">
                <a:tc>
                  <a:txBody>
                    <a:bodyPr/>
                    <a:p>
                      <a:pPr algn="ctr">
                        <a:defRPr/>
                      </a:pPr>
                      <a:r>
                        <a:rPr lang="fr-FR" sz="1300"/>
                        <a:t>En € </a:t>
                      </a:r>
                      <a:endParaRPr sz="1300"/>
                    </a:p>
                  </a:txBody>
                  <a:tcPr/>
                </a:tc>
                <a:tc>
                  <a:txBody>
                    <a:bodyPr/>
                    <a:p>
                      <a:pPr marL="0" marR="0" lvl="0" indent="0" algn="ctr" defTabSz="914400">
                        <a:lnSpc>
                          <a:spcPct val="100000"/>
                        </a:lnSpc>
                        <a:spcBef>
                          <a:spcPts val="0"/>
                        </a:spcBef>
                        <a:spcAft>
                          <a:spcPts val="0"/>
                        </a:spcAft>
                        <a:buClrTx/>
                        <a:buSzTx/>
                        <a:buFontTx/>
                        <a:buNone/>
                        <a:defRPr/>
                      </a:pPr>
                      <a:r>
                        <a:rPr lang="fr-FR" sz="1300"/>
                        <a:t>CREDITS OUVERTS EN 2025 (BP+DM</a:t>
                      </a:r>
                      <a:endParaRPr/>
                    </a:p>
                    <a:p>
                      <a:pPr marL="0" marR="0" lvl="0" indent="0" algn="ctr" defTabSz="914400">
                        <a:lnSpc>
                          <a:spcPct val="100000"/>
                        </a:lnSpc>
                        <a:spcBef>
                          <a:spcPts val="0"/>
                        </a:spcBef>
                        <a:spcAft>
                          <a:spcPts val="0"/>
                        </a:spcAft>
                        <a:buClrTx/>
                        <a:buSzTx/>
                        <a:buFontTx/>
                        <a:buNone/>
                        <a:defRPr/>
                      </a:pPr>
                      <a:r>
                        <a:rPr lang="fr-FR" sz="1300"/>
                        <a:t>+RAR N-1)</a:t>
                      </a:r>
                      <a:endParaRPr/>
                    </a:p>
                  </a:txBody>
                  <a:tcPr/>
                </a:tc>
                <a:tc>
                  <a:txBody>
                    <a:bodyPr/>
                    <a:p>
                      <a:pPr algn="ctr">
                        <a:defRPr/>
                      </a:pPr>
                      <a:r>
                        <a:rPr lang="fr-FR" sz="1300"/>
                        <a:t>CA 2025</a:t>
                      </a:r>
                      <a:endParaRPr sz="1300"/>
                    </a:p>
                  </a:txBody>
                  <a:tcPr/>
                </a:tc>
                <a:tc>
                  <a:txBody>
                    <a:bodyPr/>
                    <a:p>
                      <a:pPr algn="ctr">
                        <a:defRPr/>
                      </a:pPr>
                      <a:r>
                        <a:rPr lang="fr-FR" sz="1300"/>
                        <a:t>RAR 2025 A REPORTER EN 2026</a:t>
                      </a:r>
                      <a:endParaRPr/>
                    </a:p>
                    <a:p>
                      <a:pPr algn="ctr">
                        <a:defRPr/>
                      </a:pPr>
                      <a:r>
                        <a:rPr lang="fr-FR" sz="1300"/>
                        <a:t>(1)</a:t>
                      </a:r>
                      <a:endParaRPr/>
                    </a:p>
                  </a:txBody>
                  <a:tcPr/>
                </a:tc>
                <a:tc>
                  <a:txBody>
                    <a:bodyPr/>
                    <a:p>
                      <a:pPr algn="ctr">
                        <a:defRPr/>
                      </a:pPr>
                      <a:r>
                        <a:rPr lang="fr-FR" sz="1300"/>
                        <a:t>DEPENSES NOUVELLES  BP 2026</a:t>
                      </a:r>
                      <a:endParaRPr/>
                    </a:p>
                    <a:p>
                      <a:pPr algn="ctr">
                        <a:defRPr/>
                      </a:pPr>
                      <a:r>
                        <a:rPr lang="fr-FR" sz="1300"/>
                        <a:t>(2)</a:t>
                      </a:r>
                      <a:endParaRPr sz="1300"/>
                    </a:p>
                  </a:txBody>
                  <a:tcPr/>
                </a:tc>
                <a:tc>
                  <a:txBody>
                    <a:bodyPr/>
                    <a:p>
                      <a:pPr algn="ctr">
                        <a:defRPr/>
                      </a:pPr>
                      <a:r>
                        <a:rPr lang="fr-FR" sz="1300"/>
                        <a:t>TOTAL  BP 2026</a:t>
                      </a:r>
                      <a:endParaRPr/>
                    </a:p>
                    <a:p>
                      <a:pPr algn="ctr">
                        <a:defRPr/>
                      </a:pPr>
                      <a:r>
                        <a:rPr lang="fr-FR" sz="1300"/>
                        <a:t>(1+2)</a:t>
                      </a:r>
                      <a:endParaRPr sz="1300"/>
                    </a:p>
                  </a:txBody>
                  <a:tcPr/>
                </a:tc>
              </a:tr>
              <a:tr h="353247">
                <a:tc>
                  <a:txBody>
                    <a:bodyPr/>
                    <a:p>
                      <a:pPr marL="0" marR="0" lvl="0" indent="0" algn="l" defTabSz="914400">
                        <a:lnSpc>
                          <a:spcPct val="100000"/>
                        </a:lnSpc>
                        <a:spcBef>
                          <a:spcPts val="0"/>
                        </a:spcBef>
                        <a:spcAft>
                          <a:spcPts val="0"/>
                        </a:spcAft>
                        <a:buClrTx/>
                        <a:buSzTx/>
                        <a:buFontTx/>
                        <a:buNone/>
                        <a:defRPr/>
                      </a:pPr>
                      <a:r>
                        <a:rPr lang="fr-FR" sz="1400" b="0"/>
                        <a:t>040 – Opérations ordre transfert entre sections</a:t>
                      </a:r>
                      <a:endParaRPr sz="1400"/>
                    </a:p>
                  </a:txBody>
                  <a:tcPr/>
                </a:tc>
                <a:tc>
                  <a:txBody>
                    <a:bodyPr/>
                    <a:p>
                      <a:pPr algn="r">
                        <a:defRPr/>
                      </a:pPr>
                      <a:r>
                        <a:rPr sz="1400"/>
                        <a:t>6 068.32</a:t>
                      </a:r>
                      <a:endParaRPr/>
                    </a:p>
                  </a:txBody>
                  <a:tcPr/>
                </a:tc>
                <a:tc>
                  <a:txBody>
                    <a:bodyPr/>
                    <a:p>
                      <a:pPr algn="r">
                        <a:defRPr/>
                      </a:pPr>
                      <a:r>
                        <a:rPr sz="1400"/>
                        <a:t>6 068.32</a:t>
                      </a:r>
                      <a:endParaRPr/>
                    </a:p>
                  </a:txBody>
                  <a:tcPr/>
                </a:tc>
                <a:tc>
                  <a:txBody>
                    <a:bodyPr/>
                    <a:p>
                      <a:pPr algn="r">
                        <a:defRPr/>
                      </a:pPr>
                      <a:endParaRPr sz="1400"/>
                    </a:p>
                  </a:txBody>
                  <a:tcPr>
                    <a:solidFill>
                      <a:schemeClr val="tx1">
                        <a:lumMod val="65000"/>
                        <a:lumOff val="35000"/>
                      </a:schemeClr>
                    </a:solidFill>
                  </a:tcPr>
                </a:tc>
                <a:tc>
                  <a:txBody>
                    <a:bodyPr/>
                    <a:p>
                      <a:pPr algn="r">
                        <a:defRPr/>
                      </a:pPr>
                      <a:r>
                        <a:rPr sz="1400"/>
                        <a:t>2 316.00</a:t>
                      </a:r>
                      <a:endParaRPr/>
                    </a:p>
                  </a:txBody>
                  <a:tcPr/>
                </a:tc>
                <a:tc>
                  <a:txBody>
                    <a:bodyPr/>
                    <a:p>
                      <a:pPr algn="r">
                        <a:defRPr/>
                      </a:pPr>
                      <a:r>
                        <a:rPr sz="1400"/>
                        <a:t>2 316.00</a:t>
                      </a:r>
                      <a:endParaRPr/>
                    </a:p>
                  </a:txBody>
                  <a:tcPr/>
                </a:tc>
              </a:tr>
              <a:tr h="353247">
                <a:tc>
                  <a:txBody>
                    <a:bodyPr/>
                    <a:p>
                      <a:pPr marL="0" marR="0" lvl="0" indent="0" algn="l" defTabSz="914400">
                        <a:lnSpc>
                          <a:spcPct val="100000"/>
                        </a:lnSpc>
                        <a:spcBef>
                          <a:spcPts val="0"/>
                        </a:spcBef>
                        <a:spcAft>
                          <a:spcPts val="0"/>
                        </a:spcAft>
                        <a:buClrTx/>
                        <a:buSzTx/>
                        <a:buFontTx/>
                        <a:buNone/>
                        <a:defRPr/>
                      </a:pPr>
                      <a:r>
                        <a:rPr lang="fr-FR" sz="1400" b="0"/>
                        <a:t>041 – Opérations patrimoniales</a:t>
                      </a:r>
                      <a:endParaRPr sz="1400"/>
                    </a:p>
                  </a:txBody>
                  <a:tcPr/>
                </a:tc>
                <a:tc>
                  <a:txBody>
                    <a:bodyPr/>
                    <a:p>
                      <a:pPr algn="r">
                        <a:defRPr/>
                      </a:pPr>
                      <a:r>
                        <a:rPr sz="1400"/>
                        <a:t>830 271.98</a:t>
                      </a:r>
                      <a:endParaRPr/>
                    </a:p>
                  </a:txBody>
                  <a:tcPr/>
                </a:tc>
                <a:tc>
                  <a:txBody>
                    <a:bodyPr/>
                    <a:p>
                      <a:pPr algn="r">
                        <a:defRPr/>
                      </a:pPr>
                      <a:r>
                        <a:rPr sz="1400"/>
                        <a:t>58 497.60</a:t>
                      </a:r>
                      <a:endParaRPr/>
                    </a:p>
                  </a:txBody>
                  <a:tcPr/>
                </a:tc>
                <a:tc>
                  <a:txBody>
                    <a:bodyPr/>
                    <a:p>
                      <a:pPr algn="r">
                        <a:defRPr/>
                      </a:pPr>
                      <a:endParaRPr sz="1400"/>
                    </a:p>
                  </a:txBody>
                  <a:tcPr>
                    <a:solidFill>
                      <a:schemeClr val="tx1">
                        <a:lumMod val="65000"/>
                        <a:lumOff val="35000"/>
                      </a:schemeClr>
                    </a:solidFill>
                  </a:tcPr>
                </a:tc>
                <a:tc>
                  <a:txBody>
                    <a:bodyPr/>
                    <a:p>
                      <a:pPr algn="r">
                        <a:defRPr/>
                      </a:pPr>
                      <a:r>
                        <a:rPr sz="1400"/>
                        <a:t>334 219.38</a:t>
                      </a:r>
                      <a:endParaRPr/>
                    </a:p>
                  </a:txBody>
                  <a:tcPr/>
                </a:tc>
                <a:tc>
                  <a:txBody>
                    <a:bodyPr/>
                    <a:p>
                      <a:pPr algn="r">
                        <a:defRPr/>
                      </a:pPr>
                      <a:r>
                        <a:rPr sz="1400"/>
                        <a:t>334 219.38</a:t>
                      </a:r>
                      <a:endParaRPr/>
                    </a:p>
                  </a:txBody>
                  <a:tcPr/>
                </a:tc>
              </a:tr>
              <a:tr h="353247">
                <a:tc>
                  <a:txBody>
                    <a:bodyPr/>
                    <a:p>
                      <a:pPr marL="0" marR="0" lvl="0" indent="0" algn="l" defTabSz="914400">
                        <a:lnSpc>
                          <a:spcPct val="100000"/>
                        </a:lnSpc>
                        <a:spcBef>
                          <a:spcPts val="0"/>
                        </a:spcBef>
                        <a:spcAft>
                          <a:spcPts val="0"/>
                        </a:spcAft>
                        <a:buClrTx/>
                        <a:buSzTx/>
                        <a:buFontTx/>
                        <a:buNone/>
                        <a:defRPr/>
                      </a:pPr>
                      <a:r>
                        <a:rPr lang="fr-FR" sz="1400" b="1"/>
                        <a:t>TOTAL DES DEPENSES D’ORDRE</a:t>
                      </a:r>
                      <a:endParaRPr sz="1400"/>
                    </a:p>
                  </a:txBody>
                  <a:tcPr/>
                </a:tc>
                <a:tc>
                  <a:txBody>
                    <a:bodyPr/>
                    <a:p>
                      <a:pPr algn="r">
                        <a:defRPr/>
                      </a:pPr>
                      <a:r>
                        <a:rPr sz="1400" b="1"/>
                        <a:t>836 340.30</a:t>
                      </a:r>
                      <a:endParaRPr/>
                    </a:p>
                  </a:txBody>
                  <a:tcPr/>
                </a:tc>
                <a:tc>
                  <a:txBody>
                    <a:bodyPr/>
                    <a:p>
                      <a:pPr algn="r">
                        <a:defRPr/>
                      </a:pPr>
                      <a:r>
                        <a:rPr sz="1400" b="1"/>
                        <a:t>64 565.92</a:t>
                      </a:r>
                      <a:endParaRPr/>
                    </a:p>
                  </a:txBody>
                  <a:tcPr/>
                </a:tc>
                <a:tc>
                  <a:txBody>
                    <a:bodyPr/>
                    <a:p>
                      <a:pPr algn="r">
                        <a:defRPr/>
                      </a:pPr>
                      <a:endParaRPr sz="1400" b="1"/>
                    </a:p>
                  </a:txBody>
                  <a:tcPr>
                    <a:solidFill>
                      <a:schemeClr val="tx1">
                        <a:lumMod val="65000"/>
                        <a:lumOff val="35000"/>
                      </a:schemeClr>
                    </a:solidFill>
                  </a:tcPr>
                </a:tc>
                <a:tc>
                  <a:txBody>
                    <a:bodyPr/>
                    <a:p>
                      <a:pPr algn="r">
                        <a:defRPr/>
                      </a:pPr>
                      <a:r>
                        <a:rPr sz="1400" b="1"/>
                        <a:t>336 535.38</a:t>
                      </a:r>
                      <a:endParaRPr/>
                    </a:p>
                  </a:txBody>
                  <a:tcPr/>
                </a:tc>
                <a:tc>
                  <a:txBody>
                    <a:bodyPr/>
                    <a:p>
                      <a:pPr algn="r">
                        <a:defRPr/>
                      </a:pPr>
                      <a:r>
                        <a:rPr sz="1400" b="1"/>
                        <a:t>336 535.38</a:t>
                      </a:r>
                      <a:endParaRPr/>
                    </a:p>
                  </a:txBody>
                  <a:tcPr/>
                </a:tc>
              </a:tr>
              <a:tr h="600520">
                <a:tc>
                  <a:txBody>
                    <a:bodyPr/>
                    <a:p>
                      <a:pPr marL="0" marR="0" lvl="0" indent="0" algn="l" defTabSz="914400">
                        <a:lnSpc>
                          <a:spcPct val="100000"/>
                        </a:lnSpc>
                        <a:spcBef>
                          <a:spcPts val="0"/>
                        </a:spcBef>
                        <a:spcAft>
                          <a:spcPts val="0"/>
                        </a:spcAft>
                        <a:buClrTx/>
                        <a:buSzTx/>
                        <a:buFontTx/>
                        <a:buNone/>
                        <a:defRPr/>
                      </a:pPr>
                      <a:r>
                        <a:rPr lang="fr-FR" sz="1400" b="1"/>
                        <a:t>RESULTAT REPORTE N-1 (D001-solde d’exécution négatif)</a:t>
                      </a:r>
                      <a:endParaRPr sz="1400" b="1">
                        <a:solidFill>
                          <a:srgbClr val="FF0000"/>
                        </a:solidFill>
                      </a:endParaRPr>
                    </a:p>
                  </a:txBody>
                  <a:tcPr/>
                </a:tc>
                <a:tc>
                  <a:txBody>
                    <a:bodyPr/>
                    <a:p>
                      <a:pPr algn="r">
                        <a:defRPr/>
                      </a:pPr>
                      <a:r>
                        <a:rPr sz="1400" b="1"/>
                        <a:t>1 202 043.27</a:t>
                      </a:r>
                      <a:endParaRPr/>
                    </a:p>
                  </a:txBody>
                  <a:tcPr/>
                </a:tc>
                <a:tc>
                  <a:txBody>
                    <a:bodyPr/>
                    <a:p>
                      <a:pPr algn="r">
                        <a:defRPr/>
                      </a:pPr>
                      <a:endParaRPr sz="1400" b="1"/>
                    </a:p>
                  </a:txBody>
                  <a:tcPr>
                    <a:solidFill>
                      <a:schemeClr val="tx1">
                        <a:lumMod val="65000"/>
                        <a:lumOff val="35000"/>
                      </a:schemeClr>
                    </a:solidFill>
                  </a:tcPr>
                </a:tc>
                <a:tc>
                  <a:txBody>
                    <a:bodyPr/>
                    <a:p>
                      <a:pPr algn="r">
                        <a:defRPr/>
                      </a:pPr>
                      <a:endParaRPr sz="1400" b="1"/>
                    </a:p>
                  </a:txBody>
                  <a:tcPr>
                    <a:solidFill>
                      <a:schemeClr val="tx1">
                        <a:lumMod val="65000"/>
                        <a:lumOff val="35000"/>
                      </a:schemeClr>
                    </a:solidFill>
                  </a:tcPr>
                </a:tc>
                <a:tc>
                  <a:txBody>
                    <a:bodyPr/>
                    <a:p>
                      <a:pPr algn="r">
                        <a:defRPr/>
                      </a:pPr>
                      <a:r>
                        <a:rPr sz="1400" b="1"/>
                        <a:t>9 107 732.86</a:t>
                      </a:r>
                      <a:endParaRPr/>
                    </a:p>
                  </a:txBody>
                  <a:tcPr/>
                </a:tc>
                <a:tc>
                  <a:txBody>
                    <a:bodyPr/>
                    <a:p>
                      <a:pPr algn="r">
                        <a:defRPr/>
                      </a:pPr>
                      <a:r>
                        <a:rPr sz="1400" b="1"/>
                        <a:t>9 107 732.86</a:t>
                      </a:r>
                      <a:endParaRPr/>
                    </a:p>
                  </a:txBody>
                  <a:tcPr/>
                </a:tc>
              </a:tr>
              <a:tr h="353247">
                <a:tc>
                  <a:txBody>
                    <a:bodyPr/>
                    <a:p>
                      <a:pPr marL="0" marR="0" lvl="0" indent="0" algn="l" defTabSz="914400">
                        <a:lnSpc>
                          <a:spcPct val="100000"/>
                        </a:lnSpc>
                        <a:spcBef>
                          <a:spcPts val="0"/>
                        </a:spcBef>
                        <a:spcAft>
                          <a:spcPts val="0"/>
                        </a:spcAft>
                        <a:buClrTx/>
                        <a:buSzTx/>
                        <a:buFontTx/>
                        <a:buNone/>
                        <a:defRPr/>
                      </a:pPr>
                      <a:r>
                        <a:rPr lang="fr-FR" sz="1400" b="1">
                          <a:solidFill>
                            <a:srgbClr val="FF0000"/>
                          </a:solidFill>
                        </a:rPr>
                        <a:t>CUMUL DES DEPENSES D’INVESTISSEMENT</a:t>
                      </a:r>
                      <a:endParaRPr sz="1400" b="1">
                        <a:solidFill>
                          <a:srgbClr val="FF0000"/>
                        </a:solidFill>
                      </a:endParaRPr>
                    </a:p>
                  </a:txBody>
                  <a:tcPr/>
                </a:tc>
                <a:tc>
                  <a:txBody>
                    <a:bodyPr/>
                    <a:p>
                      <a:pPr algn="r">
                        <a:defRPr/>
                      </a:pPr>
                      <a:r>
                        <a:rPr sz="1400" b="1"/>
                        <a:t>14 043 773.00</a:t>
                      </a:r>
                      <a:endParaRPr/>
                    </a:p>
                  </a:txBody>
                  <a:tcPr/>
                </a:tc>
                <a:tc>
                  <a:txBody>
                    <a:bodyPr/>
                    <a:p>
                      <a:pPr algn="r">
                        <a:defRPr/>
                      </a:pPr>
                      <a:r>
                        <a:rPr sz="1400" b="1"/>
                        <a:t>8 299 728.34</a:t>
                      </a:r>
                      <a:endParaRPr/>
                    </a:p>
                  </a:txBody>
                  <a:tcPr/>
                </a:tc>
                <a:tc>
                  <a:txBody>
                    <a:bodyPr/>
                    <a:p>
                      <a:pPr algn="r">
                        <a:defRPr/>
                      </a:pPr>
                      <a:r>
                        <a:rPr sz="1400" b="1"/>
                        <a:t>876 435.50</a:t>
                      </a:r>
                      <a:endParaRPr/>
                    </a:p>
                  </a:txBody>
                  <a:tcPr/>
                </a:tc>
                <a:tc>
                  <a:txBody>
                    <a:bodyPr/>
                    <a:p>
                      <a:pPr algn="r">
                        <a:defRPr/>
                      </a:pPr>
                      <a:r>
                        <a:rPr sz="1400" b="1"/>
                        <a:t>9 107 732.86</a:t>
                      </a:r>
                      <a:endParaRPr/>
                    </a:p>
                  </a:txBody>
                  <a:tcPr/>
                </a:tc>
                <a:tc>
                  <a:txBody>
                    <a:bodyPr/>
                    <a:p>
                      <a:pPr algn="r">
                        <a:defRPr/>
                      </a:pPr>
                      <a:r>
                        <a:rPr sz="1400" b="1"/>
                        <a:t>9 984 168.36</a:t>
                      </a:r>
                      <a:endParaRPr/>
                    </a:p>
                  </a:txBody>
                  <a:tcPr/>
                </a:tc>
              </a:tr>
            </a:tbl>
          </a:graphicData>
        </a:graphic>
      </p:graphicFrame>
      <p:sp>
        <p:nvSpPr>
          <p:cNvPr id="1963809852"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38</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8057330" name="Rectangle 1"/>
          <p:cNvSpPr>
            <a:spLocks noChangeArrowheads="1" noGrp="1"/>
          </p:cNvSpPr>
          <p:nvPr>
            <p:ph type="title"/>
          </p:nvPr>
        </p:nvSpPr>
        <p:spPr bwMode="auto">
          <a:xfrm>
            <a:off x="838200" y="289243"/>
            <a:ext cx="10642657" cy="1477328"/>
          </a:xfrm>
          <a:prstGeom prst="rect">
            <a:avLst/>
          </a:prstGeom>
          <a:noFill/>
          <a:ln>
            <a:noFill/>
          </a:ln>
          <a:effectLst/>
        </p:spPr>
        <p:txBody>
          <a:bodyPr vert="horz" wrap="none" lIns="91440" tIns="45720" rIns="91440" bIns="45720" numCol="1" anchor="ctr" anchorCtr="0" compatLnSpc="1">
            <a:prstTxWarp prst="textNoShape"/>
            <a:spAutoFit/>
          </a:bodyPr>
          <a:lstStyle/>
          <a:p>
            <a:pPr marL="0" marR="0" lvl="0" indent="0" algn="l" defTabSz="914400" rtl="0">
              <a:lnSpc>
                <a:spcPct val="100000"/>
              </a:lnSpc>
              <a:spcBef>
                <a:spcPts val="0"/>
              </a:spcBef>
              <a:spcAft>
                <a:spcPts val="0"/>
              </a:spcAft>
              <a:buClrTx/>
              <a:buSzTx/>
              <a:defRPr/>
            </a:pPr>
            <a:r>
              <a:rPr lang="fr-FR" sz="3600" b="1" i="0" u="none" strike="noStrike" cap="none">
                <a:ln>
                  <a:noFill/>
                </a:ln>
                <a:solidFill>
                  <a:srgbClr val="C00000"/>
                </a:solidFill>
                <a:latin typeface="Calibri"/>
                <a:ea typeface="Calibri"/>
                <a:cs typeface="Calibri"/>
              </a:rPr>
              <a:t>2) Section d’investissement : </a:t>
            </a:r>
            <a:endParaRPr lang="fr-FR" sz="3600" b="0" i="0" u="none" strike="noStrike" cap="none">
              <a:ln>
                <a:noFill/>
              </a:ln>
              <a:solidFill>
                <a:schemeClr val="tx1"/>
              </a:solidFill>
              <a:latin typeface="Calibri"/>
              <a:ea typeface="Calibri"/>
              <a:cs typeface="Calibri"/>
            </a:endParaRPr>
          </a:p>
          <a:p>
            <a:pPr marL="0" marR="0" lvl="0" indent="0" algn="l" defTabSz="914400" rtl="0">
              <a:lnSpc>
                <a:spcPct val="100000"/>
              </a:lnSpc>
              <a:spcBef>
                <a:spcPts val="0"/>
              </a:spcBef>
              <a:spcAft>
                <a:spcPts val="0"/>
              </a:spcAft>
              <a:buClrTx/>
              <a:buSzTx/>
              <a:defRPr/>
            </a:pPr>
            <a:r>
              <a:rPr lang="fr-FR" sz="3600" b="1" i="0" u="none" strike="noStrike" cap="none">
                <a:ln>
                  <a:noFill/>
                </a:ln>
                <a:solidFill>
                  <a:srgbClr val="C00000"/>
                </a:solidFill>
                <a:latin typeface="Calibri"/>
                <a:ea typeface="Calibri"/>
                <a:cs typeface="Calibri"/>
              </a:rPr>
              <a:t>suivi du taux de réalisation des travaux d’équipement</a:t>
            </a:r>
            <a:endParaRPr lang="fr-FR" sz="3600" b="0" i="0" u="none" strike="noStrike" cap="none">
              <a:ln>
                <a:noFill/>
              </a:ln>
              <a:solidFill>
                <a:schemeClr val="tx1"/>
              </a:solidFill>
              <a:latin typeface="Calibri"/>
              <a:ea typeface="Calibri"/>
              <a:cs typeface="Calibri"/>
            </a:endParaRPr>
          </a:p>
          <a:p>
            <a:pPr marL="0" marR="0" lvl="0" indent="0" algn="l" defTabSz="914400" rtl="0">
              <a:lnSpc>
                <a:spcPct val="100000"/>
              </a:lnSpc>
              <a:spcBef>
                <a:spcPts val="0"/>
              </a:spcBef>
              <a:spcAft>
                <a:spcPts val="0"/>
              </a:spcAft>
              <a:buClrTx/>
              <a:buSzTx/>
              <a:buFontTx/>
              <a:buNone/>
              <a:defRPr/>
            </a:pPr>
            <a:endParaRPr lang="fr-FR" sz="1800" b="0" i="0" u="none" strike="noStrike" cap="none">
              <a:ln>
                <a:noFill/>
              </a:ln>
              <a:solidFill>
                <a:schemeClr val="tx1"/>
              </a:solidFill>
              <a:latin typeface="Arial"/>
            </a:endParaRPr>
          </a:p>
        </p:txBody>
      </p:sp>
      <p:sp>
        <p:nvSpPr>
          <p:cNvPr id="1280219566" name="Espace réservé du numéro de diapositive 3"/>
          <p:cNvSpPr>
            <a:spLocks noGrp="1"/>
          </p:cNvSpPr>
          <p:nvPr>
            <p:ph type="sldNum" sz="quarter" idx="12"/>
          </p:nvPr>
        </p:nvSpPr>
        <p:spPr bwMode="auto"/>
        <p:txBody>
          <a:bodyPr/>
          <a:lstStyle/>
          <a:p>
            <a:pPr>
              <a:defRPr/>
            </a:pPr>
            <a:fld id="{E119A61D-17E7-4A9B-86C6-30AF143D8A20}" type="slidenum">
              <a:rPr lang="fr-FR"/>
              <a:t>39</a:t>
            </a:fld>
            <a:endParaRPr lang="fr-FR"/>
          </a:p>
        </p:txBody>
      </p:sp>
      <p:graphicFrame>
        <p:nvGraphicFramePr>
          <p:cNvPr id="1275463205" name="Espace réservé du contenu 8"/>
          <p:cNvGraphicFramePr>
            <a:graphicFrameLocks xmlns:a="http://schemas.openxmlformats.org/drawingml/2006/main" noGrp="1"/>
          </p:cNvGraphicFramePr>
          <p:nvPr>
            <p:ph sz="half" idx="1"/>
          </p:nvPr>
        </p:nvGraphicFramePr>
        <p:xfrm rot="0">
          <a:off x="191344" y="1825625"/>
          <a:ext cx="5828456" cy="3331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4561837" name="Espace réservé du contenu 9"/>
          <p:cNvGraphicFramePr>
            <a:graphicFrameLocks xmlns:a="http://schemas.openxmlformats.org/drawingml/2006/main" noGrp="1"/>
          </p:cNvGraphicFramePr>
          <p:nvPr>
            <p:ph sz="half" idx="2"/>
          </p:nvPr>
        </p:nvGraphicFramePr>
        <p:xfrm rot="0">
          <a:off x="6172200" y="1825625"/>
          <a:ext cx="5756448" cy="333156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04332830" name="ZoneTexte 5"/>
          <p:cNvSpPr txBox="1"/>
          <p:nvPr/>
        </p:nvSpPr>
        <p:spPr bwMode="auto">
          <a:xfrm>
            <a:off x="536888" y="291474"/>
            <a:ext cx="11501381" cy="640440"/>
          </a:xfrm>
          <a:prstGeom prst="rect">
            <a:avLst/>
          </a:prstGeom>
          <a:noFill/>
        </p:spPr>
        <p:txBody>
          <a:bodyPr wrap="square" rtlCol="0">
            <a:spAutoFit/>
          </a:bodyPr>
          <a:lstStyle/>
          <a:p>
            <a:pPr>
              <a:defRPr/>
            </a:pPr>
            <a:r>
              <a:rPr lang="fr-FR" sz="3600" b="1">
                <a:solidFill>
                  <a:srgbClr val="C00000"/>
                </a:solidFill>
              </a:rPr>
              <a:t>3) Section d’Investissement : Résultat 2025 et affectation</a:t>
            </a:r>
            <a:endParaRPr/>
          </a:p>
        </p:txBody>
      </p:sp>
      <p:sp>
        <p:nvSpPr>
          <p:cNvPr id="6038366"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816665066" name="Tableau 1"/>
          <p:cNvGraphicFramePr>
            <a:graphicFrameLocks xmlns:a="http://schemas.openxmlformats.org/drawingml/2006/main" noGrp="1"/>
          </p:cNvGraphicFramePr>
          <p:nvPr/>
        </p:nvGraphicFramePr>
        <p:xfrm rot="0">
          <a:off x="1127447" y="1132205"/>
          <a:ext cx="8424937" cy="1463040"/>
        </p:xfrm>
        <a:graphic>
          <a:graphicData uri="http://schemas.openxmlformats.org/drawingml/2006/table">
            <a:tbl>
              <a:tblPr firstRow="1" firstCol="0" lastRow="0" lastCol="0" bandRow="1" bandCol="0">
                <a:tableStyleId>{DA2EE8F4-C70D-5240-8D52-E37A190E7F50}</a:tableStyleId>
              </a:tblPr>
              <a:tblGrid>
                <a:gridCol w="1894505"/>
                <a:gridCol w="2249725"/>
                <a:gridCol w="2249725"/>
                <a:gridCol w="2030982"/>
              </a:tblGrid>
              <a:tr h="348997">
                <a:tc>
                  <a:txBody>
                    <a:bodyPr/>
                    <a:p>
                      <a:pPr>
                        <a:defRPr/>
                      </a:pPr>
                      <a:r>
                        <a:rPr lang="fr-FR" sz="1800"/>
                        <a:t>En €</a:t>
                      </a:r>
                      <a:endParaRPr/>
                    </a:p>
                  </a:txBody>
                  <a:tcPr/>
                </a:tc>
                <a:tc>
                  <a:txBody>
                    <a:bodyPr/>
                    <a:p>
                      <a:pPr algn="ctr">
                        <a:defRPr/>
                      </a:pPr>
                      <a:r>
                        <a:rPr lang="fr-FR" sz="1800"/>
                        <a:t>CA 2025</a:t>
                      </a:r>
                      <a:endParaRPr/>
                    </a:p>
                  </a:txBody>
                  <a:tcPr/>
                </a:tc>
                <a:tc>
                  <a:txBody>
                    <a:bodyPr/>
                    <a:p>
                      <a:pPr algn="ctr">
                        <a:defRPr/>
                      </a:pPr>
                      <a:r>
                        <a:rPr lang="fr-FR" sz="1800"/>
                        <a:t>RAR 2025</a:t>
                      </a:r>
                      <a:endParaRPr/>
                    </a:p>
                  </a:txBody>
                  <a:tcPr/>
                </a:tc>
                <a:tc>
                  <a:txBody>
                    <a:bodyPr/>
                    <a:p>
                      <a:pPr algn="ctr">
                        <a:defRPr/>
                      </a:pPr>
                      <a:r>
                        <a:rPr lang="fr-FR" sz="1800"/>
                        <a:t>TOTAL</a:t>
                      </a:r>
                      <a:endParaRPr/>
                    </a:p>
                  </a:txBody>
                  <a:tcPr/>
                </a:tc>
              </a:tr>
              <a:tr h="249771">
                <a:tc>
                  <a:txBody>
                    <a:bodyPr/>
                    <a:p>
                      <a:pPr>
                        <a:defRPr/>
                      </a:pPr>
                      <a:r>
                        <a:rPr lang="fr-FR" sz="1800" b="1" i="0" u="none" strike="noStrike" cap="none" spc="0">
                          <a:solidFill>
                            <a:schemeClr val="dk1"/>
                          </a:solidFill>
                          <a:latin typeface="Calibri"/>
                          <a:ea typeface="Arial"/>
                          <a:cs typeface="Arial"/>
                        </a:rPr>
                        <a:t>RECETTES </a:t>
                      </a:r>
                      <a:endParaRPr/>
                    </a:p>
                  </a:txBody>
                  <a:tcPr/>
                </a:tc>
                <a:tc>
                  <a:txBody>
                    <a:bodyPr/>
                    <a:p>
                      <a:pPr algn="r">
                        <a:defRPr/>
                      </a:pPr>
                      <a:r>
                        <a:rPr/>
                        <a:t>10 497 244,01</a:t>
                      </a:r>
                      <a:endParaRPr/>
                    </a:p>
                  </a:txBody>
                  <a:tcPr/>
                </a:tc>
                <a:tc>
                  <a:txBody>
                    <a:bodyPr/>
                    <a:p>
                      <a:pPr algn="r">
                        <a:defRPr/>
                      </a:pPr>
                      <a:r>
                        <a:rPr/>
                        <a:t>799 944,55</a:t>
                      </a:r>
                      <a:endParaRPr/>
                    </a:p>
                  </a:txBody>
                  <a:tcPr/>
                </a:tc>
                <a:tc>
                  <a:txBody>
                    <a:bodyPr/>
                    <a:p>
                      <a:pPr algn="r">
                        <a:defRPr/>
                      </a:pPr>
                      <a:r>
                        <a:rPr/>
                        <a:t>11 297 188,56</a:t>
                      </a:r>
                      <a:endParaRPr/>
                    </a:p>
                  </a:txBody>
                  <a:tcPr/>
                </a:tc>
              </a:tr>
              <a:tr h="249771">
                <a:tc>
                  <a:txBody>
                    <a:bodyPr/>
                    <a:p>
                      <a:pPr>
                        <a:defRPr/>
                      </a:pPr>
                      <a:r>
                        <a:rPr lang="fr-FR" sz="1800" b="1" i="0" u="none" strike="noStrike" cap="none" spc="0">
                          <a:solidFill>
                            <a:schemeClr val="dk1"/>
                          </a:solidFill>
                          <a:latin typeface="Calibri"/>
                          <a:ea typeface="Arial"/>
                          <a:cs typeface="Arial"/>
                        </a:rPr>
                        <a:t>DEPENSES</a:t>
                      </a:r>
                      <a:endParaRPr/>
                    </a:p>
                  </a:txBody>
                  <a:tcPr/>
                </a:tc>
                <a:tc>
                  <a:txBody>
                    <a:bodyPr/>
                    <a:p>
                      <a:pPr algn="r">
                        <a:defRPr/>
                      </a:pPr>
                      <a:r>
                        <a:rPr/>
                        <a:t>8 299 728,34</a:t>
                      </a:r>
                      <a:endParaRPr/>
                    </a:p>
                  </a:txBody>
                  <a:tcPr/>
                </a:tc>
                <a:tc>
                  <a:txBody>
                    <a:bodyPr/>
                    <a:p>
                      <a:pPr algn="r">
                        <a:defRPr/>
                      </a:pPr>
                      <a:r>
                        <a:rPr/>
                        <a:t>876 435,50</a:t>
                      </a:r>
                      <a:endParaRPr/>
                    </a:p>
                  </a:txBody>
                  <a:tcPr/>
                </a:tc>
                <a:tc>
                  <a:txBody>
                    <a:bodyPr/>
                    <a:p>
                      <a:pPr algn="r">
                        <a:defRPr/>
                      </a:pPr>
                      <a:r>
                        <a:rPr/>
                        <a:t>9 176 163,84</a:t>
                      </a:r>
                      <a:endParaRPr/>
                    </a:p>
                  </a:txBody>
                  <a:tcPr/>
                </a:tc>
              </a:tr>
              <a:tr h="233344">
                <a:tc>
                  <a:txBody>
                    <a:bodyPr/>
                    <a:p>
                      <a:pPr>
                        <a:defRPr/>
                      </a:pPr>
                      <a:r>
                        <a:rPr lang="fr-FR" sz="1800" b="1" i="0" u="none" strike="noStrike" cap="none" spc="0">
                          <a:solidFill>
                            <a:schemeClr val="dk1"/>
                          </a:solidFill>
                          <a:latin typeface="Calibri"/>
                          <a:ea typeface="Arial"/>
                          <a:cs typeface="Arial"/>
                        </a:rPr>
                        <a:t>RESULTAT</a:t>
                      </a:r>
                      <a:endParaRPr/>
                    </a:p>
                  </a:txBody>
                  <a:tcPr/>
                </a:tc>
                <a:tc>
                  <a:txBody>
                    <a:bodyPr/>
                    <a:p>
                      <a:pPr algn="r">
                        <a:defRPr/>
                      </a:pPr>
                      <a:r>
                        <a:rPr/>
                        <a:t>2 197 515,67</a:t>
                      </a:r>
                      <a:endParaRPr/>
                    </a:p>
                  </a:txBody>
                  <a:tcPr/>
                </a:tc>
                <a:tc>
                  <a:txBody>
                    <a:bodyPr/>
                    <a:p>
                      <a:pPr marL="283879" indent="-283879" algn="r">
                        <a:buFont typeface="Arial"/>
                        <a:buChar char="–"/>
                        <a:defRPr/>
                      </a:pPr>
                      <a:r>
                        <a:rPr/>
                        <a:t>76 490,95</a:t>
                      </a:r>
                      <a:endParaRPr/>
                    </a:p>
                  </a:txBody>
                  <a:tcPr/>
                </a:tc>
                <a:tc>
                  <a:txBody>
                    <a:bodyPr/>
                    <a:p>
                      <a:pPr algn="r">
                        <a:defRPr/>
                      </a:pPr>
                      <a:r>
                        <a:rPr/>
                        <a:t>2 121 024,72</a:t>
                      </a:r>
                      <a:endParaRPr/>
                    </a:p>
                  </a:txBody>
                  <a:tcPr/>
                </a:tc>
              </a:tr>
            </a:tbl>
          </a:graphicData>
        </a:graphic>
      </p:graphicFrame>
      <p:sp>
        <p:nvSpPr>
          <p:cNvPr id="297343063"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40</a:t>
            </a:fld>
            <a:endParaRPr lang="fr-FR"/>
          </a:p>
        </p:txBody>
      </p:sp>
      <p:sp>
        <p:nvSpPr>
          <p:cNvPr id="1991281853" name="ZoneTexte 991607643"/>
          <p:cNvSpPr txBox="1"/>
          <p:nvPr/>
        </p:nvSpPr>
        <p:spPr bwMode="auto">
          <a:xfrm>
            <a:off x="909112" y="2795859"/>
            <a:ext cx="10917905" cy="3109319"/>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b="1">
                <a:solidFill>
                  <a:srgbClr val="C00000"/>
                </a:solidFill>
              </a:rPr>
              <a:t>Délibération :</a:t>
            </a:r>
            <a:endParaRPr/>
          </a:p>
          <a:p>
            <a:pPr marL="283879" indent="-283879">
              <a:buFont typeface="Arial"/>
              <a:buChar char="–"/>
              <a:defRPr/>
            </a:pPr>
            <a:r>
              <a:rPr lang="fr-FR" b="1"/>
              <a:t>A</a:t>
            </a:r>
            <a:r>
              <a:rPr b="1"/>
              <a:t>rrêt des RAR 202</a:t>
            </a:r>
            <a:r>
              <a:rPr lang="fr-FR" b="1"/>
              <a:t>5</a:t>
            </a:r>
            <a:r>
              <a:rPr b="1"/>
              <a:t> :</a:t>
            </a:r>
            <a:endParaRPr/>
          </a:p>
          <a:p>
            <a:pPr marL="683929" lvl="1" indent="-283879">
              <a:buFont typeface="Arial"/>
              <a:buChar char="•"/>
              <a:defRPr/>
            </a:pPr>
            <a:r>
              <a:rPr/>
              <a:t>en dépenses :  </a:t>
            </a:r>
            <a:r>
              <a:rPr lang="fr-FR" b="1"/>
              <a:t>876 435,50 </a:t>
            </a:r>
            <a:r>
              <a:rPr b="1"/>
              <a:t>€</a:t>
            </a:r>
            <a:endParaRPr/>
          </a:p>
          <a:p>
            <a:pPr marL="683929" lvl="1" indent="-283879">
              <a:buFont typeface="Arial"/>
              <a:buChar char="•"/>
              <a:defRPr/>
            </a:pPr>
            <a:r>
              <a:rPr/>
              <a:t>en recettes : </a:t>
            </a:r>
            <a:r>
              <a:rPr lang="fr-FR"/>
              <a:t>   </a:t>
            </a:r>
            <a:r>
              <a:rPr lang="fr-FR" b="1"/>
              <a:t>799 944,55 </a:t>
            </a:r>
            <a:r>
              <a:rPr b="1"/>
              <a:t>€</a:t>
            </a:r>
            <a:endParaRPr/>
          </a:p>
          <a:p>
            <a:pPr lvl="1">
              <a:defRPr/>
            </a:pPr>
            <a:endParaRPr/>
          </a:p>
          <a:p>
            <a:pPr marL="283879" lvl="0" indent="-283879">
              <a:buFont typeface="Arial"/>
              <a:buChar char="–"/>
              <a:defRPr/>
            </a:pPr>
            <a:r>
              <a:rPr b="1"/>
              <a:t>Affectation du résultat en section d’investissement :</a:t>
            </a:r>
            <a:endParaRPr/>
          </a:p>
          <a:p>
            <a:pPr>
              <a:defRPr/>
            </a:pPr>
            <a:r>
              <a:rPr/>
              <a:t>	</a:t>
            </a:r>
            <a:r>
              <a:rPr lang="fr-FR"/>
              <a:t>* Résultat 2025 : 2 197 515,67 €</a:t>
            </a:r>
            <a:endParaRPr/>
          </a:p>
          <a:p>
            <a:pPr>
              <a:defRPr/>
            </a:pPr>
            <a:r>
              <a:rPr lang="fr-FR"/>
              <a:t>	* Reprise du résultat 2024 (déficit) : - 1 202 043,27 € </a:t>
            </a:r>
            <a:endParaRPr/>
          </a:p>
          <a:p>
            <a:pPr>
              <a:defRPr/>
            </a:pPr>
            <a:r>
              <a:rPr lang="fr-FR"/>
              <a:t>	* Résultat de clôture 2025 : 995 472,40 € (excédent)</a:t>
            </a:r>
            <a:endParaRPr/>
          </a:p>
          <a:p>
            <a:pPr lvl="0">
              <a:defRPr/>
            </a:pPr>
            <a:r>
              <a:rPr lang="fr-FR"/>
              <a:t>	* donc affectation du résultat </a:t>
            </a:r>
            <a:r>
              <a:rPr lang="fr-FR" b="1"/>
              <a:t>en recettes d’investissement, chapitre 001</a:t>
            </a:r>
            <a:r>
              <a:rPr lang="fr-FR"/>
              <a:t> : </a:t>
            </a:r>
            <a:r>
              <a:rPr lang="fr-FR" b="1">
                <a:solidFill>
                  <a:srgbClr val="C00000"/>
                </a:solidFill>
              </a:rPr>
              <a:t>995 472,40 €</a:t>
            </a:r>
            <a:endParaRPr/>
          </a:p>
          <a:p>
            <a:pPr>
              <a:defRPr/>
            </a:pPr>
            <a:r>
              <a:rPr lang="fr-F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363373" name="ZoneTexte 5"/>
          <p:cNvSpPr txBox="1"/>
          <p:nvPr/>
        </p:nvSpPr>
        <p:spPr bwMode="auto">
          <a:xfrm>
            <a:off x="536890" y="291476"/>
            <a:ext cx="11500915" cy="1189079"/>
          </a:xfrm>
          <a:prstGeom prst="rect">
            <a:avLst/>
          </a:prstGeom>
          <a:noFill/>
        </p:spPr>
        <p:txBody>
          <a:bodyPr wrap="square" rtlCol="0">
            <a:spAutoFit/>
          </a:bodyPr>
          <a:lstStyle/>
          <a:p>
            <a:pPr>
              <a:defRPr/>
            </a:pPr>
            <a:r>
              <a:rPr lang="fr-FR" sz="3600" b="1">
                <a:solidFill>
                  <a:srgbClr val="C00000"/>
                </a:solidFill>
                <a:highlight>
                  <a:srgbClr val="FFFFFF"/>
                </a:highlight>
              </a:rPr>
              <a:t>4</a:t>
            </a:r>
            <a:r>
              <a:rPr lang="fr-FR" sz="3600" b="1">
                <a:solidFill>
                  <a:srgbClr val="C00000"/>
                </a:solidFill>
              </a:rPr>
              <a:t>) Section d’Investissement : Dépenses d’équipement par opération</a:t>
            </a:r>
            <a:endParaRPr/>
          </a:p>
        </p:txBody>
      </p:sp>
      <p:sp>
        <p:nvSpPr>
          <p:cNvPr id="1657269079"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251906530" name="Tableau 1"/>
          <p:cNvGraphicFramePr>
            <a:graphicFrameLocks xmlns:a="http://schemas.openxmlformats.org/drawingml/2006/main" noGrp="1"/>
          </p:cNvGraphicFramePr>
          <p:nvPr/>
        </p:nvGraphicFramePr>
        <p:xfrm rot="0">
          <a:off x="155341" y="1543222"/>
          <a:ext cx="11610837" cy="4396832"/>
        </p:xfrm>
        <a:graphic>
          <a:graphicData uri="http://schemas.openxmlformats.org/drawingml/2006/table">
            <a:tbl>
              <a:tblPr firstRow="1" firstCol="0" lastRow="0" lastCol="0" bandRow="1" bandCol="0">
                <a:tableStyleId>{DA2EE8F4-C70D-5240-8D52-E37A190E7F50}</a:tableStyleId>
              </a:tblPr>
              <a:tblGrid>
                <a:gridCol w="900099"/>
                <a:gridCol w="3096344"/>
                <a:gridCol w="807156"/>
                <a:gridCol w="1353084"/>
                <a:gridCol w="1512168"/>
                <a:gridCol w="1152128"/>
                <a:gridCol w="1152128"/>
                <a:gridCol w="1637730"/>
              </a:tblGrid>
              <a:tr h="558672">
                <a:tc>
                  <a:txBody>
                    <a:bodyPr/>
                    <a:p>
                      <a:pPr algn="ctr">
                        <a:defRPr/>
                      </a:pPr>
                      <a:r>
                        <a:rPr lang="fr-FR" sz="1200"/>
                        <a:t>N° Opération</a:t>
                      </a:r>
                      <a:endParaRPr sz="1200"/>
                    </a:p>
                  </a:txBody>
                  <a:tcPr/>
                </a:tc>
                <a:tc>
                  <a:txBody>
                    <a:bodyPr/>
                    <a:p>
                      <a:pPr algn="ctr">
                        <a:defRPr/>
                      </a:pPr>
                      <a:r>
                        <a:rPr lang="fr-FR" sz="1200"/>
                        <a:t>Libellé de l’opération</a:t>
                      </a:r>
                      <a:endParaRPr sz="1200"/>
                    </a:p>
                  </a:txBody>
                  <a:tcPr/>
                </a:tc>
                <a:tc>
                  <a:txBody>
                    <a:bodyPr/>
                    <a:p>
                      <a:pPr algn="ctr">
                        <a:defRPr/>
                      </a:pPr>
                      <a:r>
                        <a:rPr lang="fr-FR" sz="1200"/>
                        <a:t>N° AP</a:t>
                      </a:r>
                      <a:endParaRPr sz="1200"/>
                    </a:p>
                  </a:txBody>
                  <a:tcPr/>
                </a:tc>
                <a:tc>
                  <a:txBody>
                    <a:bodyPr/>
                    <a:p>
                      <a:pPr algn="ctr">
                        <a:defRPr/>
                      </a:pPr>
                      <a:r>
                        <a:rPr lang="fr-FR" sz="1200"/>
                        <a:t>Crédits ouverts en 2025 (BP + DM + RAR N-1) (en €</a:t>
                      </a:r>
                      <a:r>
                        <a:rPr sz="1200"/>
                        <a:t>)</a:t>
                      </a:r>
                      <a:endParaRPr/>
                    </a:p>
                  </a:txBody>
                  <a:tcPr/>
                </a:tc>
                <a:tc>
                  <a:txBody>
                    <a:bodyPr/>
                    <a:p>
                      <a:pPr algn="ctr">
                        <a:defRPr/>
                      </a:pPr>
                      <a:r>
                        <a:rPr lang="fr-FR" sz="1200"/>
                        <a:t>CA 2025 (en €)</a:t>
                      </a:r>
                      <a:endParaRPr sz="1200"/>
                    </a:p>
                  </a:txBody>
                  <a:tcPr/>
                </a:tc>
                <a:tc>
                  <a:txBody>
                    <a:bodyPr/>
                    <a:p>
                      <a:pPr algn="ctr">
                        <a:defRPr/>
                      </a:pPr>
                      <a:r>
                        <a:rPr lang="fr-FR" sz="1200"/>
                        <a:t>RAR au 31/12/2025</a:t>
                      </a:r>
                      <a:endParaRPr/>
                    </a:p>
                    <a:p>
                      <a:pPr algn="ctr">
                        <a:defRPr/>
                      </a:pPr>
                      <a:r>
                        <a:rPr lang="fr-FR" sz="1200"/>
                        <a:t>(en €) (1)</a:t>
                      </a:r>
                      <a:endParaRPr sz="1200"/>
                    </a:p>
                  </a:txBody>
                  <a:tcPr/>
                </a:tc>
                <a:tc>
                  <a:txBody>
                    <a:bodyPr/>
                    <a:p>
                      <a:pPr algn="ctr">
                        <a:defRPr/>
                      </a:pPr>
                      <a:r>
                        <a:rPr lang="fr-FR" sz="1200"/>
                        <a:t>Dépenses nouvelles 2026</a:t>
                      </a:r>
                      <a:endParaRPr/>
                    </a:p>
                    <a:p>
                      <a:pPr algn="ctr">
                        <a:defRPr/>
                      </a:pPr>
                      <a:r>
                        <a:rPr lang="fr-FR" sz="1200"/>
                        <a:t>(en €) (2)</a:t>
                      </a:r>
                      <a:endParaRPr sz="1200"/>
                    </a:p>
                  </a:txBody>
                  <a:tcPr/>
                </a:tc>
                <a:tc>
                  <a:txBody>
                    <a:bodyPr/>
                    <a:p>
                      <a:pPr algn="ctr">
                        <a:defRPr/>
                      </a:pPr>
                      <a:r>
                        <a:rPr lang="fr-FR" sz="1200"/>
                        <a:t>TOTAL 2026 (en €)</a:t>
                      </a:r>
                      <a:endParaRPr/>
                    </a:p>
                    <a:p>
                      <a:pPr algn="ctr">
                        <a:defRPr/>
                      </a:pPr>
                      <a:r>
                        <a:rPr lang="fr-FR" sz="1200"/>
                        <a:t>(1+2)</a:t>
                      </a:r>
                      <a:endParaRPr sz="1200"/>
                    </a:p>
                  </a:txBody>
                  <a:tcPr/>
                </a:tc>
              </a:tr>
              <a:tr h="298144">
                <a:tc>
                  <a:txBody>
                    <a:bodyPr/>
                    <a:p>
                      <a:pPr algn="ctr">
                        <a:defRPr/>
                      </a:pPr>
                      <a:r>
                        <a:rPr lang="fr-FR" sz="1200"/>
                        <a:t>12</a:t>
                      </a:r>
                      <a:endParaRPr sz="1200"/>
                    </a:p>
                  </a:txBody>
                  <a:tcPr/>
                </a:tc>
                <a:tc>
                  <a:txBody>
                    <a:bodyPr/>
                    <a:p>
                      <a:pPr>
                        <a:defRPr/>
                      </a:pPr>
                      <a:r>
                        <a:rPr lang="fr-FR" sz="1200"/>
                        <a:t>AMENAGEMENT DES ZONES DE LOISIRS</a:t>
                      </a:r>
                      <a:endParaRPr sz="1200"/>
                    </a:p>
                  </a:txBody>
                  <a:tcPr/>
                </a:tc>
                <a:tc>
                  <a:txBody>
                    <a:bodyPr/>
                    <a:p>
                      <a:pPr>
                        <a:defRPr/>
                      </a:pPr>
                      <a:endParaRPr sz="1200"/>
                    </a:p>
                  </a:txBody>
                  <a:tcPr/>
                </a:tc>
                <a:tc>
                  <a:txBody>
                    <a:bodyPr/>
                    <a:p>
                      <a:pPr algn="r">
                        <a:defRPr/>
                      </a:pPr>
                      <a:r>
                        <a:rPr sz="1200"/>
                        <a:t>643 088.91</a:t>
                      </a:r>
                      <a:endParaRPr/>
                    </a:p>
                  </a:txBody>
                  <a:tcPr/>
                </a:tc>
                <a:tc>
                  <a:txBody>
                    <a:bodyPr/>
                    <a:p>
                      <a:pPr algn="r">
                        <a:defRPr/>
                      </a:pPr>
                      <a:r>
                        <a:rPr sz="1200"/>
                        <a:t>514 943.80</a:t>
                      </a:r>
                      <a:endParaRPr/>
                    </a:p>
                  </a:txBody>
                  <a:tcPr/>
                </a:tc>
                <a:tc>
                  <a:txBody>
                    <a:bodyPr/>
                    <a:p>
                      <a:pPr algn="r">
                        <a:defRPr/>
                      </a:pPr>
                      <a:r>
                        <a:rPr sz="1200"/>
                        <a:t>112 178.33</a:t>
                      </a:r>
                      <a:endParaRPr/>
                    </a:p>
                  </a:txBody>
                  <a:tcPr/>
                </a:tc>
                <a:tc>
                  <a:txBody>
                    <a:bodyPr/>
                    <a:p>
                      <a:pPr algn="r">
                        <a:defRPr/>
                      </a:pPr>
                      <a:r>
                        <a:rPr sz="1200"/>
                        <a:t>147 500.00</a:t>
                      </a:r>
                      <a:endParaRPr/>
                    </a:p>
                  </a:txBody>
                  <a:tcPr/>
                </a:tc>
                <a:tc>
                  <a:txBody>
                    <a:bodyPr/>
                    <a:p>
                      <a:pPr algn="r">
                        <a:defRPr/>
                      </a:pPr>
                      <a:r>
                        <a:rPr sz="1200"/>
                        <a:t>259 678.33</a:t>
                      </a:r>
                      <a:endParaRPr/>
                    </a:p>
                  </a:txBody>
                  <a:tcPr/>
                </a:tc>
              </a:tr>
              <a:tr h="298144">
                <a:tc>
                  <a:txBody>
                    <a:bodyPr/>
                    <a:p>
                      <a:pPr algn="ctr">
                        <a:defRPr/>
                      </a:pPr>
                      <a:r>
                        <a:rPr lang="fr-FR" sz="1200"/>
                        <a:t>58</a:t>
                      </a:r>
                      <a:endParaRPr sz="1200"/>
                    </a:p>
                  </a:txBody>
                  <a:tcPr/>
                </a:tc>
                <a:tc>
                  <a:txBody>
                    <a:bodyPr/>
                    <a:p>
                      <a:pPr>
                        <a:defRPr/>
                      </a:pPr>
                      <a:r>
                        <a:rPr lang="fr-FR" sz="1200"/>
                        <a:t>RESEAUX EAUX PLUVIALES</a:t>
                      </a:r>
                      <a:endParaRPr sz="1200"/>
                    </a:p>
                  </a:txBody>
                  <a:tcPr/>
                </a:tc>
                <a:tc>
                  <a:txBody>
                    <a:bodyPr/>
                    <a:p>
                      <a:pPr>
                        <a:defRPr/>
                      </a:pPr>
                      <a:endParaRPr sz="1200"/>
                    </a:p>
                  </a:txBody>
                  <a:tcPr/>
                </a:tc>
                <a:tc>
                  <a:txBody>
                    <a:bodyPr/>
                    <a:p>
                      <a:pPr algn="r">
                        <a:defRPr/>
                      </a:pPr>
                      <a:r>
                        <a:rPr sz="1200"/>
                        <a:t>170 222.74</a:t>
                      </a:r>
                      <a:endParaRPr/>
                    </a:p>
                  </a:txBody>
                  <a:tcPr/>
                </a:tc>
                <a:tc>
                  <a:txBody>
                    <a:bodyPr/>
                    <a:p>
                      <a:pPr algn="r">
                        <a:defRPr/>
                      </a:pPr>
                      <a:r>
                        <a:rPr sz="1200"/>
                        <a:t>75 801.94</a:t>
                      </a:r>
                      <a:endParaRPr/>
                    </a:p>
                  </a:txBody>
                  <a:tcPr/>
                </a:tc>
                <a:tc>
                  <a:txBody>
                    <a:bodyPr/>
                    <a:p>
                      <a:pPr algn="r">
                        <a:defRPr/>
                      </a:pPr>
                      <a:r>
                        <a:rPr sz="1200"/>
                        <a:t>11 810.40</a:t>
                      </a:r>
                      <a:endParaRPr/>
                    </a:p>
                  </a:txBody>
                  <a:tcPr/>
                </a:tc>
                <a:tc>
                  <a:txBody>
                    <a:bodyPr/>
                    <a:p>
                      <a:pPr algn="r">
                        <a:defRPr/>
                      </a:pPr>
                      <a:r>
                        <a:rPr sz="1200"/>
                        <a:t>185 000.00</a:t>
                      </a:r>
                      <a:endParaRPr/>
                    </a:p>
                  </a:txBody>
                  <a:tcPr/>
                </a:tc>
                <a:tc>
                  <a:txBody>
                    <a:bodyPr/>
                    <a:p>
                      <a:pPr algn="r">
                        <a:defRPr/>
                      </a:pPr>
                      <a:r>
                        <a:rPr sz="1200"/>
                        <a:t>196 810.40</a:t>
                      </a:r>
                      <a:endParaRPr/>
                    </a:p>
                  </a:txBody>
                  <a:tcPr/>
                </a:tc>
              </a:tr>
              <a:tr h="298144">
                <a:tc>
                  <a:txBody>
                    <a:bodyPr/>
                    <a:p>
                      <a:pPr algn="ctr">
                        <a:defRPr/>
                      </a:pPr>
                      <a:r>
                        <a:rPr lang="fr-FR" sz="1200"/>
                        <a:t>59</a:t>
                      </a:r>
                      <a:endParaRPr sz="1200"/>
                    </a:p>
                  </a:txBody>
                  <a:tcPr/>
                </a:tc>
                <a:tc>
                  <a:txBody>
                    <a:bodyPr/>
                    <a:p>
                      <a:pPr>
                        <a:defRPr/>
                      </a:pPr>
                      <a:r>
                        <a:rPr lang="fr-FR" sz="1200"/>
                        <a:t>DEPLACEMENTS DOUX</a:t>
                      </a:r>
                      <a:endParaRPr sz="1200"/>
                    </a:p>
                  </a:txBody>
                  <a:tcPr/>
                </a:tc>
                <a:tc>
                  <a:txBody>
                    <a:bodyPr/>
                    <a:p>
                      <a:pPr>
                        <a:defRPr/>
                      </a:pPr>
                      <a:endParaRPr sz="1200"/>
                    </a:p>
                  </a:txBody>
                  <a:tcPr/>
                </a:tc>
                <a:tc>
                  <a:txBody>
                    <a:bodyPr/>
                    <a:p>
                      <a:pPr algn="r">
                        <a:defRPr/>
                      </a:pPr>
                      <a:r>
                        <a:rPr sz="1200"/>
                        <a:t>292 844.82</a:t>
                      </a:r>
                      <a:endParaRPr/>
                    </a:p>
                  </a:txBody>
                  <a:tcPr/>
                </a:tc>
                <a:tc>
                  <a:txBody>
                    <a:bodyPr/>
                    <a:p>
                      <a:pPr algn="r">
                        <a:defRPr/>
                      </a:pPr>
                      <a:r>
                        <a:rPr sz="1200"/>
                        <a:t>67 300.63</a:t>
                      </a:r>
                      <a:endParaRPr/>
                    </a:p>
                  </a:txBody>
                  <a:tcPr/>
                </a:tc>
                <a:tc>
                  <a:txBody>
                    <a:bodyPr/>
                    <a:p>
                      <a:pPr algn="r">
                        <a:defRPr/>
                      </a:pPr>
                      <a:r>
                        <a:rPr sz="1200"/>
                        <a:t>1 291.20</a:t>
                      </a:r>
                      <a:endParaRPr/>
                    </a:p>
                  </a:txBody>
                  <a:tcPr/>
                </a:tc>
                <a:tc>
                  <a:txBody>
                    <a:bodyPr/>
                    <a:p>
                      <a:pPr algn="r">
                        <a:defRPr/>
                      </a:pPr>
                      <a:r>
                        <a:rPr sz="1200"/>
                        <a:t>100 000.00</a:t>
                      </a:r>
                      <a:endParaRPr/>
                    </a:p>
                  </a:txBody>
                  <a:tcPr/>
                </a:tc>
                <a:tc>
                  <a:txBody>
                    <a:bodyPr/>
                    <a:p>
                      <a:pPr algn="r">
                        <a:defRPr/>
                      </a:pPr>
                      <a:r>
                        <a:rPr sz="1200"/>
                        <a:t>101 291.20</a:t>
                      </a:r>
                      <a:endParaRPr/>
                    </a:p>
                  </a:txBody>
                  <a:tcPr/>
                </a:tc>
              </a:tr>
              <a:tr h="298144">
                <a:tc>
                  <a:txBody>
                    <a:bodyPr/>
                    <a:p>
                      <a:pPr algn="ctr">
                        <a:defRPr/>
                      </a:pPr>
                      <a:r>
                        <a:rPr lang="fr-FR" sz="1200"/>
                        <a:t>61</a:t>
                      </a:r>
                      <a:endParaRPr sz="1200"/>
                    </a:p>
                  </a:txBody>
                  <a:tcPr/>
                </a:tc>
                <a:tc>
                  <a:txBody>
                    <a:bodyPr/>
                    <a:p>
                      <a:pPr>
                        <a:defRPr/>
                      </a:pPr>
                      <a:r>
                        <a:rPr lang="fr-FR" sz="1200"/>
                        <a:t>ACCESSIBILITE PMR</a:t>
                      </a:r>
                      <a:endParaRPr sz="1200"/>
                    </a:p>
                  </a:txBody>
                  <a:tcPr/>
                </a:tc>
                <a:tc>
                  <a:txBody>
                    <a:bodyPr/>
                    <a:p>
                      <a:pPr>
                        <a:defRPr/>
                      </a:pPr>
                      <a:endParaRPr sz="1200"/>
                    </a:p>
                  </a:txBody>
                  <a:tcPr/>
                </a:tc>
                <a:tc>
                  <a:txBody>
                    <a:bodyPr/>
                    <a:p>
                      <a:pPr algn="r">
                        <a:defRPr/>
                      </a:pPr>
                      <a:r>
                        <a:rPr sz="1200"/>
                        <a:t>33 188.96</a:t>
                      </a:r>
                      <a:endParaRPr/>
                    </a:p>
                  </a:txBody>
                  <a:tcPr/>
                </a:tc>
                <a:tc>
                  <a:txBody>
                    <a:bodyPr/>
                    <a:p>
                      <a:pPr algn="r">
                        <a:defRPr/>
                      </a:pPr>
                      <a:r>
                        <a:rPr sz="1200"/>
                        <a:t>11 629.62</a:t>
                      </a:r>
                      <a:endParaRPr/>
                    </a:p>
                  </a:txBody>
                  <a:tcPr/>
                </a:tc>
                <a:tc>
                  <a:txBody>
                    <a:bodyPr/>
                    <a:p>
                      <a:pPr algn="r">
                        <a:defRPr/>
                      </a:pPr>
                      <a:r>
                        <a:rPr sz="1200"/>
                        <a:t>17 217.90</a:t>
                      </a:r>
                      <a:endParaRPr/>
                    </a:p>
                  </a:txBody>
                  <a:tcPr/>
                </a:tc>
                <a:tc>
                  <a:txBody>
                    <a:bodyPr/>
                    <a:p>
                      <a:pPr algn="r">
                        <a:defRPr/>
                      </a:pPr>
                      <a:r>
                        <a:rPr sz="1200"/>
                        <a:t>100 000.00</a:t>
                      </a:r>
                      <a:endParaRPr/>
                    </a:p>
                  </a:txBody>
                  <a:tcPr/>
                </a:tc>
                <a:tc>
                  <a:txBody>
                    <a:bodyPr/>
                    <a:p>
                      <a:pPr algn="r">
                        <a:defRPr/>
                      </a:pPr>
                      <a:r>
                        <a:rPr sz="1200"/>
                        <a:t>117 217.90</a:t>
                      </a:r>
                      <a:endParaRPr/>
                    </a:p>
                  </a:txBody>
                  <a:tcPr/>
                </a:tc>
              </a:tr>
              <a:tr h="298144">
                <a:tc>
                  <a:txBody>
                    <a:bodyPr/>
                    <a:p>
                      <a:pPr algn="ctr">
                        <a:defRPr/>
                      </a:pPr>
                      <a:r>
                        <a:rPr lang="fr-FR" sz="1200"/>
                        <a:t>62</a:t>
                      </a:r>
                      <a:endParaRPr sz="1200"/>
                    </a:p>
                  </a:txBody>
                  <a:tcPr/>
                </a:tc>
                <a:tc>
                  <a:txBody>
                    <a:bodyPr/>
                    <a:p>
                      <a:pPr>
                        <a:defRPr/>
                      </a:pPr>
                      <a:r>
                        <a:rPr lang="fr-FR" sz="1200"/>
                        <a:t>AMELIORATIONS ENERGETIQUES</a:t>
                      </a:r>
                      <a:endParaRPr sz="1200"/>
                    </a:p>
                  </a:txBody>
                  <a:tcPr/>
                </a:tc>
                <a:tc>
                  <a:txBody>
                    <a:bodyPr/>
                    <a:p>
                      <a:pPr>
                        <a:defRPr/>
                      </a:pPr>
                      <a:endParaRPr sz="1200"/>
                    </a:p>
                  </a:txBody>
                  <a:tcPr/>
                </a:tc>
                <a:tc>
                  <a:txBody>
                    <a:bodyPr/>
                    <a:p>
                      <a:pPr algn="r">
                        <a:defRPr/>
                      </a:pPr>
                      <a:r>
                        <a:rPr sz="1200"/>
                        <a:t>443 020.96</a:t>
                      </a:r>
                      <a:endParaRPr/>
                    </a:p>
                  </a:txBody>
                  <a:tcPr/>
                </a:tc>
                <a:tc>
                  <a:txBody>
                    <a:bodyPr/>
                    <a:p>
                      <a:pPr algn="r">
                        <a:defRPr/>
                      </a:pPr>
                      <a:r>
                        <a:rPr sz="1200"/>
                        <a:t>204 120.36</a:t>
                      </a:r>
                      <a:endParaRPr/>
                    </a:p>
                  </a:txBody>
                  <a:tcPr/>
                </a:tc>
                <a:tc>
                  <a:txBody>
                    <a:bodyPr/>
                    <a:p>
                      <a:pPr algn="r">
                        <a:defRPr/>
                      </a:pPr>
                      <a:r>
                        <a:rPr sz="1200"/>
                        <a:t>30 523.22</a:t>
                      </a:r>
                      <a:endParaRPr/>
                    </a:p>
                  </a:txBody>
                  <a:tcPr/>
                </a:tc>
                <a:tc>
                  <a:txBody>
                    <a:bodyPr/>
                    <a:p>
                      <a:pPr algn="r">
                        <a:defRPr/>
                      </a:pPr>
                      <a:r>
                        <a:rPr sz="1200"/>
                        <a:t>305 000.00</a:t>
                      </a:r>
                      <a:endParaRPr/>
                    </a:p>
                  </a:txBody>
                  <a:tcPr/>
                </a:tc>
                <a:tc>
                  <a:txBody>
                    <a:bodyPr/>
                    <a:p>
                      <a:pPr algn="r">
                        <a:defRPr/>
                      </a:pPr>
                      <a:r>
                        <a:rPr sz="1200"/>
                        <a:t>335 523.22</a:t>
                      </a:r>
                      <a:endParaRPr/>
                    </a:p>
                  </a:txBody>
                  <a:tcPr/>
                </a:tc>
              </a:tr>
              <a:tr h="399052">
                <a:tc>
                  <a:txBody>
                    <a:bodyPr/>
                    <a:p>
                      <a:pPr algn="ctr">
                        <a:defRPr/>
                      </a:pPr>
                      <a:r>
                        <a:rPr lang="fr-FR" sz="1200"/>
                        <a:t>69</a:t>
                      </a:r>
                      <a:endParaRPr sz="1200"/>
                    </a:p>
                  </a:txBody>
                  <a:tcPr/>
                </a:tc>
                <a:tc>
                  <a:txBody>
                    <a:bodyPr/>
                    <a:p>
                      <a:pPr>
                        <a:defRPr/>
                      </a:pPr>
                      <a:r>
                        <a:rPr lang="fr-FR" sz="1200"/>
                        <a:t>ACV –AMENAGEMENT ECOLES/TOURS/MONTPELAZ</a:t>
                      </a:r>
                      <a:endParaRPr sz="1200"/>
                    </a:p>
                  </a:txBody>
                  <a:tcPr/>
                </a:tc>
                <a:tc>
                  <a:txBody>
                    <a:bodyPr/>
                    <a:p>
                      <a:pPr>
                        <a:defRPr/>
                      </a:pPr>
                      <a:endParaRPr sz="1200"/>
                    </a:p>
                  </a:txBody>
                  <a:tcPr/>
                </a:tc>
                <a:tc>
                  <a:txBody>
                    <a:bodyPr/>
                    <a:p>
                      <a:pPr algn="r">
                        <a:defRPr/>
                      </a:pPr>
                      <a:r>
                        <a:rPr sz="1200"/>
                        <a:t>1 568 079.46</a:t>
                      </a:r>
                      <a:endParaRPr/>
                    </a:p>
                  </a:txBody>
                  <a:tcPr/>
                </a:tc>
                <a:tc>
                  <a:txBody>
                    <a:bodyPr/>
                    <a:p>
                      <a:pPr algn="r">
                        <a:defRPr/>
                      </a:pPr>
                      <a:r>
                        <a:rPr sz="1200"/>
                        <a:t>502 230.25</a:t>
                      </a:r>
                      <a:endParaRPr/>
                    </a:p>
                  </a:txBody>
                  <a:tcPr/>
                </a:tc>
                <a:tc>
                  <a:txBody>
                    <a:bodyPr/>
                    <a:p>
                      <a:pPr algn="r">
                        <a:defRPr/>
                      </a:pPr>
                      <a:r>
                        <a:rPr sz="1200"/>
                        <a:t>111 157.89</a:t>
                      </a:r>
                      <a:endParaRPr/>
                    </a:p>
                  </a:txBody>
                  <a:tcPr/>
                </a:tc>
                <a:tc>
                  <a:txBody>
                    <a:bodyPr/>
                    <a:p>
                      <a:pPr algn="r">
                        <a:defRPr/>
                      </a:pPr>
                      <a:r>
                        <a:rPr sz="1200"/>
                        <a:t>559 700.00</a:t>
                      </a:r>
                      <a:endParaRPr/>
                    </a:p>
                  </a:txBody>
                  <a:tcPr/>
                </a:tc>
                <a:tc>
                  <a:txBody>
                    <a:bodyPr/>
                    <a:p>
                      <a:pPr algn="r">
                        <a:defRPr/>
                      </a:pPr>
                      <a:r>
                        <a:rPr sz="1200"/>
                        <a:t>670 857.89</a:t>
                      </a:r>
                      <a:endParaRPr/>
                    </a:p>
                  </a:txBody>
                  <a:tcPr/>
                </a:tc>
              </a:tr>
              <a:tr h="399052">
                <a:tc>
                  <a:txBody>
                    <a:bodyPr/>
                    <a:p>
                      <a:pPr marL="0" marR="0" lvl="0" indent="0" algn="ctr" defTabSz="914400">
                        <a:lnSpc>
                          <a:spcPct val="100000"/>
                        </a:lnSpc>
                        <a:spcBef>
                          <a:spcPts val="0"/>
                        </a:spcBef>
                        <a:spcAft>
                          <a:spcPts val="0"/>
                        </a:spcAft>
                        <a:buClrTx/>
                        <a:buSzTx/>
                        <a:buFontTx/>
                        <a:buNone/>
                        <a:defRPr/>
                      </a:pPr>
                      <a:r>
                        <a:rPr lang="fr-FR" sz="1200"/>
                        <a:t>69</a:t>
                      </a:r>
                      <a:endParaRPr sz="1200"/>
                    </a:p>
                  </a:txBody>
                  <a:tcPr/>
                </a:tc>
                <a:tc>
                  <a:txBody>
                    <a:bodyPr/>
                    <a:p>
                      <a:pPr marL="0" marR="0" lvl="0" indent="0" algn="l" defTabSz="914400">
                        <a:lnSpc>
                          <a:spcPct val="100000"/>
                        </a:lnSpc>
                        <a:spcBef>
                          <a:spcPts val="0"/>
                        </a:spcBef>
                        <a:spcAft>
                          <a:spcPts val="0"/>
                        </a:spcAft>
                        <a:buClrTx/>
                        <a:buSzTx/>
                        <a:buFontTx/>
                        <a:buNone/>
                        <a:defRPr/>
                      </a:pPr>
                      <a:r>
                        <a:rPr lang="fr-FR" sz="1200"/>
                        <a:t>ACV –AMENAGEMENT ECOLES/TOURS/MONTPELAZ</a:t>
                      </a:r>
                      <a:endParaRPr sz="1200"/>
                    </a:p>
                  </a:txBody>
                  <a:tcPr/>
                </a:tc>
                <a:tc>
                  <a:txBody>
                    <a:bodyPr/>
                    <a:p>
                      <a:pPr>
                        <a:defRPr/>
                      </a:pPr>
                      <a:r>
                        <a:rPr sz="1200"/>
                        <a:t>2022-01</a:t>
                      </a:r>
                      <a:endParaRPr/>
                    </a:p>
                  </a:txBody>
                  <a:tcPr/>
                </a:tc>
                <a:tc>
                  <a:txBody>
                    <a:bodyPr/>
                    <a:p>
                      <a:pPr algn="r">
                        <a:defRPr/>
                      </a:pPr>
                      <a:r>
                        <a:rPr sz="1200"/>
                        <a:t>647 121.33</a:t>
                      </a:r>
                      <a:endParaRPr/>
                    </a:p>
                  </a:txBody>
                  <a:tcPr/>
                </a:tc>
                <a:tc>
                  <a:txBody>
                    <a:bodyPr/>
                    <a:p>
                      <a:pPr algn="r">
                        <a:defRPr/>
                      </a:pPr>
                      <a:r>
                        <a:rPr sz="1200"/>
                        <a:t>297 634.14</a:t>
                      </a:r>
                      <a:endParaRPr/>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0.00</a:t>
                      </a:r>
                      <a:endParaRPr/>
                    </a:p>
                  </a:txBody>
                  <a:tcPr/>
                </a:tc>
              </a:tr>
              <a:tr h="399052">
                <a:tc>
                  <a:txBody>
                    <a:bodyPr/>
                    <a:p>
                      <a:pPr marL="0" marR="0" lvl="0" indent="0" algn="ctr" defTabSz="914400">
                        <a:lnSpc>
                          <a:spcPct val="100000"/>
                        </a:lnSpc>
                        <a:spcBef>
                          <a:spcPts val="0"/>
                        </a:spcBef>
                        <a:spcAft>
                          <a:spcPts val="0"/>
                        </a:spcAft>
                        <a:buClrTx/>
                        <a:buSzTx/>
                        <a:buFontTx/>
                        <a:buNone/>
                        <a:defRPr/>
                      </a:pPr>
                      <a:r>
                        <a:rPr lang="fr-FR" sz="1200" b="0"/>
                        <a:t>73</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AMENAGEMENTS DE CARREFOURS SUR LA ROCADE</a:t>
                      </a:r>
                      <a:endParaRPr sz="1200" b="0"/>
                    </a:p>
                  </a:txBody>
                  <a:tcPr/>
                </a:tc>
                <a:tc>
                  <a:txBody>
                    <a:bodyPr/>
                    <a:p>
                      <a:pPr>
                        <a:defRPr/>
                      </a:pPr>
                      <a:r>
                        <a:rPr sz="1200"/>
                        <a:t>2023-01</a:t>
                      </a:r>
                      <a:endParaRPr/>
                    </a:p>
                  </a:txBody>
                  <a:tcPr/>
                </a:tc>
                <a:tc>
                  <a:txBody>
                    <a:bodyPr/>
                    <a:p>
                      <a:pPr algn="r">
                        <a:defRPr/>
                      </a:pPr>
                      <a:r>
                        <a:rPr sz="1200"/>
                        <a:t>560 000.00</a:t>
                      </a:r>
                      <a:endParaRPr/>
                    </a:p>
                  </a:txBody>
                  <a:tcPr/>
                </a:tc>
                <a:tc>
                  <a:txBody>
                    <a:bodyPr/>
                    <a:p>
                      <a:pPr algn="r">
                        <a:defRPr/>
                      </a:pPr>
                      <a:r>
                        <a:rPr sz="1200"/>
                        <a:t>228 316.57</a:t>
                      </a:r>
                      <a:endParaRPr/>
                    </a:p>
                  </a:txBody>
                  <a:tcPr/>
                </a:tc>
                <a:tc>
                  <a:txBody>
                    <a:bodyPr/>
                    <a:p>
                      <a:pPr algn="r">
                        <a:defRPr/>
                      </a:pPr>
                      <a:r>
                        <a:rPr sz="1200"/>
                        <a:t>0.00</a:t>
                      </a:r>
                      <a:endParaRPr/>
                    </a:p>
                  </a:txBody>
                  <a:tcPr/>
                </a:tc>
                <a:tc>
                  <a:txBody>
                    <a:bodyPr/>
                    <a:p>
                      <a:pPr algn="r">
                        <a:defRPr/>
                      </a:pPr>
                      <a:r>
                        <a:rPr sz="1200"/>
                        <a:t>100 000.00</a:t>
                      </a:r>
                      <a:endParaRPr/>
                    </a:p>
                  </a:txBody>
                  <a:tcPr/>
                </a:tc>
                <a:tc>
                  <a:txBody>
                    <a:bodyPr/>
                    <a:p>
                      <a:pPr algn="r">
                        <a:defRPr/>
                      </a:pPr>
                      <a:r>
                        <a:rPr sz="1200"/>
                        <a:t>100 000.00</a:t>
                      </a:r>
                      <a:endParaRPr/>
                    </a:p>
                  </a:txBody>
                  <a:tcPr/>
                </a:tc>
              </a:tr>
              <a:tr h="298144">
                <a:tc>
                  <a:txBody>
                    <a:bodyPr/>
                    <a:p>
                      <a:pPr marL="0" marR="0" lvl="0" indent="0" algn="ctr" defTabSz="914400">
                        <a:lnSpc>
                          <a:spcPct val="100000"/>
                        </a:lnSpc>
                        <a:spcBef>
                          <a:spcPts val="0"/>
                        </a:spcBef>
                        <a:spcAft>
                          <a:spcPts val="0"/>
                        </a:spcAft>
                        <a:buClrTx/>
                        <a:buSzTx/>
                        <a:buFontTx/>
                        <a:buNone/>
                        <a:defRPr/>
                      </a:pPr>
                      <a:r>
                        <a:rPr lang="fr-FR" sz="1200"/>
                        <a:t>74</a:t>
                      </a:r>
                      <a:endParaRPr/>
                    </a:p>
                  </a:txBody>
                  <a:tcPr/>
                </a:tc>
                <a:tc>
                  <a:txBody>
                    <a:bodyPr/>
                    <a:p>
                      <a:pPr marL="0" marR="0" lvl="0" indent="0" algn="l" defTabSz="914400">
                        <a:lnSpc>
                          <a:spcPct val="100000"/>
                        </a:lnSpc>
                        <a:spcBef>
                          <a:spcPts val="0"/>
                        </a:spcBef>
                        <a:spcAft>
                          <a:spcPts val="0"/>
                        </a:spcAft>
                        <a:buClrTx/>
                        <a:buSzTx/>
                        <a:buFontTx/>
                        <a:buNone/>
                        <a:defRPr/>
                      </a:pPr>
                      <a:r>
                        <a:rPr lang="fr-FR" sz="1200"/>
                        <a:t>AMENAGEMENT DU QUARTIER MONERY</a:t>
                      </a:r>
                      <a:endParaRPr/>
                    </a:p>
                  </a:txBody>
                  <a:tcPr/>
                </a:tc>
                <a:tc>
                  <a:txBody>
                    <a:bodyPr/>
                    <a:p>
                      <a:pPr>
                        <a:defRPr/>
                      </a:pPr>
                      <a:endParaRPr sz="1200"/>
                    </a:p>
                  </a:txBody>
                  <a:tcPr/>
                </a:tc>
                <a:tc>
                  <a:txBody>
                    <a:bodyPr/>
                    <a:p>
                      <a:pPr algn="r">
                        <a:defRPr/>
                      </a:pPr>
                      <a:r>
                        <a:rPr sz="1200"/>
                        <a:t>255 000.00</a:t>
                      </a:r>
                      <a:endParaRPr/>
                    </a:p>
                  </a:txBody>
                  <a:tcPr/>
                </a:tc>
                <a:tc>
                  <a:txBody>
                    <a:bodyPr/>
                    <a:p>
                      <a:pPr algn="r">
                        <a:defRPr/>
                      </a:pPr>
                      <a:r>
                        <a:rPr sz="1200"/>
                        <a:t>255 000.00</a:t>
                      </a:r>
                      <a:endParaRPr/>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0.00</a:t>
                      </a:r>
                      <a:endParaRPr/>
                    </a:p>
                  </a:txBody>
                  <a:tcPr/>
                </a:tc>
              </a:tr>
              <a:tr h="298144">
                <a:tc>
                  <a:txBody>
                    <a:bodyPr/>
                    <a:p>
                      <a:pPr marL="0" marR="0" lvl="0" indent="0" algn="ctr" defTabSz="914400">
                        <a:lnSpc>
                          <a:spcPct val="100000"/>
                        </a:lnSpc>
                        <a:spcBef>
                          <a:spcPts val="0"/>
                        </a:spcBef>
                        <a:spcAft>
                          <a:spcPts val="0"/>
                        </a:spcAft>
                        <a:buClrTx/>
                        <a:buSzTx/>
                        <a:buFontTx/>
                        <a:buNone/>
                        <a:defRPr/>
                      </a:pPr>
                      <a:r>
                        <a:rPr lang="fr-FR" sz="1200"/>
                        <a:t>75</a:t>
                      </a:r>
                      <a:endParaRPr sz="1200"/>
                    </a:p>
                  </a:txBody>
                  <a:tcPr/>
                </a:tc>
                <a:tc>
                  <a:txBody>
                    <a:bodyPr/>
                    <a:p>
                      <a:pPr marL="0" marR="0" lvl="0" indent="0" algn="l" defTabSz="914400">
                        <a:lnSpc>
                          <a:spcPct val="100000"/>
                        </a:lnSpc>
                        <a:spcBef>
                          <a:spcPts val="0"/>
                        </a:spcBef>
                        <a:spcAft>
                          <a:spcPts val="0"/>
                        </a:spcAft>
                        <a:buClrTx/>
                        <a:buSzTx/>
                        <a:buFontTx/>
                        <a:buNone/>
                        <a:defRPr/>
                      </a:pPr>
                      <a:r>
                        <a:rPr lang="fr-FR" sz="1200"/>
                        <a:t>BATIMENT PREVENTION SECURITE</a:t>
                      </a:r>
                      <a:endParaRPr sz="1200"/>
                    </a:p>
                  </a:txBody>
                  <a:tcPr/>
                </a:tc>
                <a:tc>
                  <a:txBody>
                    <a:bodyPr/>
                    <a:p>
                      <a:pPr>
                        <a:defRPr/>
                      </a:pPr>
                      <a:r>
                        <a:rPr sz="1200"/>
                        <a:t>2024-01</a:t>
                      </a:r>
                      <a:endParaRPr/>
                    </a:p>
                  </a:txBody>
                  <a:tcPr/>
                </a:tc>
                <a:tc>
                  <a:txBody>
                    <a:bodyPr/>
                    <a:p>
                      <a:pPr algn="r">
                        <a:defRPr/>
                      </a:pPr>
                      <a:r>
                        <a:rPr sz="1200"/>
                        <a:t>350 000.00</a:t>
                      </a:r>
                      <a:endParaRPr/>
                    </a:p>
                  </a:txBody>
                  <a:tcPr/>
                </a:tc>
                <a:tc>
                  <a:txBody>
                    <a:bodyPr/>
                    <a:p>
                      <a:pPr algn="r">
                        <a:defRPr/>
                      </a:pPr>
                      <a:r>
                        <a:rPr sz="1200"/>
                        <a:t>334 861.86</a:t>
                      </a:r>
                      <a:endParaRPr/>
                    </a:p>
                  </a:txBody>
                  <a:tcPr/>
                </a:tc>
                <a:tc>
                  <a:txBody>
                    <a:bodyPr/>
                    <a:p>
                      <a:pPr algn="r">
                        <a:defRPr/>
                      </a:pPr>
                      <a:r>
                        <a:rPr sz="1200"/>
                        <a:t>0.00</a:t>
                      </a:r>
                      <a:endParaRPr/>
                    </a:p>
                  </a:txBody>
                  <a:tcPr/>
                </a:tc>
                <a:tc>
                  <a:txBody>
                    <a:bodyPr/>
                    <a:p>
                      <a:pPr algn="r">
                        <a:defRPr/>
                      </a:pPr>
                      <a:r>
                        <a:rPr sz="1200"/>
                        <a:t>600 000.00</a:t>
                      </a:r>
                      <a:endParaRPr/>
                    </a:p>
                  </a:txBody>
                  <a:tcPr/>
                </a:tc>
                <a:tc>
                  <a:txBody>
                    <a:bodyPr/>
                    <a:p>
                      <a:pPr algn="r">
                        <a:defRPr/>
                      </a:pPr>
                      <a:r>
                        <a:rPr sz="1200"/>
                        <a:t>600 000.00</a:t>
                      </a:r>
                      <a:endParaRPr/>
                    </a:p>
                  </a:txBody>
                  <a:tcPr/>
                </a:tc>
              </a:tr>
              <a:tr h="298144">
                <a:tc>
                  <a:txBody>
                    <a:bodyPr/>
                    <a:p>
                      <a:pPr marL="0" marR="0" lvl="0" indent="0" algn="ctr" defTabSz="914400">
                        <a:lnSpc>
                          <a:spcPct val="100000"/>
                        </a:lnSpc>
                        <a:spcBef>
                          <a:spcPts val="0"/>
                        </a:spcBef>
                        <a:spcAft>
                          <a:spcPts val="0"/>
                        </a:spcAft>
                        <a:buClrTx/>
                        <a:buSzTx/>
                        <a:buFontTx/>
                        <a:buNone/>
                        <a:defRPr/>
                      </a:pPr>
                      <a:r>
                        <a:rPr lang="fr-FR" sz="1200" b="0"/>
                        <a:t>76</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RENOVATION ECOLE LEON BAILLY</a:t>
                      </a:r>
                      <a:endParaRPr sz="1200" b="0"/>
                    </a:p>
                  </a:txBody>
                  <a:tcPr/>
                </a:tc>
                <a:tc>
                  <a:txBody>
                    <a:bodyPr/>
                    <a:p>
                      <a:pPr>
                        <a:defRPr/>
                      </a:pPr>
                      <a:r>
                        <a:rPr sz="1200"/>
                        <a:t>2023-02</a:t>
                      </a:r>
                      <a:endParaRPr/>
                    </a:p>
                  </a:txBody>
                  <a:tcPr/>
                </a:tc>
                <a:tc>
                  <a:txBody>
                    <a:bodyPr/>
                    <a:p>
                      <a:pPr algn="r">
                        <a:defRPr/>
                      </a:pPr>
                      <a:r>
                        <a:rPr sz="1200"/>
                        <a:t>1 816 828.46</a:t>
                      </a:r>
                      <a:endParaRPr/>
                    </a:p>
                  </a:txBody>
                  <a:tcPr/>
                </a:tc>
                <a:tc>
                  <a:txBody>
                    <a:bodyPr/>
                    <a:p>
                      <a:pPr algn="r">
                        <a:defRPr/>
                      </a:pPr>
                      <a:r>
                        <a:rPr sz="1200"/>
                        <a:t>1 810 526.53</a:t>
                      </a:r>
                      <a:endParaRPr/>
                    </a:p>
                  </a:txBody>
                  <a:tcPr/>
                </a:tc>
                <a:tc>
                  <a:txBody>
                    <a:bodyPr/>
                    <a:p>
                      <a:pPr algn="r">
                        <a:defRPr/>
                      </a:pPr>
                      <a:r>
                        <a:rPr sz="1200"/>
                        <a:t>0.00</a:t>
                      </a:r>
                      <a:endParaRPr/>
                    </a:p>
                  </a:txBody>
                  <a:tcPr/>
                </a:tc>
                <a:tc>
                  <a:txBody>
                    <a:bodyPr/>
                    <a:p>
                      <a:pPr algn="r">
                        <a:defRPr/>
                      </a:pPr>
                      <a:r>
                        <a:rPr sz="1200"/>
                        <a:t>6 301.93</a:t>
                      </a:r>
                      <a:endParaRPr/>
                    </a:p>
                  </a:txBody>
                  <a:tcPr/>
                </a:tc>
                <a:tc>
                  <a:txBody>
                    <a:bodyPr/>
                    <a:p>
                      <a:pPr algn="r">
                        <a:defRPr/>
                      </a:pPr>
                      <a:r>
                        <a:rPr sz="1200"/>
                        <a:t>6 301.93</a:t>
                      </a:r>
                      <a:endParaRPr/>
                    </a:p>
                  </a:txBody>
                  <a:tcPr/>
                </a:tc>
              </a:tr>
            </a:tbl>
          </a:graphicData>
        </a:graphic>
      </p:graphicFrame>
      <p:sp>
        <p:nvSpPr>
          <p:cNvPr id="673809628"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41</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8207938" name="ZoneTexte 5"/>
          <p:cNvSpPr txBox="1"/>
          <p:nvPr/>
        </p:nvSpPr>
        <p:spPr bwMode="auto">
          <a:xfrm>
            <a:off x="536890" y="291476"/>
            <a:ext cx="11500555" cy="1189079"/>
          </a:xfrm>
          <a:prstGeom prst="rect">
            <a:avLst/>
          </a:prstGeom>
          <a:noFill/>
        </p:spPr>
        <p:txBody>
          <a:bodyPr wrap="square" rtlCol="0">
            <a:spAutoFit/>
          </a:bodyPr>
          <a:lstStyle/>
          <a:p>
            <a:pPr>
              <a:defRPr/>
            </a:pPr>
            <a:r>
              <a:rPr lang="fr-FR" sz="3600" b="1">
                <a:solidFill>
                  <a:srgbClr val="C00000"/>
                </a:solidFill>
              </a:rPr>
              <a:t>4) Section d’Investissement : Dépenses d’équipement par opération</a:t>
            </a:r>
            <a:endParaRPr>
              <a:highlight>
                <a:srgbClr val="FFFF00"/>
              </a:highlight>
            </a:endParaRPr>
          </a:p>
        </p:txBody>
      </p:sp>
      <p:sp>
        <p:nvSpPr>
          <p:cNvPr id="1853812793"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247156616" name="Tableau 1"/>
          <p:cNvGraphicFramePr>
            <a:graphicFrameLocks xmlns:a="http://schemas.openxmlformats.org/drawingml/2006/main" noGrp="1"/>
          </p:cNvGraphicFramePr>
          <p:nvPr/>
        </p:nvGraphicFramePr>
        <p:xfrm rot="0">
          <a:off x="155341" y="1491806"/>
          <a:ext cx="11610837" cy="3771421"/>
        </p:xfrm>
        <a:graphic>
          <a:graphicData uri="http://schemas.openxmlformats.org/drawingml/2006/table">
            <a:tbl>
              <a:tblPr firstRow="1" firstCol="0" lastRow="0" lastCol="0" bandRow="1" bandCol="0">
                <a:tableStyleId>{DA2EE8F4-C70D-5240-8D52-E37A190E7F50}</a:tableStyleId>
              </a:tblPr>
              <a:tblGrid>
                <a:gridCol w="1026466"/>
                <a:gridCol w="2969977"/>
                <a:gridCol w="807156"/>
                <a:gridCol w="1353084"/>
                <a:gridCol w="1512168"/>
                <a:gridCol w="1152128"/>
                <a:gridCol w="1152128"/>
                <a:gridCol w="1637730"/>
              </a:tblGrid>
              <a:tr h="754548">
                <a:tc>
                  <a:txBody>
                    <a:bodyPr/>
                    <a:p>
                      <a:pPr algn="ctr">
                        <a:defRPr/>
                      </a:pPr>
                      <a:r>
                        <a:rPr lang="fr-FR" sz="1200"/>
                        <a:t>N° Opération</a:t>
                      </a:r>
                      <a:endParaRPr sz="1200"/>
                    </a:p>
                  </a:txBody>
                  <a:tcPr/>
                </a:tc>
                <a:tc>
                  <a:txBody>
                    <a:bodyPr/>
                    <a:p>
                      <a:pPr algn="ctr">
                        <a:defRPr/>
                      </a:pPr>
                      <a:r>
                        <a:rPr lang="fr-FR" sz="1200"/>
                        <a:t>Libellé de l’opération</a:t>
                      </a:r>
                      <a:endParaRPr sz="1200"/>
                    </a:p>
                  </a:txBody>
                  <a:tcPr/>
                </a:tc>
                <a:tc>
                  <a:txBody>
                    <a:bodyPr/>
                    <a:p>
                      <a:pPr algn="ctr">
                        <a:defRPr/>
                      </a:pPr>
                      <a:r>
                        <a:rPr lang="fr-FR" sz="1200"/>
                        <a:t>N° AP</a:t>
                      </a:r>
                      <a:endParaRPr sz="1200"/>
                    </a:p>
                  </a:txBody>
                  <a:tcPr/>
                </a:tc>
                <a:tc>
                  <a:txBody>
                    <a:bodyPr/>
                    <a:p>
                      <a:pPr algn="ctr">
                        <a:defRPr/>
                      </a:pPr>
                      <a:r>
                        <a:rPr lang="fr-FR" sz="1200"/>
                        <a:t>Crédits ouverts en 2025 (BP + DM + RAR N-1) (en €</a:t>
                      </a:r>
                      <a:r>
                        <a:rPr sz="1200"/>
                        <a:t>)</a:t>
                      </a:r>
                      <a:endParaRPr/>
                    </a:p>
                  </a:txBody>
                  <a:tcPr/>
                </a:tc>
                <a:tc>
                  <a:txBody>
                    <a:bodyPr/>
                    <a:p>
                      <a:pPr algn="ctr">
                        <a:defRPr/>
                      </a:pPr>
                      <a:r>
                        <a:rPr lang="fr-FR" sz="1200"/>
                        <a:t>CA 2025 (en €)</a:t>
                      </a:r>
                      <a:endParaRPr sz="1200"/>
                    </a:p>
                  </a:txBody>
                  <a:tcPr/>
                </a:tc>
                <a:tc>
                  <a:txBody>
                    <a:bodyPr/>
                    <a:p>
                      <a:pPr algn="ctr">
                        <a:defRPr/>
                      </a:pPr>
                      <a:r>
                        <a:rPr lang="fr-FR" sz="1200"/>
                        <a:t>RAR au 31/12/2025</a:t>
                      </a:r>
                      <a:endParaRPr/>
                    </a:p>
                    <a:p>
                      <a:pPr algn="ctr">
                        <a:defRPr/>
                      </a:pPr>
                      <a:r>
                        <a:rPr lang="fr-FR" sz="1200"/>
                        <a:t>(en €) (1)</a:t>
                      </a:r>
                      <a:endParaRPr sz="1200"/>
                    </a:p>
                  </a:txBody>
                  <a:tcPr/>
                </a:tc>
                <a:tc>
                  <a:txBody>
                    <a:bodyPr/>
                    <a:p>
                      <a:pPr algn="ctr">
                        <a:defRPr/>
                      </a:pPr>
                      <a:r>
                        <a:rPr lang="fr-FR" sz="1200"/>
                        <a:t>Dépenses nouvelles 2026</a:t>
                      </a:r>
                      <a:endParaRPr/>
                    </a:p>
                    <a:p>
                      <a:pPr algn="ctr">
                        <a:defRPr/>
                      </a:pPr>
                      <a:r>
                        <a:rPr lang="fr-FR" sz="1200"/>
                        <a:t>(en €) (2)</a:t>
                      </a:r>
                      <a:endParaRPr sz="1200"/>
                    </a:p>
                  </a:txBody>
                  <a:tcPr/>
                </a:tc>
                <a:tc>
                  <a:txBody>
                    <a:bodyPr/>
                    <a:p>
                      <a:pPr algn="ctr">
                        <a:defRPr/>
                      </a:pPr>
                      <a:r>
                        <a:rPr lang="fr-FR" sz="1200"/>
                        <a:t>TOTAL 2026 (en €)</a:t>
                      </a:r>
                      <a:endParaRPr/>
                    </a:p>
                    <a:p>
                      <a:pPr algn="ctr">
                        <a:defRPr/>
                      </a:pPr>
                      <a:r>
                        <a:rPr lang="fr-FR" sz="1200"/>
                        <a:t>(1+2)</a:t>
                      </a:r>
                      <a:endParaRPr sz="1200"/>
                    </a:p>
                  </a:txBody>
                  <a:tcPr/>
                </a:tc>
              </a:tr>
              <a:tr h="323377">
                <a:tc>
                  <a:txBody>
                    <a:bodyPr/>
                    <a:p>
                      <a:pPr marL="0" marR="0" lvl="0" indent="0" algn="ctr" defTabSz="914400">
                        <a:lnSpc>
                          <a:spcPct val="100000"/>
                        </a:lnSpc>
                        <a:spcBef>
                          <a:spcPts val="0"/>
                        </a:spcBef>
                        <a:spcAft>
                          <a:spcPts val="0"/>
                        </a:spcAft>
                        <a:buClrTx/>
                        <a:buSzTx/>
                        <a:buFontTx/>
                        <a:buNone/>
                        <a:defRPr/>
                      </a:pPr>
                      <a:r>
                        <a:rPr lang="fr-FR" sz="1200" b="0"/>
                        <a:t>77</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PARKING DE PROXIMITE RUE P.SALTEUR</a:t>
                      </a:r>
                      <a:endParaRPr sz="1200" b="0"/>
                    </a:p>
                  </a:txBody>
                  <a:tcPr/>
                </a:tc>
                <a:tc>
                  <a:txBody>
                    <a:bodyPr/>
                    <a:p>
                      <a:pPr algn="r">
                        <a:defRPr/>
                      </a:pPr>
                      <a:endParaRPr sz="1200"/>
                    </a:p>
                  </a:txBody>
                  <a:tcPr/>
                </a:tc>
                <a:tc>
                  <a:txBody>
                    <a:bodyPr/>
                    <a:p>
                      <a:pPr algn="r">
                        <a:defRPr/>
                      </a:pPr>
                      <a:r>
                        <a:rPr sz="1200"/>
                        <a:t>118 000.00</a:t>
                      </a:r>
                      <a:endParaRPr/>
                    </a:p>
                  </a:txBody>
                  <a:tcPr/>
                </a:tc>
                <a:tc>
                  <a:txBody>
                    <a:bodyPr/>
                    <a:p>
                      <a:pPr algn="r">
                        <a:defRPr/>
                      </a:pPr>
                      <a:r>
                        <a:rPr sz="1200"/>
                        <a:t>82 170.00</a:t>
                      </a:r>
                      <a:endParaRPr/>
                    </a:p>
                  </a:txBody>
                  <a:tcPr/>
                </a:tc>
                <a:tc>
                  <a:txBody>
                    <a:bodyPr/>
                    <a:p>
                      <a:pPr algn="r">
                        <a:defRPr/>
                      </a:pPr>
                      <a:r>
                        <a:rPr sz="1200"/>
                        <a:t>28 980.00 </a:t>
                      </a:r>
                      <a:endParaRPr/>
                    </a:p>
                  </a:txBody>
                  <a:tcPr/>
                </a:tc>
                <a:tc>
                  <a:txBody>
                    <a:bodyPr/>
                    <a:p>
                      <a:pPr algn="r">
                        <a:defRPr/>
                      </a:pPr>
                      <a:r>
                        <a:rPr sz="1200"/>
                        <a:t>30 000.00</a:t>
                      </a:r>
                      <a:endParaRPr/>
                    </a:p>
                  </a:txBody>
                  <a:tcPr/>
                </a:tc>
                <a:tc>
                  <a:txBody>
                    <a:bodyPr/>
                    <a:p>
                      <a:pPr algn="r">
                        <a:defRPr/>
                      </a:pPr>
                      <a:r>
                        <a:rPr sz="1200"/>
                        <a:t>58 980.00</a:t>
                      </a:r>
                      <a:endParaRPr/>
                    </a:p>
                  </a:txBody>
                  <a:tcPr/>
                </a:tc>
              </a:tr>
              <a:tr h="538963">
                <a:tc>
                  <a:txBody>
                    <a:bodyPr/>
                    <a:p>
                      <a:pPr marL="0" marR="0" lvl="0" indent="0" algn="ctr" defTabSz="914400">
                        <a:lnSpc>
                          <a:spcPct val="100000"/>
                        </a:lnSpc>
                        <a:spcBef>
                          <a:spcPts val="0"/>
                        </a:spcBef>
                        <a:spcAft>
                          <a:spcPts val="0"/>
                        </a:spcAft>
                        <a:buClrTx/>
                        <a:buSzTx/>
                        <a:buFontTx/>
                        <a:buNone/>
                        <a:defRPr/>
                      </a:pPr>
                      <a:r>
                        <a:rPr lang="fr-FR" sz="1200" b="0"/>
                        <a:t>78</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REQUALIFICATION ENTREE NORD DU CENTRE VILLE HISTORIQUE</a:t>
                      </a:r>
                      <a:endParaRPr sz="1200" b="0"/>
                    </a:p>
                  </a:txBody>
                  <a:tcPr/>
                </a:tc>
                <a:tc>
                  <a:txBody>
                    <a:bodyPr/>
                    <a:p>
                      <a:pPr algn="r">
                        <a:defRPr/>
                      </a:pPr>
                      <a:r>
                        <a:rPr sz="1200"/>
                        <a:t>2024-02</a:t>
                      </a:r>
                      <a:endParaRPr/>
                    </a:p>
                  </a:txBody>
                  <a:tcPr/>
                </a:tc>
                <a:tc>
                  <a:txBody>
                    <a:bodyPr/>
                    <a:p>
                      <a:pPr algn="r">
                        <a:defRPr/>
                      </a:pPr>
                      <a:r>
                        <a:rPr sz="1200"/>
                        <a:t>400 000.00</a:t>
                      </a:r>
                      <a:endParaRPr/>
                    </a:p>
                  </a:txBody>
                  <a:tcPr/>
                </a:tc>
                <a:tc>
                  <a:txBody>
                    <a:bodyPr/>
                    <a:p>
                      <a:pPr algn="r">
                        <a:defRPr/>
                      </a:pPr>
                      <a:r>
                        <a:rPr sz="1200"/>
                        <a:t>343 693.03</a:t>
                      </a:r>
                      <a:endParaRPr/>
                    </a:p>
                  </a:txBody>
                  <a:tcPr/>
                </a:tc>
                <a:tc>
                  <a:txBody>
                    <a:bodyPr/>
                    <a:p>
                      <a:pPr algn="r">
                        <a:defRPr/>
                      </a:pPr>
                      <a:r>
                        <a:rPr sz="1200"/>
                        <a:t>0.00</a:t>
                      </a:r>
                      <a:endParaRPr/>
                    </a:p>
                  </a:txBody>
                  <a:tcPr/>
                </a:tc>
                <a:tc>
                  <a:txBody>
                    <a:bodyPr/>
                    <a:p>
                      <a:pPr algn="r">
                        <a:defRPr/>
                      </a:pPr>
                      <a:r>
                        <a:rPr sz="1200"/>
                        <a:t>1 543 652.73</a:t>
                      </a:r>
                      <a:endParaRPr/>
                    </a:p>
                  </a:txBody>
                  <a:tcPr/>
                </a:tc>
                <a:tc>
                  <a:txBody>
                    <a:bodyPr/>
                    <a:p>
                      <a:pPr algn="r">
                        <a:defRPr/>
                      </a:pPr>
                      <a:r>
                        <a:rPr sz="1200"/>
                        <a:t>1 543 652.73</a:t>
                      </a:r>
                      <a:endParaRPr/>
                    </a:p>
                  </a:txBody>
                  <a:tcPr/>
                </a:tc>
              </a:tr>
              <a:tr h="538963">
                <a:tc>
                  <a:txBody>
                    <a:bodyPr/>
                    <a:p>
                      <a:pPr marL="0" marR="0" lvl="0" indent="0" algn="ctr" defTabSz="914400">
                        <a:lnSpc>
                          <a:spcPct val="100000"/>
                        </a:lnSpc>
                        <a:spcBef>
                          <a:spcPts val="0"/>
                        </a:spcBef>
                        <a:spcAft>
                          <a:spcPts val="0"/>
                        </a:spcAft>
                        <a:buClrTx/>
                        <a:buSzTx/>
                        <a:buFontTx/>
                        <a:buNone/>
                        <a:defRPr/>
                      </a:pPr>
                      <a:r>
                        <a:rPr lang="fr-FR" sz="1200" b="0"/>
                        <a:t>79</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OUVRAGES D’ART – TRAVAUX DE MISE EN SECURITE</a:t>
                      </a:r>
                      <a:endParaRPr sz="1200" b="0"/>
                    </a:p>
                  </a:txBody>
                  <a:tcPr/>
                </a:tc>
                <a:tc>
                  <a:txBody>
                    <a:bodyPr/>
                    <a:p>
                      <a:pPr algn="r">
                        <a:defRPr/>
                      </a:pPr>
                      <a:r>
                        <a:rPr sz="1200"/>
                        <a:t>2024-03</a:t>
                      </a:r>
                      <a:endParaRPr/>
                    </a:p>
                  </a:txBody>
                  <a:tcPr/>
                </a:tc>
                <a:tc>
                  <a:txBody>
                    <a:bodyPr/>
                    <a:p>
                      <a:pPr algn="r">
                        <a:defRPr/>
                      </a:pPr>
                      <a:r>
                        <a:rPr sz="1200"/>
                        <a:t>100 000.00</a:t>
                      </a:r>
                      <a:endParaRPr/>
                    </a:p>
                  </a:txBody>
                  <a:tcPr/>
                </a:tc>
                <a:tc>
                  <a:txBody>
                    <a:bodyPr/>
                    <a:p>
                      <a:pPr algn="r">
                        <a:defRPr/>
                      </a:pPr>
                      <a:r>
                        <a:rPr sz="1200"/>
                        <a:t>44 114.42</a:t>
                      </a:r>
                      <a:endParaRPr/>
                    </a:p>
                  </a:txBody>
                  <a:tcPr/>
                </a:tc>
                <a:tc>
                  <a:txBody>
                    <a:bodyPr/>
                    <a:p>
                      <a:pPr algn="r">
                        <a:defRPr/>
                      </a:pPr>
                      <a:r>
                        <a:rPr sz="1200"/>
                        <a:t>0.00</a:t>
                      </a:r>
                      <a:endParaRPr/>
                    </a:p>
                  </a:txBody>
                  <a:tcPr/>
                </a:tc>
                <a:tc>
                  <a:txBody>
                    <a:bodyPr/>
                    <a:p>
                      <a:pPr algn="r">
                        <a:defRPr/>
                      </a:pPr>
                      <a:r>
                        <a:rPr sz="1200"/>
                        <a:t>200 000.00</a:t>
                      </a:r>
                      <a:endParaRPr/>
                    </a:p>
                  </a:txBody>
                  <a:tcPr/>
                </a:tc>
                <a:tc>
                  <a:txBody>
                    <a:bodyPr/>
                    <a:p>
                      <a:pPr algn="r">
                        <a:defRPr/>
                      </a:pPr>
                      <a:r>
                        <a:rPr sz="1200"/>
                        <a:t>200 000.00</a:t>
                      </a:r>
                      <a:endParaRPr/>
                    </a:p>
                  </a:txBody>
                  <a:tcPr/>
                </a:tc>
              </a:tr>
              <a:tr h="323377">
                <a:tc>
                  <a:txBody>
                    <a:bodyPr/>
                    <a:p>
                      <a:pPr marL="0" marR="0" lvl="0" indent="0" algn="ctr" defTabSz="914400">
                        <a:lnSpc>
                          <a:spcPct val="100000"/>
                        </a:lnSpc>
                        <a:spcBef>
                          <a:spcPts val="0"/>
                        </a:spcBef>
                        <a:spcAft>
                          <a:spcPts val="0"/>
                        </a:spcAft>
                        <a:buClrTx/>
                        <a:buSzTx/>
                        <a:buFontTx/>
                        <a:buNone/>
                        <a:defRPr/>
                      </a:pPr>
                      <a:r>
                        <a:rPr lang="fr-FR" sz="1200" b="0"/>
                        <a:t>80</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SCHEMA DIRECTEUR VOIRIE</a:t>
                      </a:r>
                      <a:endParaRPr sz="1200" b="0"/>
                    </a:p>
                  </a:txBody>
                  <a:tcPr/>
                </a:tc>
                <a:tc>
                  <a:txBody>
                    <a:bodyPr/>
                    <a:p>
                      <a:pPr algn="r">
                        <a:defRPr/>
                      </a:pPr>
                      <a:r>
                        <a:rPr sz="1200"/>
                        <a:t>2024-04</a:t>
                      </a:r>
                      <a:endParaRPr/>
                    </a:p>
                  </a:txBody>
                  <a:tcPr/>
                </a:tc>
                <a:tc>
                  <a:txBody>
                    <a:bodyPr/>
                    <a:p>
                      <a:pPr algn="r">
                        <a:defRPr/>
                      </a:pPr>
                      <a:r>
                        <a:rPr sz="1200"/>
                        <a:t>225 000.00</a:t>
                      </a:r>
                      <a:endParaRPr/>
                    </a:p>
                  </a:txBody>
                  <a:tcPr/>
                </a:tc>
                <a:tc>
                  <a:txBody>
                    <a:bodyPr/>
                    <a:p>
                      <a:pPr algn="r">
                        <a:defRPr/>
                      </a:pPr>
                      <a:r>
                        <a:rPr sz="1200"/>
                        <a:t>223 103.66</a:t>
                      </a:r>
                      <a:endParaRPr/>
                    </a:p>
                  </a:txBody>
                  <a:tcPr/>
                </a:tc>
                <a:tc>
                  <a:txBody>
                    <a:bodyPr/>
                    <a:p>
                      <a:pPr algn="r">
                        <a:defRPr/>
                      </a:pPr>
                      <a:r>
                        <a:rPr sz="1200"/>
                        <a:t>0.00</a:t>
                      </a:r>
                      <a:endParaRPr/>
                    </a:p>
                  </a:txBody>
                  <a:tcPr/>
                </a:tc>
                <a:tc>
                  <a:txBody>
                    <a:bodyPr/>
                    <a:p>
                      <a:pPr algn="r">
                        <a:defRPr/>
                      </a:pPr>
                      <a:r>
                        <a:rPr sz="1200"/>
                        <a:t>200 000.00</a:t>
                      </a:r>
                      <a:endParaRPr/>
                    </a:p>
                  </a:txBody>
                  <a:tcPr/>
                </a:tc>
                <a:tc>
                  <a:txBody>
                    <a:bodyPr/>
                    <a:p>
                      <a:pPr algn="r">
                        <a:defRPr/>
                      </a:pPr>
                      <a:r>
                        <a:rPr sz="1200"/>
                        <a:t>200 000.00</a:t>
                      </a:r>
                      <a:endParaRPr/>
                    </a:p>
                  </a:txBody>
                  <a:tcPr/>
                </a:tc>
              </a:tr>
              <a:tr h="322062">
                <a:tc>
                  <a:txBody>
                    <a:bodyPr/>
                    <a:p>
                      <a:pPr marL="0" marR="0" lvl="0" indent="0" algn="ctr" defTabSz="914400">
                        <a:lnSpc>
                          <a:spcPct val="100000"/>
                        </a:lnSpc>
                        <a:spcBef>
                          <a:spcPts val="0"/>
                        </a:spcBef>
                        <a:spcAft>
                          <a:spcPts val="0"/>
                        </a:spcAft>
                        <a:buClrTx/>
                        <a:buSzTx/>
                        <a:buFontTx/>
                        <a:buNone/>
                        <a:defRPr/>
                      </a:pPr>
                      <a:r>
                        <a:rPr lang="fr-FR" sz="1200" b="0"/>
                        <a:t>81</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ESPACE JEUNESSE</a:t>
                      </a:r>
                      <a:endParaRPr sz="1200" b="0"/>
                    </a:p>
                  </a:txBody>
                  <a:tcPr/>
                </a:tc>
                <a:tc>
                  <a:txBody>
                    <a:bodyPr/>
                    <a:p>
                      <a:pPr algn="r">
                        <a:defRPr/>
                      </a:pPr>
                      <a:r>
                        <a:rPr sz="1200"/>
                        <a:t>2024-05</a:t>
                      </a:r>
                      <a:endParaRPr/>
                    </a:p>
                  </a:txBody>
                  <a:tcPr/>
                </a:tc>
                <a:tc>
                  <a:txBody>
                    <a:bodyPr/>
                    <a:p>
                      <a:pPr algn="r">
                        <a:defRPr/>
                      </a:pPr>
                      <a:r>
                        <a:rPr sz="1200"/>
                        <a:t>80 000.00</a:t>
                      </a:r>
                      <a:endParaRPr/>
                    </a:p>
                  </a:txBody>
                  <a:tcPr/>
                </a:tc>
                <a:tc>
                  <a:txBody>
                    <a:bodyPr/>
                    <a:p>
                      <a:pPr algn="r">
                        <a:defRPr/>
                      </a:pPr>
                      <a:r>
                        <a:rPr sz="1200"/>
                        <a:t>5 312.00</a:t>
                      </a:r>
                      <a:endParaRPr/>
                    </a:p>
                  </a:txBody>
                  <a:tcPr/>
                </a:tc>
                <a:tc>
                  <a:txBody>
                    <a:bodyPr/>
                    <a:p>
                      <a:pPr algn="r">
                        <a:defRPr/>
                      </a:pPr>
                      <a:r>
                        <a:rPr sz="1200"/>
                        <a:t>0.00</a:t>
                      </a:r>
                      <a:endParaRPr/>
                    </a:p>
                  </a:txBody>
                  <a:tcPr/>
                </a:tc>
                <a:tc>
                  <a:txBody>
                    <a:bodyPr/>
                    <a:p>
                      <a:pPr algn="r">
                        <a:defRPr/>
                      </a:pPr>
                      <a:r>
                        <a:rPr sz="1200"/>
                        <a:t>200 000.00</a:t>
                      </a:r>
                      <a:endParaRPr/>
                    </a:p>
                  </a:txBody>
                  <a:tcPr/>
                </a:tc>
                <a:tc>
                  <a:txBody>
                    <a:bodyPr/>
                    <a:p>
                      <a:pPr algn="r">
                        <a:defRPr/>
                      </a:pPr>
                      <a:r>
                        <a:rPr sz="1200"/>
                        <a:t>200 000.00</a:t>
                      </a:r>
                      <a:endParaRPr/>
                    </a:p>
                  </a:txBody>
                  <a:tcPr/>
                </a:tc>
              </a:tr>
              <a:tr h="323377">
                <a:tc>
                  <a:txBody>
                    <a:bodyPr/>
                    <a:p>
                      <a:pPr marL="0" marR="0" lvl="0" indent="0" algn="ctr" defTabSz="914400">
                        <a:lnSpc>
                          <a:spcPct val="100000"/>
                        </a:lnSpc>
                        <a:spcBef>
                          <a:spcPts val="0"/>
                        </a:spcBef>
                        <a:spcAft>
                          <a:spcPts val="0"/>
                        </a:spcAft>
                        <a:buClrTx/>
                        <a:buSzTx/>
                        <a:buFontTx/>
                        <a:buNone/>
                        <a:defRPr/>
                      </a:pPr>
                      <a:r>
                        <a:rPr lang="fr-FR" sz="1200" b="0"/>
                        <a:t>82</a:t>
                      </a:r>
                      <a:endParaRPr/>
                    </a:p>
                  </a:txBody>
                  <a:tcPr/>
                </a:tc>
                <a:tc>
                  <a:txBody>
                    <a:bodyPr/>
                    <a:p>
                      <a:pPr marL="0" marR="0" lvl="0" indent="0" algn="l" defTabSz="914400">
                        <a:lnSpc>
                          <a:spcPct val="100000"/>
                        </a:lnSpc>
                        <a:spcBef>
                          <a:spcPts val="0"/>
                        </a:spcBef>
                        <a:spcAft>
                          <a:spcPts val="0"/>
                        </a:spcAft>
                        <a:buClrTx/>
                        <a:buSzTx/>
                        <a:buFontTx/>
                        <a:buNone/>
                        <a:defRPr/>
                      </a:pPr>
                      <a:r>
                        <a:rPr lang="fr-FR" sz="1200" b="0"/>
                        <a:t>EXTENSION CIMETIERE DES HUTINS</a:t>
                      </a:r>
                      <a:endParaRPr/>
                    </a:p>
                  </a:txBody>
                  <a:tcPr/>
                </a:tc>
                <a:tc>
                  <a:txBody>
                    <a:bodyPr/>
                    <a:p>
                      <a:pPr algn="r">
                        <a:defRPr/>
                      </a:pPr>
                      <a:endParaRPr sz="1200"/>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160 000.00</a:t>
                      </a:r>
                      <a:endParaRPr/>
                    </a:p>
                  </a:txBody>
                  <a:tcPr/>
                </a:tc>
                <a:tc>
                  <a:txBody>
                    <a:bodyPr/>
                    <a:p>
                      <a:pPr algn="r">
                        <a:defRPr/>
                      </a:pPr>
                      <a:r>
                        <a:rPr sz="1200"/>
                        <a:t>160 000.00</a:t>
                      </a:r>
                      <a:endParaRPr/>
                    </a:p>
                  </a:txBody>
                  <a:tcPr/>
                </a:tc>
              </a:tr>
              <a:tr h="323377">
                <a:tc>
                  <a:txBody>
                    <a:bodyPr/>
                    <a:p>
                      <a:pPr marL="0" marR="0" lvl="0" indent="0" algn="ctr" defTabSz="914400">
                        <a:lnSpc>
                          <a:spcPct val="100000"/>
                        </a:lnSpc>
                        <a:spcBef>
                          <a:spcPts val="0"/>
                        </a:spcBef>
                        <a:spcAft>
                          <a:spcPts val="0"/>
                        </a:spcAft>
                        <a:buClrTx/>
                        <a:buSzTx/>
                        <a:buFontTx/>
                        <a:buNone/>
                        <a:defRPr/>
                      </a:pPr>
                      <a:r>
                        <a:rPr lang="fr-FR" sz="1200" b="0"/>
                        <a:t>83</a:t>
                      </a:r>
                      <a:endParaRPr sz="1200" b="0"/>
                    </a:p>
                  </a:txBody>
                  <a:tcPr/>
                </a:tc>
                <a:tc>
                  <a:txBody>
                    <a:bodyPr/>
                    <a:p>
                      <a:pPr marL="0" marR="0" lvl="0" indent="0" algn="l" defTabSz="914400">
                        <a:lnSpc>
                          <a:spcPct val="100000"/>
                        </a:lnSpc>
                        <a:spcBef>
                          <a:spcPts val="0"/>
                        </a:spcBef>
                        <a:spcAft>
                          <a:spcPts val="0"/>
                        </a:spcAft>
                        <a:buClrTx/>
                        <a:buSzTx/>
                        <a:buFontTx/>
                        <a:buNone/>
                        <a:defRPr/>
                      </a:pPr>
                      <a:r>
                        <a:rPr lang="fr-FR" sz="1200" b="0"/>
                        <a:t>TRAVAUX VOIRIE ROUTE DE CESSENS (PUP)</a:t>
                      </a:r>
                      <a:endParaRPr sz="1200" b="0"/>
                    </a:p>
                  </a:txBody>
                  <a:tcPr/>
                </a:tc>
                <a:tc>
                  <a:txBody>
                    <a:bodyPr/>
                    <a:p>
                      <a:pPr algn="r">
                        <a:defRPr/>
                      </a:pPr>
                      <a:r>
                        <a:rPr sz="1200"/>
                        <a:t>2026-02</a:t>
                      </a:r>
                      <a:endParaRPr/>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0.00</a:t>
                      </a:r>
                      <a:endParaRPr/>
                    </a:p>
                  </a:txBody>
                  <a:tcPr/>
                </a:tc>
                <a:tc>
                  <a:txBody>
                    <a:bodyPr/>
                    <a:p>
                      <a:pPr algn="r">
                        <a:defRPr/>
                      </a:pPr>
                      <a:r>
                        <a:rPr sz="1200"/>
                        <a:t>175 000.00</a:t>
                      </a:r>
                      <a:endParaRPr/>
                    </a:p>
                  </a:txBody>
                  <a:tcPr/>
                </a:tc>
                <a:tc>
                  <a:txBody>
                    <a:bodyPr/>
                    <a:p>
                      <a:pPr algn="r">
                        <a:defRPr/>
                      </a:pPr>
                      <a:r>
                        <a:rPr sz="1200"/>
                        <a:t>175 000.00</a:t>
                      </a:r>
                      <a:endParaRPr/>
                    </a:p>
                  </a:txBody>
                  <a:tcPr/>
                </a:tc>
              </a:tr>
              <a:tr h="323377">
                <a:tc>
                  <a:txBody>
                    <a:bodyPr/>
                    <a:p>
                      <a:pPr marL="0" marR="0" lvl="0" indent="0" algn="l" defTabSz="914400">
                        <a:lnSpc>
                          <a:spcPct val="100000"/>
                        </a:lnSpc>
                        <a:spcBef>
                          <a:spcPts val="0"/>
                        </a:spcBef>
                        <a:spcAft>
                          <a:spcPts val="0"/>
                        </a:spcAft>
                        <a:buClrTx/>
                        <a:buSzTx/>
                        <a:buFontTx/>
                        <a:buNone/>
                        <a:defRPr/>
                      </a:pPr>
                      <a:endParaRPr lang="fr-FR" sz="1200" b="0"/>
                    </a:p>
                  </a:txBody>
                  <a:tcPr/>
                </a:tc>
                <a:tc>
                  <a:txBody>
                    <a:bodyPr/>
                    <a:p>
                      <a:pPr marL="0" marR="0" lvl="0" indent="0" algn="r" defTabSz="914400">
                        <a:lnSpc>
                          <a:spcPct val="100000"/>
                        </a:lnSpc>
                        <a:spcBef>
                          <a:spcPts val="0"/>
                        </a:spcBef>
                        <a:spcAft>
                          <a:spcPts val="0"/>
                        </a:spcAft>
                        <a:buClrTx/>
                        <a:buSzTx/>
                        <a:buFontTx/>
                        <a:buNone/>
                        <a:defRPr/>
                      </a:pPr>
                      <a:r>
                        <a:rPr lang="fr-FR" sz="1200" b="1"/>
                        <a:t>TOTAL</a:t>
                      </a:r>
                      <a:endParaRPr/>
                    </a:p>
                  </a:txBody>
                  <a:tcPr/>
                </a:tc>
                <a:tc>
                  <a:txBody>
                    <a:bodyPr/>
                    <a:p>
                      <a:pPr marL="0" marR="0" lvl="0" indent="0" algn="r" defTabSz="914400">
                        <a:lnSpc>
                          <a:spcPct val="100000"/>
                        </a:lnSpc>
                        <a:spcBef>
                          <a:spcPts val="0"/>
                        </a:spcBef>
                        <a:spcAft>
                          <a:spcPts val="0"/>
                        </a:spcAft>
                        <a:buClrTx/>
                        <a:buSzTx/>
                        <a:buFontTx/>
                        <a:buNone/>
                        <a:defRPr/>
                      </a:pPr>
                      <a:endParaRPr sz="1200" b="0"/>
                    </a:p>
                  </a:txBody>
                  <a:tcPr/>
                </a:tc>
                <a:tc>
                  <a:txBody>
                    <a:bodyPr/>
                    <a:p>
                      <a:pPr algn="r">
                        <a:defRPr/>
                      </a:pPr>
                      <a:r>
                        <a:rPr sz="1200"/>
                        <a:t>7 702 395.64</a:t>
                      </a:r>
                      <a:endParaRPr/>
                    </a:p>
                  </a:txBody>
                  <a:tcPr/>
                </a:tc>
                <a:tc>
                  <a:txBody>
                    <a:bodyPr/>
                    <a:p>
                      <a:pPr algn="r">
                        <a:defRPr/>
                      </a:pPr>
                      <a:r>
                        <a:rPr sz="1200"/>
                        <a:t>5 000 758.81</a:t>
                      </a:r>
                      <a:endParaRPr/>
                    </a:p>
                  </a:txBody>
                  <a:tcPr/>
                </a:tc>
                <a:tc>
                  <a:txBody>
                    <a:bodyPr/>
                    <a:p>
                      <a:pPr algn="r">
                        <a:defRPr/>
                      </a:pPr>
                      <a:r>
                        <a:rPr sz="1200"/>
                        <a:t>313 158.94</a:t>
                      </a:r>
                      <a:endParaRPr/>
                    </a:p>
                  </a:txBody>
                  <a:tcPr/>
                </a:tc>
                <a:tc>
                  <a:txBody>
                    <a:bodyPr/>
                    <a:p>
                      <a:pPr algn="r">
                        <a:defRPr/>
                      </a:pPr>
                      <a:r>
                        <a:rPr sz="1200"/>
                        <a:t>4 612 154.66</a:t>
                      </a:r>
                      <a:endParaRPr/>
                    </a:p>
                  </a:txBody>
                  <a:tcPr/>
                </a:tc>
                <a:tc>
                  <a:txBody>
                    <a:bodyPr/>
                    <a:p>
                      <a:pPr algn="r">
                        <a:defRPr/>
                      </a:pPr>
                      <a:r>
                        <a:rPr sz="1200"/>
                        <a:t>4 925 313.60</a:t>
                      </a:r>
                      <a:endParaRPr/>
                    </a:p>
                  </a:txBody>
                  <a:tcPr/>
                </a:tc>
              </a:tr>
            </a:tbl>
          </a:graphicData>
        </a:graphic>
      </p:graphicFrame>
      <p:sp>
        <p:nvSpPr>
          <p:cNvPr id="2034921881"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42</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13980877" name="ZoneTexte 5"/>
          <p:cNvSpPr txBox="1"/>
          <p:nvPr/>
        </p:nvSpPr>
        <p:spPr bwMode="auto">
          <a:xfrm>
            <a:off x="451883" y="235206"/>
            <a:ext cx="11504980" cy="640440"/>
          </a:xfrm>
          <a:prstGeom prst="rect">
            <a:avLst/>
          </a:prstGeom>
          <a:noFill/>
        </p:spPr>
        <p:txBody>
          <a:bodyPr wrap="square" rtlCol="0">
            <a:spAutoFit/>
          </a:bodyPr>
          <a:lstStyle/>
          <a:p>
            <a:pPr>
              <a:defRPr/>
            </a:pPr>
            <a:r>
              <a:rPr lang="fr-FR" sz="3600" b="1">
                <a:solidFill>
                  <a:srgbClr val="C00000"/>
                </a:solidFill>
              </a:rPr>
              <a:t>5) Section d’Investissement : AP/CP (1/2) </a:t>
            </a:r>
            <a:endParaRPr/>
          </a:p>
        </p:txBody>
      </p:sp>
      <p:sp>
        <p:nvSpPr>
          <p:cNvPr id="1704842512" name="Espace réservé du numéro de diapositive 2"/>
          <p:cNvSpPr>
            <a:spLocks noGrp="1"/>
          </p:cNvSpPr>
          <p:nvPr>
            <p:ph type="sldNum" sz="quarter" idx="12"/>
          </p:nvPr>
        </p:nvSpPr>
        <p:spPr bwMode="auto">
          <a:xfrm>
            <a:off x="11408938" y="274088"/>
            <a:ext cx="357239" cy="365124"/>
          </a:xfrm>
        </p:spPr>
        <p:txBody>
          <a:bodyPr/>
          <a:lstStyle/>
          <a:p>
            <a:pPr>
              <a:defRPr/>
            </a:pPr>
            <a:fld id="{2071E0A3-731D-A9AE-E560-6C1B73C385FD}" type="slidenum">
              <a:rPr lang="fr-FR"/>
              <a:t>43</a:t>
            </a:fld>
            <a:endParaRPr lang="fr-FR"/>
          </a:p>
        </p:txBody>
      </p:sp>
      <p:graphicFrame>
        <p:nvGraphicFramePr>
          <p:cNvPr id="1301805118" name="Tableau 1"/>
          <p:cNvGraphicFramePr>
            <a:graphicFrameLocks xmlns:a="http://schemas.openxmlformats.org/drawingml/2006/main"/>
          </p:cNvGraphicFramePr>
          <p:nvPr/>
        </p:nvGraphicFramePr>
        <p:xfrm rot="0">
          <a:off x="187720" y="875320"/>
          <a:ext cx="11875828" cy="5170602"/>
        </p:xfrm>
        <a:graphic>
          <a:graphicData uri="http://schemas.openxmlformats.org/drawingml/2006/table">
            <a:tbl>
              <a:tblPr firstRow="1" firstCol="0" lastRow="0" lastCol="0" bandRow="1" bandCol="0">
                <a:tableStyleId>{16D9F66E-5EB9-4882-86FB-DCBF35E3C3E4}</a:tableStyleId>
              </a:tblPr>
              <a:tblGrid>
                <a:gridCol w="2204647"/>
                <a:gridCol w="1125352"/>
                <a:gridCol w="900000"/>
                <a:gridCol w="900000"/>
                <a:gridCol w="1170000"/>
                <a:gridCol w="1170000"/>
                <a:gridCol w="1170000"/>
                <a:gridCol w="1156713"/>
                <a:gridCol w="936104"/>
                <a:gridCol w="1143012"/>
              </a:tblGrid>
              <a:tr h="630000">
                <a:tc>
                  <a:txBody>
                    <a:bodyPr/>
                    <a:p>
                      <a:pPr algn="ctr">
                        <a:defRPr/>
                      </a:pPr>
                      <a:r>
                        <a:rPr lang="fr-FR" sz="1600"/>
                        <a:t>En € TTC</a:t>
                      </a:r>
                      <a:endParaRPr sz="1600"/>
                    </a:p>
                  </a:txBody>
                  <a:tcPr>
                    <a:solidFill>
                      <a:srgbClr val="92D050"/>
                    </a:solidFill>
                  </a:tcPr>
                </a:tc>
                <a:tc>
                  <a:txBody>
                    <a:bodyPr/>
                    <a:p>
                      <a:pPr algn="ctr">
                        <a:defRPr/>
                      </a:pPr>
                      <a:r>
                        <a:rPr lang="fr-FR" sz="1600" b="1"/>
                        <a:t>TOTAL (AP)</a:t>
                      </a:r>
                      <a:endParaRPr sz="1600"/>
                    </a:p>
                  </a:txBody>
                  <a:tcPr>
                    <a:solidFill>
                      <a:srgbClr val="92D050"/>
                    </a:solidFill>
                  </a:tcPr>
                </a:tc>
                <a:tc>
                  <a:txBody>
                    <a:bodyPr/>
                    <a:p>
                      <a:pPr algn="ctr">
                        <a:defRPr/>
                      </a:pPr>
                      <a:r>
                        <a:rPr lang="fr-FR" sz="1600"/>
                        <a:t>Réalisé 2022</a:t>
                      </a:r>
                      <a:endParaRPr sz="1600"/>
                    </a:p>
                  </a:txBody>
                  <a:tcPr>
                    <a:solidFill>
                      <a:srgbClr val="92D050"/>
                    </a:solidFill>
                  </a:tcPr>
                </a:tc>
                <a:tc>
                  <a:txBody>
                    <a:bodyPr/>
                    <a:p>
                      <a:pPr algn="ctr">
                        <a:defRPr/>
                      </a:pPr>
                      <a:r>
                        <a:rPr lang="fr-FR" sz="1600"/>
                        <a:t>Réalisé 2023</a:t>
                      </a:r>
                      <a:endParaRPr sz="1600"/>
                    </a:p>
                  </a:txBody>
                  <a:tcPr>
                    <a:solidFill>
                      <a:srgbClr val="92D050"/>
                    </a:solidFill>
                  </a:tcPr>
                </a:tc>
                <a:tc>
                  <a:txBody>
                    <a:bodyPr/>
                    <a:p>
                      <a:pPr algn="ctr">
                        <a:defRPr/>
                      </a:pPr>
                      <a:r>
                        <a:rPr lang="fr-FR" sz="1600"/>
                        <a:t>Réalisé 2024</a:t>
                      </a:r>
                      <a:endParaRPr sz="1600"/>
                    </a:p>
                  </a:txBody>
                  <a:tcPr>
                    <a:solidFill>
                      <a:srgbClr val="92D050"/>
                    </a:solidFill>
                  </a:tcPr>
                </a:tc>
                <a:tc>
                  <a:txBody>
                    <a:bodyPr/>
                    <a:p>
                      <a:pPr algn="ctr">
                        <a:defRPr/>
                      </a:pPr>
                      <a:r>
                        <a:rPr lang="fr-FR" sz="1600"/>
                        <a:t>Réalisé 2025</a:t>
                      </a:r>
                      <a:endParaRPr sz="1600"/>
                    </a:p>
                  </a:txBody>
                  <a:tcPr>
                    <a:solidFill>
                      <a:srgbClr val="92D050"/>
                    </a:solidFill>
                  </a:tcPr>
                </a:tc>
                <a:tc>
                  <a:txBody>
                    <a:bodyPr/>
                    <a:p>
                      <a:pPr algn="ctr">
                        <a:defRPr/>
                      </a:pPr>
                      <a:r>
                        <a:rPr lang="fr-FR" sz="1600"/>
                        <a:t>CP 2026</a:t>
                      </a:r>
                      <a:endParaRPr sz="1600"/>
                    </a:p>
                  </a:txBody>
                  <a:tcPr>
                    <a:solidFill>
                      <a:srgbClr val="92D050"/>
                    </a:solidFill>
                  </a:tcPr>
                </a:tc>
                <a:tc>
                  <a:txBody>
                    <a:bodyPr/>
                    <a:p>
                      <a:pPr algn="ctr">
                        <a:defRPr/>
                      </a:pPr>
                      <a:r>
                        <a:rPr lang="fr-FR" sz="1600"/>
                        <a:t>CP 2027</a:t>
                      </a:r>
                      <a:endParaRPr/>
                    </a:p>
                  </a:txBody>
                  <a:tcPr>
                    <a:solidFill>
                      <a:srgbClr val="92D050"/>
                    </a:solidFill>
                  </a:tcPr>
                </a:tc>
                <a:tc>
                  <a:txBody>
                    <a:bodyPr/>
                    <a:p>
                      <a:pPr algn="ctr">
                        <a:defRPr/>
                      </a:pPr>
                      <a:r>
                        <a:rPr lang="fr-FR" sz="1600"/>
                        <a:t>CP 2028</a:t>
                      </a:r>
                      <a:endParaRPr/>
                    </a:p>
                  </a:txBody>
                  <a:tcPr>
                    <a:solidFill>
                      <a:srgbClr val="92D050"/>
                    </a:solidFill>
                  </a:tcPr>
                </a:tc>
                <a:tc>
                  <a:txBody>
                    <a:bodyPr/>
                    <a:p>
                      <a:pPr algn="ctr">
                        <a:defRPr/>
                      </a:pPr>
                      <a:r>
                        <a:rPr lang="fr-FR" sz="1600"/>
                        <a:t>CP 2029</a:t>
                      </a:r>
                      <a:endParaRPr/>
                    </a:p>
                  </a:txBody>
                  <a:tcPr>
                    <a:solidFill>
                      <a:srgbClr val="92D050"/>
                    </a:solidFill>
                  </a:tcPr>
                </a:tc>
              </a:tr>
              <a:tr h="804900">
                <a:tc>
                  <a:txBody>
                    <a:bodyPr/>
                    <a:p>
                      <a:pPr marL="0" marR="0" lvl="0" indent="0" algn="l" defTabSz="914400">
                        <a:lnSpc>
                          <a:spcPct val="100000"/>
                        </a:lnSpc>
                        <a:spcBef>
                          <a:spcPts val="0"/>
                        </a:spcBef>
                        <a:spcAft>
                          <a:spcPts val="0"/>
                        </a:spcAft>
                        <a:buClrTx/>
                        <a:buSzTx/>
                        <a:buFontTx/>
                        <a:buNone/>
                        <a:defRPr/>
                      </a:pPr>
                      <a:r>
                        <a:rPr lang="fr-FR" sz="1400" b="0"/>
                        <a:t>ACV-AMENAGEMENT SECTEUR ECOLES/TOURS/</a:t>
                      </a:r>
                      <a:endParaRPr sz="1400" b="0"/>
                    </a:p>
                    <a:p>
                      <a:pPr marL="0" marR="0" lvl="0" indent="0" algn="l" defTabSz="914400">
                        <a:lnSpc>
                          <a:spcPct val="100000"/>
                        </a:lnSpc>
                        <a:spcBef>
                          <a:spcPts val="0"/>
                        </a:spcBef>
                        <a:spcAft>
                          <a:spcPts val="0"/>
                        </a:spcAft>
                        <a:buClrTx/>
                        <a:buSzTx/>
                        <a:buFontTx/>
                        <a:buNone/>
                        <a:defRPr/>
                      </a:pPr>
                      <a:r>
                        <a:rPr lang="fr-FR" sz="1400" b="0"/>
                        <a:t>MONTPELAZ  (OP.69)</a:t>
                      </a:r>
                      <a:endParaRPr sz="1400"/>
                    </a:p>
                  </a:txBody>
                  <a:tcPr/>
                </a:tc>
                <a:tc>
                  <a:txBody>
                    <a:bodyPr/>
                    <a:p>
                      <a:pPr algn="r">
                        <a:defRPr/>
                      </a:pPr>
                      <a:r>
                        <a:rPr lang="fr-FR" sz="1400" b="1"/>
                        <a:t>4 400 000</a:t>
                      </a:r>
                      <a:endParaRPr sz="1400" b="1"/>
                    </a:p>
                  </a:txBody>
                  <a:tcPr/>
                </a:tc>
                <a:tc>
                  <a:txBody>
                    <a:bodyPr/>
                    <a:p>
                      <a:pPr algn="r">
                        <a:defRPr/>
                      </a:pPr>
                      <a:r>
                        <a:rPr lang="fr-FR" sz="1400" b="0"/>
                        <a:t>1 116 800</a:t>
                      </a:r>
                      <a:endParaRPr sz="1400" b="0"/>
                    </a:p>
                  </a:txBody>
                  <a:tcPr/>
                </a:tc>
                <a:tc>
                  <a:txBody>
                    <a:bodyPr/>
                    <a:p>
                      <a:pPr algn="r">
                        <a:defRPr/>
                      </a:pPr>
                      <a:r>
                        <a:rPr lang="fr-FR" sz="1400" b="0"/>
                        <a:t>1 232 060</a:t>
                      </a:r>
                      <a:endParaRPr sz="1400" b="0"/>
                    </a:p>
                  </a:txBody>
                  <a:tcPr/>
                </a:tc>
                <a:tc>
                  <a:txBody>
                    <a:bodyPr/>
                    <a:p>
                      <a:pPr algn="r">
                        <a:defRPr/>
                      </a:pPr>
                      <a:r>
                        <a:rPr lang="fr-FR" sz="1400"/>
                        <a:t>1 904 018,67</a:t>
                      </a:r>
                      <a:endParaRPr sz="1400"/>
                    </a:p>
                  </a:txBody>
                  <a:tcPr/>
                </a:tc>
                <a:tc>
                  <a:txBody>
                    <a:bodyPr/>
                    <a:p>
                      <a:pPr algn="r">
                        <a:defRPr/>
                      </a:pPr>
                      <a:r>
                        <a:rPr sz="1400"/>
                        <a:t>297 634,14</a:t>
                      </a:r>
                      <a:endParaRPr/>
                    </a:p>
                  </a:txBody>
                  <a:tcPr/>
                </a:tc>
                <a:tc>
                  <a:txBody>
                    <a:bodyPr/>
                    <a:p>
                      <a:pPr algn="r">
                        <a:defRPr/>
                      </a:pPr>
                      <a:endParaRPr sz="1400" b="0"/>
                    </a:p>
                  </a:txBody>
                  <a:tcPr>
                    <a:solidFill>
                      <a:schemeClr val="tx1">
                        <a:lumMod val="50000"/>
                        <a:lumOff val="50000"/>
                      </a:schemeClr>
                    </a:solidFill>
                  </a:tcPr>
                </a:tc>
                <a:tc>
                  <a:txBody>
                    <a:bodyPr/>
                    <a:p>
                      <a:pPr algn="r">
                        <a:defRPr/>
                      </a:pPr>
                      <a:endParaRPr sz="1400" b="0" i="0" u="none" strike="noStrike" cap="none" spc="0">
                        <a:solidFill>
                          <a:schemeClr val="dk1"/>
                        </a:solidFill>
                        <a:latin typeface="Calibri"/>
                        <a:ea typeface="Arial"/>
                        <a:cs typeface="Arial"/>
                      </a:endParaRPr>
                    </a:p>
                  </a:txBody>
                  <a:tcPr>
                    <a:solidFill>
                      <a:schemeClr val="tx1">
                        <a:lumMod val="50000"/>
                        <a:lumOff val="50000"/>
                      </a:schemeClr>
                    </a:solidFill>
                  </a:tcPr>
                </a:tc>
                <a:tc>
                  <a:txBody>
                    <a:bodyPr/>
                    <a:p>
                      <a:pPr algn="r">
                        <a:defRPr/>
                      </a:pPr>
                      <a:endParaRPr sz="1400" b="0" i="0" u="none" strike="noStrike" cap="none" spc="0">
                        <a:solidFill>
                          <a:schemeClr val="dk1"/>
                        </a:solidFill>
                        <a:latin typeface="Calibri"/>
                        <a:ea typeface="Arial"/>
                        <a:cs typeface="Arial"/>
                      </a:endParaRPr>
                    </a:p>
                  </a:txBody>
                  <a:tcPr>
                    <a:solidFill>
                      <a:schemeClr val="tx1">
                        <a:lumMod val="50000"/>
                        <a:lumOff val="50000"/>
                      </a:schemeClr>
                    </a:solidFill>
                  </a:tcPr>
                </a:tc>
                <a:tc>
                  <a:txBody>
                    <a:bodyPr/>
                    <a:p>
                      <a:pPr algn="r">
                        <a:defRPr/>
                      </a:pPr>
                      <a:endParaRPr sz="1400" b="0" i="0" u="none" strike="noStrike" cap="none" spc="0">
                        <a:solidFill>
                          <a:schemeClr val="dk1"/>
                        </a:solidFill>
                        <a:latin typeface="Calibri"/>
                        <a:ea typeface="Arial"/>
                        <a:cs typeface="Arial"/>
                      </a:endParaRPr>
                    </a:p>
                  </a:txBody>
                  <a:tcPr>
                    <a:solidFill>
                      <a:schemeClr val="tx1">
                        <a:lumMod val="50000"/>
                        <a:lumOff val="50000"/>
                      </a:schemeClr>
                    </a:solidFill>
                  </a:tcPr>
                </a:tc>
              </a:tr>
              <a:tr h="804900">
                <a:tc>
                  <a:txBody>
                    <a:bodyPr/>
                    <a:p>
                      <a:pPr marL="0" marR="0" lvl="0" indent="0" algn="l" defTabSz="914400">
                        <a:lnSpc>
                          <a:spcPct val="100000"/>
                        </a:lnSpc>
                        <a:spcBef>
                          <a:spcPts val="0"/>
                        </a:spcBef>
                        <a:spcAft>
                          <a:spcPts val="0"/>
                        </a:spcAft>
                        <a:buClrTx/>
                        <a:buSzTx/>
                        <a:buFontTx/>
                        <a:buNone/>
                        <a:defRPr/>
                      </a:pPr>
                      <a:r>
                        <a:rPr lang="fr-FR" sz="1400" b="0"/>
                        <a:t>AMENAGEMENTS DE CARREFOURS SUR LA ROCADE (OP.73)</a:t>
                      </a:r>
                      <a:endParaRPr sz="1400"/>
                    </a:p>
                  </a:txBody>
                  <a:tcPr/>
                </a:tc>
                <a:tc>
                  <a:txBody>
                    <a:bodyPr/>
                    <a:p>
                      <a:pPr algn="r">
                        <a:defRPr/>
                      </a:pPr>
                      <a:r>
                        <a:rPr lang="fr-FR" sz="1400" b="1"/>
                        <a:t>5 780 000</a:t>
                      </a:r>
                      <a:endParaRPr sz="1400" b="1"/>
                    </a:p>
                  </a:txBody>
                  <a:tcPr/>
                </a:tc>
                <a:tc>
                  <a:txBody>
                    <a:bodyPr/>
                    <a:p>
                      <a:pPr algn="r">
                        <a:defRPr/>
                      </a:pPr>
                      <a:r>
                        <a:rPr lang="fr-FR" sz="1400" b="0"/>
                        <a:t>0,00</a:t>
                      </a:r>
                      <a:endParaRPr sz="1400" b="0"/>
                    </a:p>
                  </a:txBody>
                  <a:tcPr/>
                </a:tc>
                <a:tc>
                  <a:txBody>
                    <a:bodyPr/>
                    <a:p>
                      <a:pPr algn="r">
                        <a:defRPr/>
                      </a:pPr>
                      <a:r>
                        <a:rPr lang="fr-FR" sz="1400" b="0"/>
                        <a:t>96 423</a:t>
                      </a:r>
                      <a:endParaRPr sz="1400" b="0"/>
                    </a:p>
                  </a:txBody>
                  <a:tcPr/>
                </a:tc>
                <a:tc>
                  <a:txBody>
                    <a:bodyPr/>
                    <a:p>
                      <a:pPr algn="r">
                        <a:defRPr/>
                      </a:pPr>
                      <a:r>
                        <a:rPr lang="fr-FR" sz="1400"/>
                        <a:t>44 383,50</a:t>
                      </a:r>
                      <a:endParaRPr sz="1400"/>
                    </a:p>
                  </a:txBody>
                  <a:tcPr/>
                </a:tc>
                <a:tc>
                  <a:txBody>
                    <a:bodyPr/>
                    <a:p>
                      <a:pPr algn="r">
                        <a:defRPr/>
                      </a:pPr>
                      <a:r>
                        <a:rPr sz="1400"/>
                        <a:t>242 945,17</a:t>
                      </a:r>
                      <a:endParaRPr/>
                    </a:p>
                  </a:txBody>
                  <a:tcPr/>
                </a:tc>
                <a:tc>
                  <a:txBody>
                    <a:bodyPr/>
                    <a:p>
                      <a:pPr algn="r">
                        <a:defRPr/>
                      </a:pPr>
                      <a:r>
                        <a:rPr sz="1400"/>
                        <a:t>100 000</a:t>
                      </a:r>
                      <a:endParaRPr/>
                    </a:p>
                  </a:txBody>
                  <a:tcPr/>
                </a:tc>
                <a:tc>
                  <a:txBody>
                    <a:bodyPr/>
                    <a:p>
                      <a:pPr algn="r">
                        <a:defRPr/>
                      </a:pPr>
                      <a:r>
                        <a:rPr lang="fr-FR" sz="1400"/>
                        <a:t>500 000</a:t>
                      </a:r>
                      <a:endParaRPr sz="1400"/>
                    </a:p>
                  </a:txBody>
                  <a:tcPr/>
                </a:tc>
                <a:tc>
                  <a:txBody>
                    <a:bodyPr/>
                    <a:p>
                      <a:pPr algn="r">
                        <a:defRPr/>
                      </a:pPr>
                      <a:r>
                        <a:rPr lang="fr-FR" sz="1400"/>
                        <a:t>2 500 000</a:t>
                      </a:r>
                      <a:endParaRPr sz="1400"/>
                    </a:p>
                  </a:txBody>
                  <a:tcPr/>
                </a:tc>
                <a:tc>
                  <a:txBody>
                    <a:bodyPr/>
                    <a:p>
                      <a:pPr algn="r">
                        <a:defRPr/>
                      </a:pPr>
                      <a:r>
                        <a:rPr lang="fr-FR" sz="1400"/>
                        <a:t>2 296 248,33</a:t>
                      </a:r>
                      <a:endParaRPr sz="1400"/>
                    </a:p>
                  </a:txBody>
                  <a:tcPr/>
                </a:tc>
              </a:tr>
              <a:tr h="697191">
                <a:tc>
                  <a:txBody>
                    <a:bodyPr/>
                    <a:p>
                      <a:pPr marL="0" marR="0" lvl="0" indent="0" algn="l" defTabSz="914400">
                        <a:lnSpc>
                          <a:spcPct val="100000"/>
                        </a:lnSpc>
                        <a:spcBef>
                          <a:spcPts val="0"/>
                        </a:spcBef>
                        <a:spcAft>
                          <a:spcPts val="0"/>
                        </a:spcAft>
                        <a:buClrTx/>
                        <a:buSzTx/>
                        <a:buFontTx/>
                        <a:buNone/>
                        <a:defRPr/>
                      </a:pPr>
                      <a:r>
                        <a:rPr lang="fr-FR" sz="1400"/>
                        <a:t>BATIMENT PREVENTION SECURITE (OP.75)</a:t>
                      </a:r>
                      <a:endParaRPr sz="1400"/>
                    </a:p>
                  </a:txBody>
                  <a:tcPr/>
                </a:tc>
                <a:tc>
                  <a:txBody>
                    <a:bodyPr/>
                    <a:p>
                      <a:pPr algn="r">
                        <a:defRPr/>
                      </a:pPr>
                      <a:r>
                        <a:rPr lang="fr-FR" sz="1400" b="1"/>
                        <a:t>4 426 470</a:t>
                      </a:r>
                      <a:endParaRPr sz="1400" b="1"/>
                    </a:p>
                  </a:txBody>
                  <a:tcPr/>
                </a:tc>
                <a:tc>
                  <a:txBody>
                    <a:bodyPr/>
                    <a:p>
                      <a:pPr algn="r">
                        <a:defRPr/>
                      </a:pPr>
                      <a:r>
                        <a:rPr lang="fr-FR" sz="1400" b="0"/>
                        <a:t>0,00</a:t>
                      </a:r>
                      <a:endParaRPr sz="1400" b="0"/>
                    </a:p>
                  </a:txBody>
                  <a:tcPr/>
                </a:tc>
                <a:tc>
                  <a:txBody>
                    <a:bodyPr/>
                    <a:p>
                      <a:pPr algn="r">
                        <a:defRPr/>
                      </a:pPr>
                      <a:r>
                        <a:rPr lang="fr-FR" sz="1400"/>
                        <a:t>0,00</a:t>
                      </a:r>
                      <a:endParaRPr sz="1400"/>
                    </a:p>
                  </a:txBody>
                  <a:tcPr/>
                </a:tc>
                <a:tc>
                  <a:txBody>
                    <a:bodyPr/>
                    <a:p>
                      <a:pPr algn="r">
                        <a:defRPr/>
                      </a:pPr>
                      <a:r>
                        <a:rPr lang="fr-FR" sz="1400"/>
                        <a:t>94 374</a:t>
                      </a:r>
                      <a:endParaRPr sz="1400"/>
                    </a:p>
                  </a:txBody>
                  <a:tcPr/>
                </a:tc>
                <a:tc>
                  <a:txBody>
                    <a:bodyPr/>
                    <a:p>
                      <a:pPr algn="r">
                        <a:defRPr/>
                      </a:pPr>
                      <a:r>
                        <a:rPr sz="1400"/>
                        <a:t>334 861,86</a:t>
                      </a:r>
                      <a:endParaRPr/>
                    </a:p>
                  </a:txBody>
                  <a:tcPr/>
                </a:tc>
                <a:tc>
                  <a:txBody>
                    <a:bodyPr/>
                    <a:p>
                      <a:pPr algn="r">
                        <a:defRPr/>
                      </a:pPr>
                      <a:r>
                        <a:rPr sz="1400"/>
                        <a:t>600 000</a:t>
                      </a:r>
                      <a:endParaRPr/>
                    </a:p>
                  </a:txBody>
                  <a:tcPr/>
                </a:tc>
                <a:tc>
                  <a:txBody>
                    <a:bodyPr/>
                    <a:p>
                      <a:pPr algn="r">
                        <a:defRPr/>
                      </a:pPr>
                      <a:r>
                        <a:rPr lang="fr-FR" sz="1400"/>
                        <a:t>2 472 234,14</a:t>
                      </a:r>
                      <a:endParaRPr sz="1400"/>
                    </a:p>
                  </a:txBody>
                  <a:tcPr/>
                </a:tc>
                <a:tc>
                  <a:txBody>
                    <a:bodyPr/>
                    <a:p>
                      <a:pPr algn="r">
                        <a:defRPr/>
                      </a:pPr>
                      <a:r>
                        <a:rPr lang="fr-FR" sz="1400"/>
                        <a:t>925 000</a:t>
                      </a:r>
                      <a:endParaRPr sz="1400"/>
                    </a:p>
                  </a:txBody>
                  <a:tcPr/>
                </a:tc>
                <a:tc>
                  <a:txBody>
                    <a:bodyPr/>
                    <a:p>
                      <a:pPr algn="r">
                        <a:defRPr/>
                      </a:pPr>
                      <a:r>
                        <a:rPr lang="fr-FR" sz="1400"/>
                        <a:t>0,00</a:t>
                      </a:r>
                      <a:endParaRPr sz="1400"/>
                    </a:p>
                  </a:txBody>
                  <a:tcPr/>
                </a:tc>
              </a:tr>
              <a:tr h="697191">
                <a:tc>
                  <a:txBody>
                    <a:bodyPr/>
                    <a:p>
                      <a:pPr marL="0" marR="0" lvl="0" indent="0" algn="l" defTabSz="914400">
                        <a:lnSpc>
                          <a:spcPct val="100000"/>
                        </a:lnSpc>
                        <a:spcBef>
                          <a:spcPts val="0"/>
                        </a:spcBef>
                        <a:spcAft>
                          <a:spcPts val="0"/>
                        </a:spcAft>
                        <a:buClrTx/>
                        <a:buSzTx/>
                        <a:buFontTx/>
                        <a:buNone/>
                        <a:defRPr/>
                      </a:pPr>
                      <a:r>
                        <a:rPr lang="fr-FR" sz="1400" b="0"/>
                        <a:t>RENOVATION DE L’ECOLE LEON BAILLY (OP.76)</a:t>
                      </a:r>
                      <a:endParaRPr sz="1400"/>
                    </a:p>
                  </a:txBody>
                  <a:tcPr/>
                </a:tc>
                <a:tc>
                  <a:txBody>
                    <a:bodyPr/>
                    <a:p>
                      <a:pPr algn="r">
                        <a:defRPr/>
                      </a:pPr>
                      <a:r>
                        <a:rPr lang="fr-FR" sz="1400" b="1"/>
                        <a:t>3 015 000</a:t>
                      </a:r>
                      <a:endParaRPr sz="1400" b="1"/>
                    </a:p>
                  </a:txBody>
                  <a:tcPr/>
                </a:tc>
                <a:tc>
                  <a:txBody>
                    <a:bodyPr/>
                    <a:p>
                      <a:pPr algn="r">
                        <a:defRPr/>
                      </a:pPr>
                      <a:r>
                        <a:rPr lang="fr-FR" sz="1400" b="0"/>
                        <a:t>0,00</a:t>
                      </a:r>
                      <a:endParaRPr sz="1400" b="0"/>
                    </a:p>
                  </a:txBody>
                  <a:tcPr/>
                </a:tc>
                <a:tc>
                  <a:txBody>
                    <a:bodyPr/>
                    <a:p>
                      <a:pPr algn="r">
                        <a:defRPr/>
                      </a:pPr>
                      <a:r>
                        <a:rPr lang="fr-FR" sz="1400"/>
                        <a:t>93 014</a:t>
                      </a:r>
                      <a:endParaRPr sz="1400"/>
                    </a:p>
                  </a:txBody>
                  <a:tcPr/>
                </a:tc>
                <a:tc>
                  <a:txBody>
                    <a:bodyPr/>
                    <a:p>
                      <a:pPr algn="r">
                        <a:defRPr/>
                      </a:pPr>
                      <a:r>
                        <a:rPr lang="fr-FR" sz="1400"/>
                        <a:t>1 105 157,54</a:t>
                      </a:r>
                      <a:endParaRPr sz="1400"/>
                    </a:p>
                  </a:txBody>
                  <a:tcPr/>
                </a:tc>
                <a:tc>
                  <a:txBody>
                    <a:bodyPr/>
                    <a:p>
                      <a:pPr algn="r">
                        <a:defRPr/>
                      </a:pPr>
                      <a:r>
                        <a:rPr sz="1400"/>
                        <a:t>1 810 526,53</a:t>
                      </a:r>
                      <a:endParaRPr/>
                    </a:p>
                  </a:txBody>
                  <a:tcPr/>
                </a:tc>
                <a:tc>
                  <a:txBody>
                    <a:bodyPr/>
                    <a:p>
                      <a:pPr algn="r">
                        <a:defRPr/>
                      </a:pPr>
                      <a:r>
                        <a:rPr sz="1400"/>
                        <a:t>6 301,93</a:t>
                      </a:r>
                      <a:endParaRPr/>
                    </a:p>
                  </a:txBody>
                  <a:tcPr/>
                </a:tc>
                <a:tc>
                  <a:txBody>
                    <a:bodyPr/>
                    <a:p>
                      <a:pPr algn="r">
                        <a:defRPr/>
                      </a:pPr>
                      <a:endParaRPr sz="1400"/>
                    </a:p>
                  </a:txBody>
                  <a:tcPr>
                    <a:solidFill>
                      <a:schemeClr val="tx1">
                        <a:lumMod val="50000"/>
                        <a:lumOff val="50000"/>
                      </a:schemeClr>
                    </a:solidFill>
                  </a:tcPr>
                </a:tc>
                <a:tc>
                  <a:txBody>
                    <a:bodyPr/>
                    <a:p>
                      <a:pPr algn="r">
                        <a:defRPr/>
                      </a:pPr>
                      <a:endParaRPr sz="1400"/>
                    </a:p>
                  </a:txBody>
                  <a:tcPr>
                    <a:solidFill>
                      <a:schemeClr val="tx1">
                        <a:lumMod val="50000"/>
                        <a:lumOff val="50000"/>
                      </a:schemeClr>
                    </a:solidFill>
                  </a:tcPr>
                </a:tc>
                <a:tc>
                  <a:txBody>
                    <a:bodyPr/>
                    <a:p>
                      <a:pPr algn="r">
                        <a:defRPr/>
                      </a:pPr>
                      <a:endParaRPr sz="1400"/>
                    </a:p>
                  </a:txBody>
                  <a:tcPr>
                    <a:solidFill>
                      <a:schemeClr val="tx1">
                        <a:lumMod val="50000"/>
                        <a:lumOff val="50000"/>
                      </a:schemeClr>
                    </a:solidFill>
                  </a:tcPr>
                </a:tc>
              </a:tr>
              <a:tr h="804900">
                <a:tc>
                  <a:txBody>
                    <a:bodyPr/>
                    <a:p>
                      <a:pPr marL="0" marR="0" lvl="0" indent="0" algn="l" defTabSz="914400">
                        <a:lnSpc>
                          <a:spcPct val="100000"/>
                        </a:lnSpc>
                        <a:spcBef>
                          <a:spcPts val="0"/>
                        </a:spcBef>
                        <a:spcAft>
                          <a:spcPts val="0"/>
                        </a:spcAft>
                        <a:buClrTx/>
                        <a:buSzTx/>
                        <a:buFontTx/>
                        <a:buNone/>
                        <a:defRPr/>
                      </a:pPr>
                      <a:r>
                        <a:rPr lang="fr-FR" sz="1400" b="0"/>
                        <a:t>REQUALIFICATION ENTREE NORD DU CENTRE-VILLE HISTORIQUE (OP.78)</a:t>
                      </a:r>
                      <a:endParaRPr sz="1400"/>
                    </a:p>
                  </a:txBody>
                  <a:tcPr/>
                </a:tc>
                <a:tc>
                  <a:txBody>
                    <a:bodyPr/>
                    <a:p>
                      <a:pPr algn="r">
                        <a:defRPr/>
                      </a:pPr>
                      <a:r>
                        <a:rPr lang="fr-FR" sz="1400" b="1"/>
                        <a:t>1 900 000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12 654,24</a:t>
                      </a:r>
                      <a:endParaRPr sz="1400"/>
                    </a:p>
                  </a:txBody>
                  <a:tcPr/>
                </a:tc>
                <a:tc>
                  <a:txBody>
                    <a:bodyPr/>
                    <a:p>
                      <a:pPr algn="r">
                        <a:defRPr/>
                      </a:pPr>
                      <a:r>
                        <a:rPr sz="1400"/>
                        <a:t>343 693,03</a:t>
                      </a:r>
                      <a:endParaRPr/>
                    </a:p>
                  </a:txBody>
                  <a:tcPr/>
                </a:tc>
                <a:tc>
                  <a:txBody>
                    <a:bodyPr/>
                    <a:p>
                      <a:pPr algn="r">
                        <a:defRPr/>
                      </a:pPr>
                      <a:r>
                        <a:rPr sz="1400"/>
                        <a:t>1 543 652,73</a:t>
                      </a:r>
                      <a:endParaRPr/>
                    </a:p>
                  </a:txBody>
                  <a:tcPr/>
                </a:tc>
                <a:tc>
                  <a:txBody>
                    <a:bodyPr/>
                    <a:p>
                      <a:pPr algn="r">
                        <a:defRPr/>
                      </a:pPr>
                      <a:r>
                        <a:rPr sz="1400"/>
                        <a:t>0,00</a:t>
                      </a:r>
                      <a:endParaRPr/>
                    </a:p>
                  </a:txBody>
                  <a:tcPr/>
                </a:tc>
                <a:tc>
                  <a:txBody>
                    <a:bodyPr/>
                    <a:p>
                      <a:pPr algn="r">
                        <a:defRPr/>
                      </a:pPr>
                      <a:r>
                        <a:rPr sz="1400"/>
                        <a:t>0,00</a:t>
                      </a:r>
                      <a:endParaRPr/>
                    </a:p>
                  </a:txBody>
                  <a:tcPr/>
                </a:tc>
                <a:tc>
                  <a:txBody>
                    <a:bodyPr/>
                    <a:p>
                      <a:pPr algn="r">
                        <a:defRPr/>
                      </a:pPr>
                      <a:r>
                        <a:rPr sz="1400"/>
                        <a:t>0,00</a:t>
                      </a:r>
                      <a:endParaRPr/>
                    </a:p>
                  </a:txBody>
                  <a:tcPr/>
                </a:tc>
              </a:tr>
              <a:tr h="566411">
                <a:tc>
                  <a:txBody>
                    <a:bodyPr/>
                    <a:p>
                      <a:pPr marL="0" marR="0" lvl="0" indent="0" algn="l" defTabSz="914400">
                        <a:lnSpc>
                          <a:spcPct val="100000"/>
                        </a:lnSpc>
                        <a:spcBef>
                          <a:spcPts val="0"/>
                        </a:spcBef>
                        <a:spcAft>
                          <a:spcPts val="0"/>
                        </a:spcAft>
                        <a:buClrTx/>
                        <a:buSzTx/>
                        <a:buFontTx/>
                        <a:buNone/>
                        <a:defRPr/>
                      </a:pPr>
                      <a:r>
                        <a:rPr lang="fr-FR" sz="1400" b="0"/>
                        <a:t>OUVRAGES D’ART – TRAVAUX DE MISE EN SECURITE (OP.79)</a:t>
                      </a:r>
                      <a:endParaRPr sz="1400"/>
                    </a:p>
                  </a:txBody>
                  <a:tcPr/>
                </a:tc>
                <a:tc>
                  <a:txBody>
                    <a:bodyPr/>
                    <a:p>
                      <a:pPr algn="r">
                        <a:defRPr/>
                      </a:pPr>
                      <a:r>
                        <a:rPr lang="fr-FR" sz="1400" b="1"/>
                        <a:t>1 000 000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2 829,60</a:t>
                      </a:r>
                      <a:endParaRPr sz="1400"/>
                    </a:p>
                  </a:txBody>
                  <a:tcPr/>
                </a:tc>
                <a:tc>
                  <a:txBody>
                    <a:bodyPr/>
                    <a:p>
                      <a:pPr algn="r">
                        <a:defRPr/>
                      </a:pPr>
                      <a:r>
                        <a:rPr sz="1400"/>
                        <a:t>82 862,42</a:t>
                      </a:r>
                      <a:endParaRPr/>
                    </a:p>
                  </a:txBody>
                  <a:tcPr/>
                </a:tc>
                <a:tc>
                  <a:txBody>
                    <a:bodyPr/>
                    <a:p>
                      <a:pPr algn="r">
                        <a:defRPr/>
                      </a:pPr>
                      <a:r>
                        <a:rPr sz="1400"/>
                        <a:t>200 000</a:t>
                      </a:r>
                      <a:endParaRPr/>
                    </a:p>
                  </a:txBody>
                  <a:tcPr/>
                </a:tc>
                <a:tc>
                  <a:txBody>
                    <a:bodyPr/>
                    <a:p>
                      <a:pPr algn="r">
                        <a:defRPr/>
                      </a:pPr>
                      <a:r>
                        <a:rPr lang="fr-FR" sz="1400"/>
                        <a:t>200 000</a:t>
                      </a:r>
                      <a:endParaRPr sz="1400"/>
                    </a:p>
                  </a:txBody>
                  <a:tcPr/>
                </a:tc>
                <a:tc>
                  <a:txBody>
                    <a:bodyPr/>
                    <a:p>
                      <a:pPr algn="r">
                        <a:defRPr/>
                      </a:pPr>
                      <a:r>
                        <a:rPr lang="fr-FR" sz="1400"/>
                        <a:t>200 000</a:t>
                      </a:r>
                      <a:endParaRPr sz="1400"/>
                    </a:p>
                  </a:txBody>
                  <a:tcPr/>
                </a:tc>
                <a:tc>
                  <a:txBody>
                    <a:bodyPr/>
                    <a:p>
                      <a:pPr algn="r">
                        <a:defRPr/>
                      </a:pPr>
                      <a:r>
                        <a:rPr lang="fr-FR" sz="1400"/>
                        <a:t>314 307,98</a:t>
                      </a:r>
                      <a:endParaRPr sz="14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24388886" name="ZoneTexte 5"/>
          <p:cNvSpPr txBox="1"/>
          <p:nvPr/>
        </p:nvSpPr>
        <p:spPr bwMode="auto">
          <a:xfrm>
            <a:off x="451883" y="235206"/>
            <a:ext cx="11508220" cy="640440"/>
          </a:xfrm>
          <a:prstGeom prst="rect">
            <a:avLst/>
          </a:prstGeom>
          <a:noFill/>
        </p:spPr>
        <p:txBody>
          <a:bodyPr wrap="square" rtlCol="0">
            <a:spAutoFit/>
          </a:bodyPr>
          <a:lstStyle/>
          <a:p>
            <a:pPr>
              <a:defRPr/>
            </a:pPr>
            <a:r>
              <a:rPr lang="fr-FR" sz="3600" b="1">
                <a:solidFill>
                  <a:srgbClr val="C00000"/>
                </a:solidFill>
              </a:rPr>
              <a:t>5) Section d’Investissement : AP/CP (2/2)</a:t>
            </a:r>
            <a:endParaRPr/>
          </a:p>
        </p:txBody>
      </p:sp>
      <p:sp>
        <p:nvSpPr>
          <p:cNvPr id="1036492954" name="Espace réservé du numéro de diapositive 2"/>
          <p:cNvSpPr>
            <a:spLocks noGrp="1"/>
          </p:cNvSpPr>
          <p:nvPr>
            <p:ph type="sldNum" sz="quarter" idx="12"/>
          </p:nvPr>
        </p:nvSpPr>
        <p:spPr bwMode="auto">
          <a:xfrm>
            <a:off x="11408937" y="274087"/>
            <a:ext cx="357238" cy="365123"/>
          </a:xfrm>
        </p:spPr>
        <p:txBody>
          <a:bodyPr/>
          <a:lstStyle/>
          <a:p>
            <a:pPr>
              <a:defRPr/>
            </a:pPr>
            <a:fld id="{39B0F9E0-F89B-773A-8E63-43AF037F5D78}" type="slidenum">
              <a:rPr lang="fr-FR"/>
              <a:t>44</a:t>
            </a:fld>
            <a:endParaRPr lang="fr-FR"/>
          </a:p>
        </p:txBody>
      </p:sp>
      <p:graphicFrame>
        <p:nvGraphicFramePr>
          <p:cNvPr id="832796128" name="Tableau 1"/>
          <p:cNvGraphicFramePr>
            <a:graphicFrameLocks xmlns:a="http://schemas.openxmlformats.org/drawingml/2006/main"/>
          </p:cNvGraphicFramePr>
          <p:nvPr/>
        </p:nvGraphicFramePr>
        <p:xfrm rot="0">
          <a:off x="191344" y="875320"/>
          <a:ext cx="11872204" cy="2228160"/>
        </p:xfrm>
        <a:graphic>
          <a:graphicData uri="http://schemas.openxmlformats.org/drawingml/2006/table">
            <a:tbl>
              <a:tblPr firstRow="1" firstCol="0" lastRow="0" lastCol="0" bandRow="1" bandCol="0">
                <a:tableStyleId>{16D9F66E-5EB9-4882-86FB-DCBF35E3C3E4}</a:tableStyleId>
              </a:tblPr>
              <a:tblGrid>
                <a:gridCol w="2201023"/>
                <a:gridCol w="1125352"/>
                <a:gridCol w="900000"/>
                <a:gridCol w="900000"/>
                <a:gridCol w="1170000"/>
                <a:gridCol w="1170000"/>
                <a:gridCol w="900000"/>
                <a:gridCol w="1170000"/>
                <a:gridCol w="1080000"/>
                <a:gridCol w="1255829"/>
              </a:tblGrid>
              <a:tr h="566411">
                <a:tc>
                  <a:txBody>
                    <a:bodyPr/>
                    <a:p>
                      <a:pPr algn="ctr">
                        <a:defRPr/>
                      </a:pPr>
                      <a:r>
                        <a:rPr lang="fr-FR" sz="1600"/>
                        <a:t>En € TTC</a:t>
                      </a:r>
                      <a:endParaRPr sz="1600"/>
                    </a:p>
                  </a:txBody>
                  <a:tcPr>
                    <a:solidFill>
                      <a:srgbClr val="92D050"/>
                    </a:solidFill>
                  </a:tcPr>
                </a:tc>
                <a:tc>
                  <a:txBody>
                    <a:bodyPr/>
                    <a:p>
                      <a:pPr algn="ctr">
                        <a:defRPr/>
                      </a:pPr>
                      <a:r>
                        <a:rPr lang="fr-FR" sz="1600" b="1"/>
                        <a:t>TOTAL (AP)</a:t>
                      </a:r>
                      <a:endParaRPr sz="1600"/>
                    </a:p>
                  </a:txBody>
                  <a:tcPr>
                    <a:solidFill>
                      <a:srgbClr val="92D050"/>
                    </a:solidFill>
                  </a:tcPr>
                </a:tc>
                <a:tc>
                  <a:txBody>
                    <a:bodyPr/>
                    <a:p>
                      <a:pPr algn="ctr">
                        <a:defRPr/>
                      </a:pPr>
                      <a:r>
                        <a:rPr lang="fr-FR" sz="1600"/>
                        <a:t>Réalisé 2022</a:t>
                      </a:r>
                      <a:endParaRPr sz="1600"/>
                    </a:p>
                  </a:txBody>
                  <a:tcPr>
                    <a:solidFill>
                      <a:srgbClr val="92D050"/>
                    </a:solidFill>
                  </a:tcPr>
                </a:tc>
                <a:tc>
                  <a:txBody>
                    <a:bodyPr/>
                    <a:p>
                      <a:pPr algn="ctr">
                        <a:defRPr/>
                      </a:pPr>
                      <a:r>
                        <a:rPr lang="fr-FR" sz="1600"/>
                        <a:t>Réalisé 2023</a:t>
                      </a:r>
                      <a:endParaRPr sz="1600"/>
                    </a:p>
                  </a:txBody>
                  <a:tcPr>
                    <a:solidFill>
                      <a:srgbClr val="92D050"/>
                    </a:solidFill>
                  </a:tcPr>
                </a:tc>
                <a:tc>
                  <a:txBody>
                    <a:bodyPr/>
                    <a:p>
                      <a:pPr algn="ctr">
                        <a:defRPr/>
                      </a:pPr>
                      <a:r>
                        <a:rPr lang="fr-FR" sz="1600"/>
                        <a:t>Réalisé 2024</a:t>
                      </a:r>
                      <a:endParaRPr sz="1600"/>
                    </a:p>
                  </a:txBody>
                  <a:tcPr>
                    <a:solidFill>
                      <a:srgbClr val="92D050"/>
                    </a:solidFill>
                  </a:tcPr>
                </a:tc>
                <a:tc>
                  <a:txBody>
                    <a:bodyPr/>
                    <a:p>
                      <a:pPr algn="ctr">
                        <a:defRPr/>
                      </a:pPr>
                      <a:r>
                        <a:rPr lang="fr-FR" sz="1600"/>
                        <a:t>Réalisé 2025</a:t>
                      </a:r>
                      <a:endParaRPr sz="1600"/>
                    </a:p>
                  </a:txBody>
                  <a:tcPr>
                    <a:solidFill>
                      <a:srgbClr val="92D050"/>
                    </a:solidFill>
                  </a:tcPr>
                </a:tc>
                <a:tc>
                  <a:txBody>
                    <a:bodyPr/>
                    <a:p>
                      <a:pPr algn="ctr">
                        <a:defRPr/>
                      </a:pPr>
                      <a:r>
                        <a:rPr lang="fr-FR" sz="1600"/>
                        <a:t>CP 2026</a:t>
                      </a:r>
                      <a:endParaRPr sz="1600"/>
                    </a:p>
                  </a:txBody>
                  <a:tcPr>
                    <a:solidFill>
                      <a:srgbClr val="92D050"/>
                    </a:solidFill>
                  </a:tcPr>
                </a:tc>
                <a:tc>
                  <a:txBody>
                    <a:bodyPr/>
                    <a:p>
                      <a:pPr algn="ctr">
                        <a:defRPr/>
                      </a:pPr>
                      <a:r>
                        <a:rPr lang="fr-FR" sz="1600"/>
                        <a:t>CP 2027</a:t>
                      </a:r>
                      <a:endParaRPr/>
                    </a:p>
                  </a:txBody>
                  <a:tcPr>
                    <a:solidFill>
                      <a:srgbClr val="92D050"/>
                    </a:solidFill>
                  </a:tcPr>
                </a:tc>
                <a:tc>
                  <a:txBody>
                    <a:bodyPr/>
                    <a:p>
                      <a:pPr algn="ctr">
                        <a:defRPr/>
                      </a:pPr>
                      <a:r>
                        <a:rPr lang="fr-FR" sz="1600"/>
                        <a:t>CP 2028</a:t>
                      </a:r>
                      <a:endParaRPr/>
                    </a:p>
                  </a:txBody>
                  <a:tcPr>
                    <a:solidFill>
                      <a:srgbClr val="92D050"/>
                    </a:solidFill>
                  </a:tcPr>
                </a:tc>
                <a:tc>
                  <a:txBody>
                    <a:bodyPr/>
                    <a:p>
                      <a:pPr algn="ctr">
                        <a:defRPr/>
                      </a:pPr>
                      <a:r>
                        <a:rPr lang="fr-FR" sz="1600"/>
                        <a:t>CP 2029</a:t>
                      </a:r>
                      <a:endParaRPr/>
                    </a:p>
                  </a:txBody>
                  <a:tcPr>
                    <a:solidFill>
                      <a:srgbClr val="92D050"/>
                    </a:solidFill>
                  </a:tcPr>
                </a:tc>
              </a:tr>
              <a:tr h="566411">
                <a:tc>
                  <a:txBody>
                    <a:bodyPr/>
                    <a:p>
                      <a:pPr marL="0" marR="0" lvl="0" indent="0" algn="l" defTabSz="914400">
                        <a:lnSpc>
                          <a:spcPct val="100000"/>
                        </a:lnSpc>
                        <a:spcBef>
                          <a:spcPts val="0"/>
                        </a:spcBef>
                        <a:spcAft>
                          <a:spcPts val="0"/>
                        </a:spcAft>
                        <a:buClrTx/>
                        <a:buSzTx/>
                        <a:buFontTx/>
                        <a:buNone/>
                        <a:defRPr/>
                      </a:pPr>
                      <a:r>
                        <a:rPr lang="fr-FR" sz="1400" b="0"/>
                        <a:t>SCHEMA DIRECTEUR VOIRIE (OP.80)</a:t>
                      </a:r>
                      <a:endParaRPr sz="1400"/>
                    </a:p>
                  </a:txBody>
                  <a:tcPr/>
                </a:tc>
                <a:tc>
                  <a:txBody>
                    <a:bodyPr/>
                    <a:p>
                      <a:pPr algn="r">
                        <a:defRPr/>
                      </a:pPr>
                      <a:r>
                        <a:rPr lang="fr-FR" sz="1400" b="1"/>
                        <a:t>1 200 000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308 418,92</a:t>
                      </a:r>
                      <a:endParaRPr sz="1400"/>
                    </a:p>
                  </a:txBody>
                  <a:tcPr/>
                </a:tc>
                <a:tc>
                  <a:txBody>
                    <a:bodyPr/>
                    <a:p>
                      <a:pPr algn="r">
                        <a:defRPr/>
                      </a:pPr>
                      <a:r>
                        <a:rPr sz="1400"/>
                        <a:t>223 103,66</a:t>
                      </a:r>
                      <a:endParaRPr/>
                    </a:p>
                  </a:txBody>
                  <a:tcPr/>
                </a:tc>
                <a:tc>
                  <a:txBody>
                    <a:bodyPr/>
                    <a:p>
                      <a:pPr algn="r">
                        <a:defRPr/>
                      </a:pPr>
                      <a:r>
                        <a:rPr sz="1400"/>
                        <a:t>200 000</a:t>
                      </a:r>
                      <a:endParaRPr/>
                    </a:p>
                  </a:txBody>
                  <a:tcPr/>
                </a:tc>
                <a:tc>
                  <a:txBody>
                    <a:bodyPr/>
                    <a:p>
                      <a:pPr algn="r">
                        <a:defRPr/>
                      </a:pPr>
                      <a:r>
                        <a:rPr lang="fr-FR" sz="1400"/>
                        <a:t>200 000</a:t>
                      </a:r>
                      <a:endParaRPr sz="1400"/>
                    </a:p>
                  </a:txBody>
                  <a:tcPr/>
                </a:tc>
                <a:tc>
                  <a:txBody>
                    <a:bodyPr/>
                    <a:p>
                      <a:pPr algn="r">
                        <a:defRPr/>
                      </a:pPr>
                      <a:r>
                        <a:rPr lang="fr-FR" sz="1400"/>
                        <a:t>200 000</a:t>
                      </a:r>
                      <a:endParaRPr sz="1400"/>
                    </a:p>
                  </a:txBody>
                  <a:tcPr/>
                </a:tc>
                <a:tc>
                  <a:txBody>
                    <a:bodyPr/>
                    <a:p>
                      <a:pPr algn="r">
                        <a:defRPr/>
                      </a:pPr>
                      <a:r>
                        <a:rPr lang="fr-FR" sz="1400"/>
                        <a:t>68 477,42</a:t>
                      </a:r>
                      <a:endParaRPr sz="1400"/>
                    </a:p>
                  </a:txBody>
                  <a:tcPr/>
                </a:tc>
              </a:tr>
              <a:tr h="564469">
                <a:tc>
                  <a:txBody>
                    <a:bodyPr/>
                    <a:p>
                      <a:pPr marL="0" marR="0" lvl="0" indent="0" algn="l" defTabSz="914400">
                        <a:lnSpc>
                          <a:spcPct val="100000"/>
                        </a:lnSpc>
                        <a:spcBef>
                          <a:spcPts val="0"/>
                        </a:spcBef>
                        <a:spcAft>
                          <a:spcPts val="0"/>
                        </a:spcAft>
                        <a:buClrTx/>
                        <a:buSzTx/>
                        <a:buFontTx/>
                        <a:buNone/>
                        <a:defRPr/>
                      </a:pPr>
                      <a:r>
                        <a:rPr lang="fr-FR" sz="1400" b="0"/>
                        <a:t>ESPACE JEUNESSE (OP.81)</a:t>
                      </a:r>
                      <a:endParaRPr/>
                    </a:p>
                  </a:txBody>
                  <a:tcPr/>
                </a:tc>
                <a:tc>
                  <a:txBody>
                    <a:bodyPr/>
                    <a:p>
                      <a:pPr algn="r">
                        <a:defRPr/>
                      </a:pPr>
                      <a:r>
                        <a:rPr lang="fr-FR" sz="1400" b="1"/>
                        <a:t>288 000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sz="1400"/>
                        <a:t>5 312,00</a:t>
                      </a:r>
                      <a:endParaRPr/>
                    </a:p>
                  </a:txBody>
                  <a:tcPr/>
                </a:tc>
                <a:tc>
                  <a:txBody>
                    <a:bodyPr/>
                    <a:p>
                      <a:pPr algn="r">
                        <a:defRPr/>
                      </a:pPr>
                      <a:r>
                        <a:rPr sz="1400"/>
                        <a:t>200 000</a:t>
                      </a:r>
                      <a:endParaRPr/>
                    </a:p>
                  </a:txBody>
                  <a:tcPr/>
                </a:tc>
                <a:tc>
                  <a:txBody>
                    <a:bodyPr/>
                    <a:p>
                      <a:pPr algn="r">
                        <a:defRPr/>
                      </a:pPr>
                      <a:r>
                        <a:rPr sz="1400"/>
                        <a:t>82 688</a:t>
                      </a:r>
                      <a:endParaRPr/>
                    </a:p>
                  </a:txBody>
                  <a:tcPr/>
                </a:tc>
                <a:tc>
                  <a:txBody>
                    <a:bodyPr/>
                    <a:p>
                      <a:pPr algn="r">
                        <a:defRPr/>
                      </a:pPr>
                      <a:r>
                        <a:rPr sz="1400"/>
                        <a:t>0,00</a:t>
                      </a:r>
                      <a:endParaRPr/>
                    </a:p>
                  </a:txBody>
                  <a:tcPr/>
                </a:tc>
                <a:tc>
                  <a:txBody>
                    <a:bodyPr/>
                    <a:p>
                      <a:pPr algn="r">
                        <a:defRPr/>
                      </a:pPr>
                      <a:r>
                        <a:rPr sz="1400"/>
                        <a:t>0,00</a:t>
                      </a:r>
                      <a:endParaRPr/>
                    </a:p>
                  </a:txBody>
                  <a:tcPr/>
                </a:tc>
              </a:tr>
              <a:tr h="357733">
                <a:tc>
                  <a:txBody>
                    <a:bodyPr/>
                    <a:p>
                      <a:pPr marL="0" marR="0" lvl="0" indent="0" algn="l" defTabSz="914400">
                        <a:lnSpc>
                          <a:spcPct val="100000"/>
                        </a:lnSpc>
                        <a:spcBef>
                          <a:spcPts val="0"/>
                        </a:spcBef>
                        <a:spcAft>
                          <a:spcPts val="0"/>
                        </a:spcAft>
                        <a:buClrTx/>
                        <a:buSzTx/>
                        <a:buFontTx/>
                        <a:buNone/>
                        <a:defRPr/>
                      </a:pPr>
                      <a:r>
                        <a:rPr lang="fr-FR" sz="1400" b="0"/>
                        <a:t>TRAVAUX VOIRIE ROUTE DE CESSENS (PUP) (OP.83)</a:t>
                      </a:r>
                      <a:endParaRPr/>
                    </a:p>
                  </a:txBody>
                  <a:tcPr/>
                </a:tc>
                <a:tc>
                  <a:txBody>
                    <a:bodyPr/>
                    <a:p>
                      <a:pPr algn="r">
                        <a:defRPr/>
                      </a:pPr>
                      <a:r>
                        <a:rPr lang="fr-FR" sz="1400" b="1"/>
                        <a:t>350 000</a:t>
                      </a:r>
                      <a:endParaRPr sz="1400" b="1"/>
                    </a:p>
                  </a:txBody>
                  <a:tcPr/>
                </a:tc>
                <a:tc>
                  <a:txBody>
                    <a:bodyPr/>
                    <a:p>
                      <a:pPr>
                        <a:defRPr/>
                      </a:pPr>
                      <a:endParaRPr/>
                    </a:p>
                  </a:txBody>
                  <a:tcPr>
                    <a:solidFill>
                      <a:schemeClr val="tx1">
                        <a:lumMod val="50000"/>
                        <a:lumOff val="50000"/>
                      </a:schemeClr>
                    </a:solidFill>
                  </a:tcPr>
                </a:tc>
                <a:tc>
                  <a:txBody>
                    <a:bodyPr/>
                    <a:p>
                      <a:pPr>
                        <a:defRPr/>
                      </a:pPr>
                      <a:endParaRPr/>
                    </a:p>
                  </a:txBody>
                  <a:tcPr>
                    <a:solidFill>
                      <a:schemeClr val="tx1">
                        <a:lumMod val="50000"/>
                        <a:lumOff val="50000"/>
                      </a:schemeClr>
                    </a:solidFill>
                  </a:tcPr>
                </a:tc>
                <a:tc>
                  <a:txBody>
                    <a:bodyPr/>
                    <a:p>
                      <a:pPr>
                        <a:defRPr/>
                      </a:pPr>
                      <a:endParaRPr/>
                    </a:p>
                  </a:txBody>
                  <a:tcPr>
                    <a:solidFill>
                      <a:schemeClr val="tx1">
                        <a:lumMod val="50000"/>
                        <a:lumOff val="50000"/>
                      </a:schemeClr>
                    </a:solidFill>
                  </a:tcPr>
                </a:tc>
                <a:tc>
                  <a:txBody>
                    <a:bodyPr/>
                    <a:p>
                      <a:pPr>
                        <a:defRPr/>
                      </a:pPr>
                      <a:endParaRPr/>
                    </a:p>
                  </a:txBody>
                  <a:tcPr>
                    <a:solidFill>
                      <a:schemeClr val="tx1">
                        <a:lumMod val="50000"/>
                        <a:lumOff val="50000"/>
                      </a:schemeClr>
                    </a:solidFill>
                  </a:tcPr>
                </a:tc>
                <a:tc>
                  <a:txBody>
                    <a:bodyPr/>
                    <a:p>
                      <a:pPr algn="r">
                        <a:defRPr/>
                      </a:pPr>
                      <a:r>
                        <a:rPr sz="1400"/>
                        <a:t>175 000</a:t>
                      </a:r>
                      <a:endParaRPr/>
                    </a:p>
                  </a:txBody>
                  <a:tcPr/>
                </a:tc>
                <a:tc>
                  <a:txBody>
                    <a:bodyPr/>
                    <a:p>
                      <a:pPr algn="r">
                        <a:defRPr/>
                      </a:pPr>
                      <a:r>
                        <a:rPr sz="1400"/>
                        <a:t>175 000</a:t>
                      </a:r>
                      <a:endParaRPr/>
                    </a:p>
                  </a:txBody>
                  <a:tcPr/>
                </a:tc>
                <a:tc>
                  <a:txBody>
                    <a:bodyPr/>
                    <a:p>
                      <a:pPr algn="r">
                        <a:defRPr/>
                      </a:pPr>
                      <a:r>
                        <a:rPr sz="1400"/>
                        <a:t>0,00</a:t>
                      </a:r>
                      <a:endParaRPr/>
                    </a:p>
                  </a:txBody>
                  <a:tcPr/>
                </a:tc>
                <a:tc>
                  <a:txBody>
                    <a:bodyPr/>
                    <a:p>
                      <a:pPr algn="r">
                        <a:defRPr/>
                      </a:pPr>
                      <a:r>
                        <a:rPr sz="1400"/>
                        <a:t>0,00</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4994669" name="Titre 1"/>
          <p:cNvSpPr>
            <a:spLocks noGrp="1"/>
          </p:cNvSpPr>
          <p:nvPr>
            <p:ph type="title"/>
          </p:nvPr>
        </p:nvSpPr>
        <p:spPr bwMode="auto"/>
        <p:txBody>
          <a:bodyPr/>
          <a:lstStyle/>
          <a:p>
            <a:pPr>
              <a:defRPr/>
            </a:pPr>
            <a:r>
              <a:rPr lang="fr-FR" b="1">
                <a:solidFill>
                  <a:srgbClr val="C00000"/>
                </a:solidFill>
                <a:latin typeface="Calibri"/>
              </a:rPr>
              <a:t>6) Projets d’Investissement 2026 :</a:t>
            </a:r>
            <a:endParaRPr lang="fr-FR"/>
          </a:p>
        </p:txBody>
      </p:sp>
      <p:sp>
        <p:nvSpPr>
          <p:cNvPr id="125552527" name="Espace réservé du contenu 2"/>
          <p:cNvSpPr>
            <a:spLocks noGrp="1"/>
          </p:cNvSpPr>
          <p:nvPr>
            <p:ph idx="1"/>
          </p:nvPr>
        </p:nvSpPr>
        <p:spPr bwMode="auto"/>
        <p:txBody>
          <a:bodyPr>
            <a:normAutofit lnSpcReduction="10000"/>
          </a:bodyPr>
          <a:lstStyle/>
          <a:p>
            <a:pPr marL="514350" indent="-514350">
              <a:buAutoNum type="alphaUcParenR"/>
              <a:defRPr/>
            </a:pPr>
            <a:r>
              <a:rPr lang="fr-FR" b="1" u="sng">
                <a:solidFill>
                  <a:srgbClr val="C00000"/>
                </a:solidFill>
              </a:rPr>
              <a:t>Construction ou réhabilitation </a:t>
            </a:r>
            <a:r>
              <a:rPr lang="fr-FR" b="1" u="sng"/>
              <a:t>d’équipements structurants </a:t>
            </a:r>
            <a:r>
              <a:rPr lang="fr-FR"/>
              <a:t>:</a:t>
            </a:r>
            <a:endParaRPr/>
          </a:p>
          <a:p>
            <a:pPr>
              <a:buFont typeface="Wingdings"/>
              <a:buChar char="§"/>
              <a:defRPr/>
            </a:pPr>
            <a:r>
              <a:rPr lang="fr-FR"/>
              <a:t> Construction d’un </a:t>
            </a:r>
            <a:r>
              <a:rPr lang="fr-FR" b="1">
                <a:solidFill>
                  <a:srgbClr val="C00000"/>
                </a:solidFill>
              </a:rPr>
              <a:t>bâtiment Prévention et Sécurité</a:t>
            </a:r>
            <a:endParaRPr/>
          </a:p>
          <a:p>
            <a:pPr>
              <a:buFont typeface="Wingdings"/>
              <a:buChar char="§"/>
              <a:defRPr/>
            </a:pPr>
            <a:r>
              <a:rPr lang="fr-FR"/>
              <a:t> Création d’un Espace Jeunesse – </a:t>
            </a:r>
            <a:r>
              <a:rPr lang="fr-FR" b="1">
                <a:solidFill>
                  <a:srgbClr val="C00000"/>
                </a:solidFill>
              </a:rPr>
              <a:t>Tiers lieu REPERE</a:t>
            </a:r>
            <a:endParaRPr/>
          </a:p>
          <a:p>
            <a:pPr>
              <a:buFont typeface="Wingdings"/>
              <a:buChar char="§"/>
              <a:defRPr/>
            </a:pPr>
            <a:r>
              <a:rPr lang="fr-FR"/>
              <a:t> Etudes d’aménagement (</a:t>
            </a:r>
            <a:r>
              <a:rPr lang="fr-FR"/>
              <a:t>Salteur</a:t>
            </a:r>
            <a:r>
              <a:rPr lang="fr-FR"/>
              <a:t>, Extension cimetière des Hutins…)</a:t>
            </a:r>
            <a:endParaRPr/>
          </a:p>
          <a:p>
            <a:pPr marL="0" indent="0">
              <a:buNone/>
              <a:defRPr/>
            </a:pPr>
            <a:r>
              <a:rPr lang="fr-FR"/>
              <a:t>  </a:t>
            </a:r>
            <a:endParaRPr/>
          </a:p>
          <a:p>
            <a:pPr marL="0" indent="0">
              <a:buNone/>
              <a:defRPr/>
            </a:pPr>
            <a:r>
              <a:rPr lang="fr-FR" b="1">
                <a:solidFill>
                  <a:srgbClr val="C00000"/>
                </a:solidFill>
              </a:rPr>
              <a:t>B) </a:t>
            </a:r>
            <a:r>
              <a:rPr lang="fr-FR" b="1" u="sng">
                <a:solidFill>
                  <a:srgbClr val="C00000"/>
                </a:solidFill>
              </a:rPr>
              <a:t>Rénovation énergétique </a:t>
            </a:r>
            <a:r>
              <a:rPr lang="fr-FR" b="1" u="sng"/>
              <a:t>des bâtiments et éclairage :</a:t>
            </a:r>
            <a:endParaRPr/>
          </a:p>
          <a:p>
            <a:pPr>
              <a:buFont typeface="Wingdings"/>
              <a:buChar char="§"/>
              <a:defRPr/>
            </a:pPr>
            <a:r>
              <a:rPr lang="fr-FR"/>
              <a:t>Schéma directeur </a:t>
            </a:r>
            <a:r>
              <a:rPr lang="fr-FR" b="1">
                <a:solidFill>
                  <a:srgbClr val="C00000"/>
                </a:solidFill>
              </a:rPr>
              <a:t>lumières</a:t>
            </a:r>
            <a:endParaRPr/>
          </a:p>
          <a:p>
            <a:pPr>
              <a:buFont typeface="Wingdings"/>
              <a:buChar char="§"/>
              <a:defRPr/>
            </a:pPr>
            <a:r>
              <a:rPr lang="fr-FR"/>
              <a:t>Passage en </a:t>
            </a:r>
            <a:r>
              <a:rPr lang="fr-FR"/>
              <a:t>leds</a:t>
            </a:r>
            <a:r>
              <a:rPr lang="fr-FR"/>
              <a:t> terrain honneur rugby</a:t>
            </a:r>
            <a:endParaRPr/>
          </a:p>
          <a:p>
            <a:pPr>
              <a:buFont typeface="Wingdings"/>
              <a:buChar char="§"/>
              <a:defRPr/>
            </a:pPr>
            <a:r>
              <a:rPr lang="fr-FR" b="1">
                <a:solidFill>
                  <a:srgbClr val="C00000"/>
                </a:solidFill>
              </a:rPr>
              <a:t>Réseau de Chaleur Urbain</a:t>
            </a:r>
            <a:endParaRPr/>
          </a:p>
        </p:txBody>
      </p:sp>
      <p:sp>
        <p:nvSpPr>
          <p:cNvPr id="1458631823" name="Espace réservé du numéro de diapositive 3"/>
          <p:cNvSpPr>
            <a:spLocks noGrp="1"/>
          </p:cNvSpPr>
          <p:nvPr>
            <p:ph type="sldNum" sz="quarter" idx="12"/>
          </p:nvPr>
        </p:nvSpPr>
        <p:spPr bwMode="auto"/>
        <p:txBody>
          <a:bodyPr/>
          <a:lstStyle/>
          <a:p>
            <a:pPr>
              <a:defRPr/>
            </a:pPr>
            <a:fld id="{E119A61D-17E7-4A9B-86C6-30AF143D8A20}" type="slidenum">
              <a:rPr lang="fr-FR"/>
              <a:t>45</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8011249" name="ZoneTexte 4"/>
          <p:cNvSpPr txBox="1"/>
          <p:nvPr/>
        </p:nvSpPr>
        <p:spPr bwMode="auto">
          <a:xfrm>
            <a:off x="436419" y="775271"/>
            <a:ext cx="10828090" cy="1908215"/>
          </a:xfrm>
          <a:prstGeom prst="rect">
            <a:avLst/>
          </a:prstGeom>
          <a:noFill/>
        </p:spPr>
        <p:txBody>
          <a:bodyPr wrap="square" rtlCol="0">
            <a:spAutoFit/>
          </a:bodyPr>
          <a:lstStyle/>
          <a:p>
            <a:pPr marL="800100" lvl="1" indent="-342900">
              <a:buFont typeface="Wingdings"/>
              <a:buChar char="§"/>
              <a:defRPr/>
            </a:pPr>
            <a:r>
              <a:rPr lang="fr-FR" sz="2000" b="0">
                <a:solidFill>
                  <a:schemeClr val="tx1"/>
                </a:solidFill>
              </a:rPr>
              <a:t>Requalification de l’</a:t>
            </a:r>
            <a:r>
              <a:rPr lang="fr-FR" sz="2000" b="1">
                <a:solidFill>
                  <a:srgbClr val="C00000"/>
                </a:solidFill>
              </a:rPr>
              <a:t>entrée nord du centre historique</a:t>
            </a:r>
            <a:endParaRPr/>
          </a:p>
          <a:p>
            <a:pPr marL="742950" lvl="1" indent="-285750">
              <a:buFont typeface="Wingdings"/>
              <a:buChar char="§"/>
              <a:defRPr/>
            </a:pPr>
            <a:r>
              <a:rPr lang="fr-FR"/>
              <a:t> Aménagement du </a:t>
            </a:r>
            <a:r>
              <a:rPr lang="fr-FR" b="1">
                <a:solidFill>
                  <a:srgbClr val="C00000"/>
                </a:solidFill>
              </a:rPr>
              <a:t>giratoire</a:t>
            </a:r>
            <a:r>
              <a:rPr lang="fr-FR"/>
              <a:t> Avenue </a:t>
            </a:r>
            <a:r>
              <a:rPr lang="fr-FR"/>
              <a:t>R.Cassin</a:t>
            </a:r>
            <a:r>
              <a:rPr lang="fr-FR"/>
              <a:t>/Bd de l’Europe</a:t>
            </a:r>
            <a:endParaRPr/>
          </a:p>
          <a:p>
            <a:pPr marL="800100" lvl="1" indent="-342900">
              <a:buFont typeface="Wingdings"/>
              <a:buChar char="§"/>
              <a:defRPr/>
            </a:pPr>
            <a:r>
              <a:rPr lang="fr-FR" sz="2000" b="0">
                <a:solidFill>
                  <a:schemeClr val="tx1"/>
                </a:solidFill>
              </a:rPr>
              <a:t>Création de</a:t>
            </a:r>
            <a:r>
              <a:rPr lang="fr-FR" sz="2000" b="1">
                <a:solidFill>
                  <a:srgbClr val="C00000"/>
                </a:solidFill>
              </a:rPr>
              <a:t> voies vertes, pistes cyclables, liaisons inter-quartiers</a:t>
            </a:r>
            <a:endParaRPr b="0">
              <a:solidFill>
                <a:schemeClr val="tx1"/>
              </a:solidFill>
            </a:endParaRPr>
          </a:p>
          <a:p>
            <a:pPr marL="800100" lvl="1" indent="-342900">
              <a:buFont typeface="Wingdings"/>
              <a:buChar char="§"/>
              <a:defRPr/>
            </a:pPr>
            <a:r>
              <a:rPr lang="fr-FR" sz="2000" b="0">
                <a:solidFill>
                  <a:schemeClr val="tx1"/>
                </a:solidFill>
              </a:rPr>
              <a:t>Travaux d’</a:t>
            </a:r>
            <a:r>
              <a:rPr lang="fr-FR" sz="2000" b="1">
                <a:solidFill>
                  <a:srgbClr val="C00000"/>
                </a:solidFill>
              </a:rPr>
              <a:t>optimisation du réseau routier</a:t>
            </a:r>
            <a:r>
              <a:rPr lang="fr-FR" sz="2000" b="1">
                <a:solidFill>
                  <a:schemeClr val="tx1"/>
                </a:solidFill>
              </a:rPr>
              <a:t> </a:t>
            </a:r>
            <a:endParaRPr lang="fr-FR" sz="2000" b="0">
              <a:solidFill>
                <a:schemeClr val="tx1"/>
              </a:solidFill>
            </a:endParaRPr>
          </a:p>
          <a:p>
            <a:pPr marL="800100" lvl="1" indent="-342900">
              <a:buFont typeface="Wingdings"/>
              <a:buChar char="§"/>
              <a:defRPr/>
            </a:pPr>
            <a:r>
              <a:rPr lang="fr-FR" sz="2000" b="0">
                <a:solidFill>
                  <a:schemeClr val="tx1"/>
                </a:solidFill>
              </a:rPr>
              <a:t>Création de trottoirs </a:t>
            </a:r>
            <a:r>
              <a:rPr lang="fr-FR" sz="2000" b="1">
                <a:solidFill>
                  <a:srgbClr val="C00000"/>
                </a:solidFill>
              </a:rPr>
              <a:t>route de Cessens</a:t>
            </a:r>
            <a:r>
              <a:rPr lang="fr-FR" sz="2000" b="0">
                <a:solidFill>
                  <a:schemeClr val="tx1"/>
                </a:solidFill>
              </a:rPr>
              <a:t> </a:t>
            </a:r>
            <a:endParaRPr/>
          </a:p>
          <a:p>
            <a:pPr marL="800100" lvl="1" indent="-342900">
              <a:buFont typeface="Wingdings"/>
              <a:buChar char="§"/>
              <a:defRPr/>
            </a:pPr>
            <a:r>
              <a:rPr lang="fr-FR" sz="2000" b="0">
                <a:solidFill>
                  <a:schemeClr val="tx1"/>
                </a:solidFill>
              </a:rPr>
              <a:t>Remise en </a:t>
            </a:r>
            <a:r>
              <a:rPr lang="fr-FR" sz="2000" b="1">
                <a:solidFill>
                  <a:srgbClr val="C00000"/>
                </a:solidFill>
              </a:rPr>
              <a:t>sécurité des ouvrages d’art</a:t>
            </a:r>
            <a:endParaRPr b="1">
              <a:solidFill>
                <a:srgbClr val="C00000"/>
              </a:solidFill>
            </a:endParaRPr>
          </a:p>
        </p:txBody>
      </p:sp>
      <p:sp>
        <p:nvSpPr>
          <p:cNvPr id="992103015" name="ZoneTexte 2"/>
          <p:cNvSpPr txBox="1"/>
          <p:nvPr/>
        </p:nvSpPr>
        <p:spPr bwMode="auto">
          <a:xfrm>
            <a:off x="494568" y="196116"/>
            <a:ext cx="11062854" cy="579154"/>
          </a:xfrm>
          <a:prstGeom prst="rect">
            <a:avLst/>
          </a:prstGeom>
          <a:noFill/>
        </p:spPr>
        <p:txBody>
          <a:bodyPr wrap="square" rtlCol="0">
            <a:spAutoFit/>
          </a:bodyPr>
          <a:lstStyle/>
          <a:p>
            <a:pPr>
              <a:defRPr/>
            </a:pPr>
            <a:r>
              <a:rPr lang="fr-FR" sz="3200" b="1">
                <a:solidFill>
                  <a:srgbClr val="C00000"/>
                </a:solidFill>
              </a:rPr>
              <a:t>C) </a:t>
            </a:r>
            <a:r>
              <a:rPr lang="fr-FR" sz="3200" b="1" u="sng">
                <a:solidFill>
                  <a:schemeClr val="tx1"/>
                </a:solidFill>
              </a:rPr>
              <a:t>Plan</a:t>
            </a:r>
            <a:r>
              <a:rPr lang="fr-FR" sz="3200" b="1" u="sng">
                <a:solidFill>
                  <a:srgbClr val="C00000"/>
                </a:solidFill>
              </a:rPr>
              <a:t> mobilité - voirie </a:t>
            </a:r>
            <a:r>
              <a:rPr lang="fr-FR" sz="3200" b="1">
                <a:solidFill>
                  <a:srgbClr val="C00000"/>
                </a:solidFill>
              </a:rPr>
              <a:t>: </a:t>
            </a:r>
            <a:endParaRPr/>
          </a:p>
        </p:txBody>
      </p:sp>
      <p:sp>
        <p:nvSpPr>
          <p:cNvPr id="918036818" name="ZoneTexte 4"/>
          <p:cNvSpPr txBox="1"/>
          <p:nvPr/>
        </p:nvSpPr>
        <p:spPr bwMode="auto">
          <a:xfrm>
            <a:off x="431307" y="3744297"/>
            <a:ext cx="10836079" cy="1015663"/>
          </a:xfrm>
          <a:prstGeom prst="rect">
            <a:avLst/>
          </a:prstGeom>
          <a:noFill/>
        </p:spPr>
        <p:txBody>
          <a:bodyPr wrap="square" rtlCol="0">
            <a:spAutoFit/>
          </a:bodyPr>
          <a:lstStyle/>
          <a:p>
            <a:pPr marL="800100" lvl="1" indent="-342900">
              <a:buFont typeface="Wingdings"/>
              <a:buChar char="§"/>
              <a:defRPr/>
            </a:pPr>
            <a:r>
              <a:rPr lang="fr-FR" sz="2000" b="0">
                <a:solidFill>
                  <a:schemeClr val="tx1"/>
                </a:solidFill>
              </a:rPr>
              <a:t>Plan de </a:t>
            </a:r>
            <a:r>
              <a:rPr lang="fr-FR" sz="2000" b="1">
                <a:solidFill>
                  <a:srgbClr val="C00000"/>
                </a:solidFill>
              </a:rPr>
              <a:t>rénovation des façades</a:t>
            </a:r>
            <a:endParaRPr sz="2000" b="0">
              <a:solidFill>
                <a:schemeClr val="tx1"/>
              </a:solidFill>
            </a:endParaRPr>
          </a:p>
          <a:p>
            <a:pPr marL="800100" lvl="1" indent="-342900">
              <a:buFont typeface="Wingdings"/>
              <a:buChar char="§"/>
              <a:defRPr/>
            </a:pPr>
            <a:r>
              <a:rPr lang="fr-FR" sz="2000" b="1">
                <a:solidFill>
                  <a:srgbClr val="C00000"/>
                </a:solidFill>
              </a:rPr>
              <a:t>Aides aux commerces </a:t>
            </a:r>
            <a:endParaRPr/>
          </a:p>
          <a:p>
            <a:pPr marL="800100" lvl="1" indent="-342900">
              <a:buFont typeface="Wingdings"/>
              <a:buChar char="§"/>
              <a:defRPr/>
            </a:pPr>
            <a:r>
              <a:rPr lang="fr-FR" sz="2000"/>
              <a:t>Aménagement</a:t>
            </a:r>
            <a:r>
              <a:rPr lang="fr-FR"/>
              <a:t> de l’</a:t>
            </a:r>
            <a:r>
              <a:rPr lang="fr-FR" b="1">
                <a:solidFill>
                  <a:srgbClr val="C00000"/>
                </a:solidFill>
              </a:rPr>
              <a:t>Ilot des Tours</a:t>
            </a:r>
            <a:r>
              <a:rPr lang="fr-FR"/>
              <a:t> (frais démolition…)</a:t>
            </a:r>
            <a:endParaRPr lang="fr-FR" sz="2000" b="0">
              <a:solidFill>
                <a:schemeClr val="tx1"/>
              </a:solidFill>
            </a:endParaRPr>
          </a:p>
        </p:txBody>
      </p:sp>
      <p:sp>
        <p:nvSpPr>
          <p:cNvPr id="461381238" name="ZoneTexte 2"/>
          <p:cNvSpPr txBox="1"/>
          <p:nvPr/>
        </p:nvSpPr>
        <p:spPr bwMode="auto">
          <a:xfrm>
            <a:off x="489458" y="3165146"/>
            <a:ext cx="11064654" cy="579154"/>
          </a:xfrm>
          <a:prstGeom prst="rect">
            <a:avLst/>
          </a:prstGeom>
          <a:noFill/>
        </p:spPr>
        <p:txBody>
          <a:bodyPr wrap="square" rtlCol="0">
            <a:spAutoFit/>
          </a:bodyPr>
          <a:lstStyle/>
          <a:p>
            <a:pPr>
              <a:defRPr/>
            </a:pPr>
            <a:r>
              <a:rPr lang="fr-FR" sz="3200" b="1">
                <a:solidFill>
                  <a:srgbClr val="C00000"/>
                </a:solidFill>
              </a:rPr>
              <a:t>D) </a:t>
            </a:r>
            <a:r>
              <a:rPr lang="fr-FR" sz="3200" b="1" u="sng">
                <a:solidFill>
                  <a:schemeClr val="tx1"/>
                </a:solidFill>
              </a:rPr>
              <a:t>Programme </a:t>
            </a:r>
            <a:r>
              <a:rPr lang="fr-FR" sz="3200" b="1" u="sng">
                <a:solidFill>
                  <a:srgbClr val="C00000"/>
                </a:solidFill>
              </a:rPr>
              <a:t>Action </a:t>
            </a:r>
            <a:r>
              <a:rPr lang="fr-FR" sz="3200" b="1" u="sng">
                <a:solidFill>
                  <a:srgbClr val="C00000"/>
                </a:solidFill>
              </a:rPr>
              <a:t>Coeur</a:t>
            </a:r>
            <a:r>
              <a:rPr lang="fr-FR" sz="3200" b="1" u="sng">
                <a:solidFill>
                  <a:srgbClr val="C00000"/>
                </a:solidFill>
              </a:rPr>
              <a:t> de Ville </a:t>
            </a:r>
            <a:r>
              <a:rPr lang="fr-FR" sz="3200" b="1">
                <a:solidFill>
                  <a:srgbClr val="C00000"/>
                </a:solidFill>
              </a:rPr>
              <a:t>:</a:t>
            </a:r>
            <a:endParaRPr/>
          </a:p>
        </p:txBody>
      </p:sp>
      <p:sp>
        <p:nvSpPr>
          <p:cNvPr id="1911769472" name="Espace réservé du numéro de diapositive 5"/>
          <p:cNvSpPr>
            <a:spLocks noGrp="1"/>
          </p:cNvSpPr>
          <p:nvPr>
            <p:ph type="sldNum" sz="quarter" idx="12"/>
          </p:nvPr>
        </p:nvSpPr>
        <p:spPr bwMode="auto"/>
        <p:txBody>
          <a:bodyPr/>
          <a:lstStyle/>
          <a:p>
            <a:pPr>
              <a:defRPr/>
            </a:pPr>
            <a:fld id="{23AAEDB3-8006-A441-4C07-0A0AE86993B3}" type="slidenum">
              <a:rPr lang="fr-FR"/>
              <a:t>46</a:t>
            </a:fld>
            <a:endParaRPr/>
          </a:p>
        </p:txBody>
      </p:sp>
      <p:sp>
        <p:nvSpPr>
          <p:cNvPr id="1820345533" name="ZoneTexte 2"/>
          <p:cNvSpPr txBox="1"/>
          <p:nvPr/>
        </p:nvSpPr>
        <p:spPr bwMode="auto">
          <a:xfrm>
            <a:off x="431307" y="5092897"/>
            <a:ext cx="11198876" cy="1200329"/>
          </a:xfrm>
          <a:prstGeom prst="rect">
            <a:avLst/>
          </a:prstGeom>
          <a:noFill/>
        </p:spPr>
        <p:txBody>
          <a:bodyPr wrap="square" rtlCol="0">
            <a:spAutoFit/>
          </a:bodyPr>
          <a:lstStyle/>
          <a:p>
            <a:pPr>
              <a:defRPr/>
            </a:pPr>
            <a:r>
              <a:rPr lang="fr-FR" sz="3200" b="1">
                <a:solidFill>
                  <a:srgbClr val="C00000"/>
                </a:solidFill>
              </a:rPr>
              <a:t>E)</a:t>
            </a:r>
            <a:r>
              <a:rPr lang="fr-FR" sz="3200" b="1">
                <a:solidFill>
                  <a:schemeClr val="tx1"/>
                </a:solidFill>
              </a:rPr>
              <a:t> </a:t>
            </a:r>
            <a:r>
              <a:rPr lang="fr-FR" sz="3200" b="1" u="sng">
                <a:solidFill>
                  <a:schemeClr val="tx1"/>
                </a:solidFill>
              </a:rPr>
              <a:t>Equipements </a:t>
            </a:r>
            <a:r>
              <a:rPr lang="fr-FR" sz="3200" b="1" u="sng">
                <a:solidFill>
                  <a:srgbClr val="C00000"/>
                </a:solidFill>
              </a:rPr>
              <a:t>sportifs</a:t>
            </a:r>
            <a:r>
              <a:rPr lang="fr-FR" sz="3200" b="1">
                <a:solidFill>
                  <a:srgbClr val="C00000"/>
                </a:solidFill>
              </a:rPr>
              <a:t> :</a:t>
            </a:r>
            <a:endParaRPr/>
          </a:p>
          <a:p>
            <a:pPr marL="742950" lvl="1" indent="-285750">
              <a:buFont typeface="Wingdings"/>
              <a:buChar char="§"/>
              <a:defRPr/>
            </a:pPr>
            <a:r>
              <a:rPr lang="fr-FR" sz="2000" b="1">
                <a:solidFill>
                  <a:srgbClr val="C00000"/>
                </a:solidFill>
              </a:rPr>
              <a:t>Structure Artificielle d’Escalade (ou mur d’escalade) </a:t>
            </a:r>
            <a:r>
              <a:rPr lang="fr-FR" sz="2000"/>
              <a:t>Gymnase Champ du Comte</a:t>
            </a:r>
            <a:endParaRPr/>
          </a:p>
          <a:p>
            <a:pPr marL="742950" lvl="1" indent="-285750">
              <a:buFont typeface="Wingdings"/>
              <a:buChar char="§"/>
              <a:defRPr/>
            </a:pPr>
            <a:r>
              <a:rPr lang="fr-FR" sz="2000"/>
              <a:t>Entretien matériels sportifs dans les gymnases</a:t>
            </a:r>
            <a:endParaRPr sz="20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893119" name="ZoneTexte 4"/>
          <p:cNvSpPr txBox="1"/>
          <p:nvPr/>
        </p:nvSpPr>
        <p:spPr bwMode="auto">
          <a:xfrm>
            <a:off x="904267" y="1118943"/>
            <a:ext cx="10845548" cy="1200329"/>
          </a:xfrm>
          <a:prstGeom prst="rect">
            <a:avLst/>
          </a:prstGeom>
          <a:noFill/>
        </p:spPr>
        <p:txBody>
          <a:bodyPr wrap="square" rtlCol="0">
            <a:spAutoFit/>
          </a:bodyPr>
          <a:lstStyle/>
          <a:p>
            <a:pPr lvl="1">
              <a:defRPr/>
            </a:pPr>
            <a:endParaRPr/>
          </a:p>
          <a:p>
            <a:pPr marL="742950" lvl="1" indent="-285750">
              <a:buFont typeface="Wingdings"/>
              <a:buChar char="§"/>
              <a:defRPr/>
            </a:pPr>
            <a:r>
              <a:rPr/>
              <a:t>Extension du </a:t>
            </a:r>
            <a:r>
              <a:rPr b="1">
                <a:solidFill>
                  <a:srgbClr val="C00000"/>
                </a:solidFill>
              </a:rPr>
              <a:t>cimetière</a:t>
            </a:r>
            <a:r>
              <a:rPr/>
              <a:t> </a:t>
            </a:r>
            <a:r>
              <a:rPr lang="fr-FR" b="1">
                <a:solidFill>
                  <a:srgbClr val="C00000"/>
                </a:solidFill>
              </a:rPr>
              <a:t>des Hutins</a:t>
            </a:r>
            <a:endParaRPr/>
          </a:p>
          <a:p>
            <a:pPr marL="742950" lvl="1" indent="-285750">
              <a:buFont typeface="Wingdings"/>
              <a:buChar char="§"/>
              <a:defRPr/>
            </a:pPr>
            <a:r>
              <a:rPr lang="fr-FR"/>
              <a:t>Etudes d’aménagement Quartier </a:t>
            </a:r>
            <a:r>
              <a:rPr lang="fr-FR"/>
              <a:t>Salteur</a:t>
            </a:r>
            <a:endParaRPr lang="fr-FR" b="1">
              <a:solidFill>
                <a:srgbClr val="C00000"/>
              </a:solidFill>
            </a:endParaRPr>
          </a:p>
          <a:p>
            <a:pPr>
              <a:defRPr/>
            </a:pPr>
            <a:r>
              <a:rPr lang="fr-FR"/>
              <a:t> </a:t>
            </a:r>
            <a:r>
              <a:rPr b="1"/>
              <a:t> </a:t>
            </a:r>
            <a:endParaRPr/>
          </a:p>
        </p:txBody>
      </p:sp>
      <p:sp>
        <p:nvSpPr>
          <p:cNvPr id="1297296398" name="ZoneTexte 2"/>
          <p:cNvSpPr txBox="1"/>
          <p:nvPr/>
        </p:nvSpPr>
        <p:spPr bwMode="auto">
          <a:xfrm>
            <a:off x="388311" y="651170"/>
            <a:ext cx="6674820" cy="579154"/>
          </a:xfrm>
          <a:prstGeom prst="rect">
            <a:avLst/>
          </a:prstGeom>
          <a:noFill/>
        </p:spPr>
        <p:txBody>
          <a:bodyPr wrap="square" rtlCol="0">
            <a:spAutoFit/>
          </a:bodyPr>
          <a:lstStyle/>
          <a:p>
            <a:pPr>
              <a:defRPr/>
            </a:pPr>
            <a:r>
              <a:rPr lang="fr-FR" sz="3200" b="1">
                <a:solidFill>
                  <a:srgbClr val="C00000"/>
                </a:solidFill>
              </a:rPr>
              <a:t>F) </a:t>
            </a:r>
            <a:r>
              <a:rPr lang="fr-FR" sz="3200" b="1" u="sng">
                <a:solidFill>
                  <a:schemeClr val="tx1"/>
                </a:solidFill>
              </a:rPr>
              <a:t>Opérations d’</a:t>
            </a:r>
            <a:r>
              <a:rPr lang="fr-FR" sz="3200" b="1" u="sng">
                <a:solidFill>
                  <a:srgbClr val="C00000"/>
                </a:solidFill>
              </a:rPr>
              <a:t>aménagement</a:t>
            </a:r>
            <a:endParaRPr u="sng"/>
          </a:p>
        </p:txBody>
      </p:sp>
      <p:sp>
        <p:nvSpPr>
          <p:cNvPr id="1219243238" name="ZoneTexte 4"/>
          <p:cNvSpPr txBox="1"/>
          <p:nvPr/>
        </p:nvSpPr>
        <p:spPr bwMode="auto">
          <a:xfrm>
            <a:off x="378263" y="3721221"/>
            <a:ext cx="10844360" cy="1463076"/>
          </a:xfrm>
          <a:prstGeom prst="rect">
            <a:avLst/>
          </a:prstGeom>
          <a:noFill/>
        </p:spPr>
        <p:txBody>
          <a:bodyPr wrap="square" rtlCol="0">
            <a:spAutoFit/>
          </a:bodyPr>
          <a:lstStyle/>
          <a:p>
            <a:pPr marL="742950" lvl="1" indent="-285750">
              <a:buFontTx/>
              <a:buChar char="-"/>
              <a:defRPr/>
            </a:pPr>
            <a:r>
              <a:rPr/>
              <a:t>Investissements courants dans les bâtiments </a:t>
            </a:r>
            <a:endParaRPr/>
          </a:p>
          <a:p>
            <a:pPr marL="742950" lvl="1" indent="-285750">
              <a:buFontTx/>
              <a:buChar char="-"/>
              <a:defRPr/>
            </a:pPr>
            <a:r>
              <a:rPr lang="fr-FR" sz="1800" b="0" i="0" u="none" strike="noStrike" cap="none" spc="0">
                <a:solidFill>
                  <a:schemeClr val="tx1"/>
                </a:solidFill>
                <a:latin typeface="Calibri"/>
                <a:ea typeface="Arial"/>
                <a:cs typeface="Arial"/>
              </a:rPr>
              <a:t>Investissements courants dans la voirie</a:t>
            </a:r>
            <a:endParaRPr sz="1800"/>
          </a:p>
          <a:p>
            <a:pPr marL="742950" lvl="1" indent="-285750">
              <a:buFontTx/>
              <a:buChar char="-"/>
              <a:defRPr/>
            </a:pPr>
            <a:r>
              <a:rPr lang="fr-FR" sz="1800" b="0" i="0" u="none" strike="noStrike" cap="none" spc="0">
                <a:solidFill>
                  <a:schemeClr val="tx1"/>
                </a:solidFill>
                <a:latin typeface="Calibri"/>
                <a:ea typeface="Arial"/>
                <a:cs typeface="Arial"/>
              </a:rPr>
              <a:t>Investissements courants dans les véhicules, matériels... </a:t>
            </a:r>
            <a:endParaRPr lang="fr-FR" sz="1800" b="0" i="0" u="none" strike="noStrike" cap="none" spc="0">
              <a:solidFill>
                <a:schemeClr val="tx1"/>
              </a:solidFill>
              <a:latin typeface="Times New Roman"/>
              <a:cs typeface="Times New Roman"/>
            </a:endParaRPr>
          </a:p>
          <a:p>
            <a:pPr marL="742950" lvl="1" indent="-285750">
              <a:buFontTx/>
              <a:buChar char="-"/>
              <a:defRPr/>
            </a:pPr>
            <a:r>
              <a:rPr lang="fr-FR" sz="1800" b="0" i="0" u="none" strike="noStrike" cap="none" spc="0">
                <a:solidFill>
                  <a:schemeClr val="tx1"/>
                </a:solidFill>
                <a:latin typeface="Calibri"/>
                <a:ea typeface="Arial"/>
                <a:cs typeface="Arial"/>
              </a:rPr>
              <a:t>Investissements autres (tous services) </a:t>
            </a:r>
            <a:endParaRPr lang="fr-FR" sz="1800" b="0" i="0" u="none" strike="noStrike" cap="none" spc="0">
              <a:solidFill>
                <a:schemeClr val="tx1"/>
              </a:solidFill>
              <a:latin typeface="Times New Roman"/>
              <a:cs typeface="Times New Roman"/>
            </a:endParaRPr>
          </a:p>
          <a:p>
            <a:pPr marL="742950" lvl="1" indent="-285750">
              <a:buFontTx/>
              <a:buChar char="-"/>
              <a:defRPr/>
            </a:pPr>
            <a:endParaRPr/>
          </a:p>
        </p:txBody>
      </p:sp>
      <p:sp>
        <p:nvSpPr>
          <p:cNvPr id="1492160925" name="ZoneTexte 2"/>
          <p:cNvSpPr txBox="1"/>
          <p:nvPr/>
        </p:nvSpPr>
        <p:spPr bwMode="auto">
          <a:xfrm>
            <a:off x="378263" y="2912171"/>
            <a:ext cx="9301412" cy="579154"/>
          </a:xfrm>
          <a:prstGeom prst="rect">
            <a:avLst/>
          </a:prstGeom>
          <a:noFill/>
        </p:spPr>
        <p:txBody>
          <a:bodyPr wrap="square" rtlCol="0">
            <a:spAutoFit/>
          </a:bodyPr>
          <a:lstStyle/>
          <a:p>
            <a:pPr>
              <a:defRPr/>
            </a:pPr>
            <a:r>
              <a:rPr lang="fr-FR" sz="3200" b="1">
                <a:solidFill>
                  <a:srgbClr val="C00000"/>
                </a:solidFill>
              </a:rPr>
              <a:t>G) </a:t>
            </a:r>
            <a:r>
              <a:rPr lang="fr-FR" sz="3200" b="1" u="sng">
                <a:solidFill>
                  <a:schemeClr val="tx1"/>
                </a:solidFill>
              </a:rPr>
              <a:t>Entretien courant du </a:t>
            </a:r>
            <a:r>
              <a:rPr lang="fr-FR" sz="3200" b="1" u="sng">
                <a:solidFill>
                  <a:srgbClr val="C00000"/>
                </a:solidFill>
              </a:rPr>
              <a:t>patrimoine communal</a:t>
            </a:r>
            <a:endParaRPr u="sng"/>
          </a:p>
        </p:txBody>
      </p:sp>
      <p:sp>
        <p:nvSpPr>
          <p:cNvPr id="621663309" name="Espace réservé du numéro de diapositive 5"/>
          <p:cNvSpPr>
            <a:spLocks noGrp="1"/>
          </p:cNvSpPr>
          <p:nvPr>
            <p:ph type="sldNum" sz="quarter" idx="12"/>
          </p:nvPr>
        </p:nvSpPr>
        <p:spPr bwMode="auto"/>
        <p:txBody>
          <a:bodyPr/>
          <a:lstStyle/>
          <a:p>
            <a:pPr>
              <a:defRPr/>
            </a:pPr>
            <a:fld id="{3B977E1E-51DB-8C6E-527C-FBCF939F5BF4}" type="slidenum">
              <a:rPr lang="fr-FR"/>
              <a:t>47</a:t>
            </a:fld>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8955526" name="Titre 1"/>
          <p:cNvSpPr>
            <a:spLocks noGrp="1"/>
          </p:cNvSpPr>
          <p:nvPr>
            <p:ph type="title"/>
          </p:nvPr>
        </p:nvSpPr>
        <p:spPr bwMode="auto"/>
        <p:txBody>
          <a:bodyPr>
            <a:normAutofit/>
          </a:bodyPr>
          <a:lstStyle/>
          <a:p>
            <a:pPr>
              <a:defRPr/>
            </a:pPr>
            <a:r>
              <a:rPr lang="fr-FR" sz="3600" b="1">
                <a:solidFill>
                  <a:srgbClr val="C00000"/>
                </a:solidFill>
                <a:latin typeface="calibri corps"/>
              </a:rPr>
              <a:t>7) Budget principal Ville: dette propre et dette garantie</a:t>
            </a:r>
            <a:endParaRPr lang="fr-FR" sz="3600">
              <a:latin typeface="calibri corps"/>
            </a:endParaRPr>
          </a:p>
        </p:txBody>
      </p:sp>
      <p:sp>
        <p:nvSpPr>
          <p:cNvPr id="72920289" name="Espace réservé du numéro de diapositive 3"/>
          <p:cNvSpPr>
            <a:spLocks noGrp="1"/>
          </p:cNvSpPr>
          <p:nvPr>
            <p:ph type="sldNum" sz="quarter" idx="12"/>
          </p:nvPr>
        </p:nvSpPr>
        <p:spPr bwMode="auto"/>
        <p:txBody>
          <a:bodyPr/>
          <a:lstStyle/>
          <a:p>
            <a:pPr>
              <a:defRPr/>
            </a:pPr>
            <a:fld id="{E119A61D-17E7-4A9B-86C6-30AF143D8A20}" type="slidenum">
              <a:rPr lang="fr-FR"/>
              <a:t>48</a:t>
            </a:fld>
            <a:endParaRPr lang="fr-FR"/>
          </a:p>
        </p:txBody>
      </p:sp>
      <p:pic>
        <p:nvPicPr>
          <p:cNvPr id="427246607" name="Espace réservé du contenu 6" descr="C:\Users\SANDRINE\Downloads\budget-principal-dette-p.png"/>
          <p:cNvPicPr>
            <a:picLocks noGrp="1"/>
          </p:cNvPicPr>
          <p:nvPr>
            <p:ph idx="1"/>
          </p:nvPr>
        </p:nvPicPr>
        <p:blipFill rotWithShape="1">
          <a:blip r:embed="rId3"/>
          <a:stretch/>
        </p:blipFill>
        <p:spPr bwMode="auto">
          <a:xfrm>
            <a:off x="119336" y="1484785"/>
            <a:ext cx="11809312" cy="5008090"/>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537895" name="ZoneTexte 5"/>
          <p:cNvSpPr txBox="1"/>
          <p:nvPr/>
        </p:nvSpPr>
        <p:spPr bwMode="auto">
          <a:xfrm>
            <a:off x="536888" y="0"/>
            <a:ext cx="11176095" cy="640440"/>
          </a:xfrm>
          <a:prstGeom prst="rect">
            <a:avLst/>
          </a:prstGeom>
          <a:noFill/>
        </p:spPr>
        <p:txBody>
          <a:bodyPr wrap="square" rtlCol="0">
            <a:spAutoFit/>
          </a:bodyPr>
          <a:lstStyle/>
          <a:p>
            <a:pPr>
              <a:defRPr/>
            </a:pPr>
            <a:r>
              <a:rPr lang="fr-FR" sz="3600" b="1">
                <a:solidFill>
                  <a:srgbClr val="C00000"/>
                </a:solidFill>
              </a:rPr>
              <a:t>7) Budget principal Ville : dette propre et dette garanti</a:t>
            </a:r>
            <a:r>
              <a:rPr lang="fr-FR" sz="3600" b="1">
                <a:solidFill>
                  <a:srgbClr val="C00000"/>
                </a:solidFill>
                <a:highlight>
                  <a:srgbClr val="FFFFFF"/>
                </a:highlight>
              </a:rPr>
              <a:t>e</a:t>
            </a:r>
            <a:r>
              <a:rPr lang="fr-FR" sz="3600" b="1">
                <a:highlight>
                  <a:srgbClr val="FFFFFF"/>
                </a:highlight>
              </a:rPr>
              <a:t>	</a:t>
            </a:r>
            <a:endParaRPr/>
          </a:p>
        </p:txBody>
      </p:sp>
      <p:graphicFrame>
        <p:nvGraphicFramePr>
          <p:cNvPr id="1235246478" name="Tableau 1"/>
          <p:cNvGraphicFramePr>
            <a:graphicFrameLocks xmlns:a="http://schemas.openxmlformats.org/drawingml/2006/main" noGrp="1"/>
          </p:cNvGraphicFramePr>
          <p:nvPr/>
        </p:nvGraphicFramePr>
        <p:xfrm rot="0">
          <a:off x="536889" y="2276873"/>
          <a:ext cx="10595974" cy="2520281"/>
        </p:xfrm>
        <a:graphic>
          <a:graphicData uri="http://schemas.openxmlformats.org/drawingml/2006/table">
            <a:tbl>
              <a:tblPr firstRow="1" firstCol="0" lastRow="0" lastCol="0" bandRow="0" bandCol="0">
                <a:tableStyleId>{5F38191A-1F4A-62DC-F0C6-7433694D3598}</a:tableStyleId>
              </a:tblPr>
              <a:tblGrid>
                <a:gridCol w="2520000"/>
                <a:gridCol w="1253319"/>
                <a:gridCol w="982260"/>
                <a:gridCol w="1066113"/>
                <a:gridCol w="1149964"/>
                <a:gridCol w="1062546"/>
                <a:gridCol w="880131"/>
                <a:gridCol w="1681641"/>
              </a:tblGrid>
              <a:tr h="1249479">
                <a:tc>
                  <a:txBody>
                    <a:bodyPr/>
                    <a:p>
                      <a:pPr algn="ctr">
                        <a:defRPr/>
                      </a:pPr>
                      <a:r>
                        <a:rPr lang="fr-FR" sz="1800" u="none" strike="noStrike">
                          <a:latin typeface="Calibri"/>
                        </a:rPr>
                        <a:t>DETTE GARANTIE (ORGANISMES HLM)</a:t>
                      </a:r>
                      <a:endParaRPr lang="fr-FR" sz="1800" b="1" i="0" u="none" strike="noStrike">
                        <a:solidFill>
                          <a:schemeClr val="tx1"/>
                        </a:solidFill>
                        <a:latin typeface="Calibri"/>
                      </a:endParaRPr>
                    </a:p>
                  </a:txBody>
                  <a:tcPr marL="9525" marR="9525" marT="9525" marB="0"/>
                </a:tc>
                <a:tc>
                  <a:txBody>
                    <a:bodyPr/>
                    <a:p>
                      <a:pPr algn="ctr">
                        <a:defRPr/>
                      </a:pPr>
                      <a:r>
                        <a:rPr lang="fr-FR" sz="1800" u="none" strike="noStrike">
                          <a:latin typeface="Calibri"/>
                        </a:rPr>
                        <a:t> </a:t>
                      </a:r>
                      <a:endParaRPr lang="fr-FR" sz="1800" b="1" i="0" u="none" strike="noStrike">
                        <a:solidFill>
                          <a:schemeClr val="tx1"/>
                        </a:solidFill>
                        <a:latin typeface="Calibri"/>
                      </a:endParaRPr>
                    </a:p>
                  </a:txBody>
                  <a:tcPr marL="9525" marR="9525" marT="9525" marB="0"/>
                </a:tc>
                <a:tc>
                  <a:txBody>
                    <a:bodyPr/>
                    <a:p>
                      <a:pPr algn="ctr">
                        <a:defRPr/>
                      </a:pPr>
                      <a:r>
                        <a:rPr lang="fr-FR" sz="1800" u="none" strike="noStrike">
                          <a:latin typeface="Calibri"/>
                        </a:rPr>
                        <a:t>Halpades</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Hte Savoie Habitat</a:t>
                      </a:r>
                      <a:endParaRPr/>
                    </a:p>
                    <a:p>
                      <a:pPr algn="ctr">
                        <a:defRPr/>
                      </a:pPr>
                      <a:r>
                        <a:rPr lang="fr-FR" sz="1800" b="1" u="none" strike="noStrike">
                          <a:solidFill>
                            <a:schemeClr val="lt1"/>
                          </a:solidFill>
                          <a:latin typeface="Calibri"/>
                          <a:ea typeface="Arial"/>
                          <a:cs typeface="Arial"/>
                        </a:rPr>
                        <a:t>OPH74</a:t>
                      </a:r>
                      <a:endParaRPr/>
                    </a:p>
                  </a:txBody>
                  <a:tcPr marL="9525" marR="9525" marT="9525" marB="0"/>
                </a:tc>
                <a:tc>
                  <a:txBody>
                    <a:bodyPr/>
                    <a:p>
                      <a:pPr algn="ctr">
                        <a:defRPr/>
                      </a:pPr>
                      <a:r>
                        <a:rPr lang="fr-FR" sz="1800" u="none" strike="noStrike">
                          <a:latin typeface="Calibri"/>
                        </a:rPr>
                        <a:t>HLM </a:t>
                      </a:r>
                      <a:endParaRPr/>
                    </a:p>
                    <a:p>
                      <a:pPr algn="ctr">
                        <a:defRPr/>
                      </a:pPr>
                      <a:r>
                        <a:rPr lang="fr-FR" sz="1800" u="none" strike="noStrike">
                          <a:latin typeface="Calibri"/>
                        </a:rPr>
                        <a:t>Mont Blanc</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SEMCODA</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SOLLAR</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IMMOBILIERE RA</a:t>
                      </a:r>
                      <a:endParaRPr lang="fr-FR" sz="1800" b="0" i="0" u="none" strike="noStrike">
                        <a:solidFill>
                          <a:schemeClr val="tx1"/>
                        </a:solidFill>
                        <a:latin typeface="Calibri"/>
                      </a:endParaRPr>
                    </a:p>
                  </a:txBody>
                  <a:tcPr marL="9525" marR="9525" marT="9525" marB="0"/>
                </a:tc>
              </a:tr>
              <a:tr h="635401">
                <a:tc>
                  <a:txBody>
                    <a:bodyPr/>
                    <a:p>
                      <a:pPr algn="ctr">
                        <a:defRPr/>
                      </a:pPr>
                      <a:r>
                        <a:rPr lang="fr-FR" sz="1800" u="none" strike="noStrike">
                          <a:latin typeface="Calibri"/>
                        </a:rPr>
                        <a:t>Encours au 31/12/2025 (en K€)</a:t>
                      </a:r>
                      <a:endParaRPr lang="fr-FR" sz="1800" u="none" strike="noStrike">
                        <a:solidFill>
                          <a:schemeClr val="tx1"/>
                        </a:solidFill>
                        <a:latin typeface="Calibri"/>
                      </a:endParaRPr>
                    </a:p>
                  </a:txBody>
                  <a:tcPr marL="9525" marR="9525" marT="9525" marB="0"/>
                </a:tc>
                <a:tc>
                  <a:txBody>
                    <a:bodyPr/>
                    <a:p>
                      <a:pPr algn="ctr">
                        <a:defRPr/>
                      </a:pPr>
                      <a:r>
                        <a:rPr lang="fr-FR" sz="1800" b="0" i="0" u="none" strike="noStrike">
                          <a:solidFill>
                            <a:schemeClr val="tx1"/>
                          </a:solidFill>
                          <a:latin typeface="Calibri"/>
                        </a:rPr>
                        <a:t>26 253</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7 032</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5 748</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4 387</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884</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3 866</a:t>
                      </a:r>
                      <a:endParaRPr/>
                    </a:p>
                  </a:txBody>
                  <a:tcPr marL="9525" marR="9525" marT="9525" marB="0"/>
                </a:tc>
                <a:tc>
                  <a:txBody>
                    <a:bodyPr/>
                    <a:p>
                      <a:pPr marL="0" marR="0" lvl="0" indent="0" algn="ctr" defTabSz="914400">
                        <a:lnSpc>
                          <a:spcPct val="100000"/>
                        </a:lnSpc>
                        <a:spcBef>
                          <a:spcPts val="0"/>
                        </a:spcBef>
                        <a:spcAft>
                          <a:spcPts val="0"/>
                        </a:spcAft>
                        <a:buClrTx/>
                        <a:buSzTx/>
                        <a:buFontTx/>
                        <a:buNone/>
                        <a:defRPr/>
                      </a:pPr>
                      <a:r>
                        <a:rPr lang="fr-FR" sz="1800" b="0" i="0" u="none" strike="noStrike">
                          <a:latin typeface="Calibri"/>
                        </a:rPr>
                        <a:t>4 336</a:t>
                      </a:r>
                      <a:endParaRPr/>
                    </a:p>
                  </a:txBody>
                  <a:tcPr marL="9525" marR="9525" marT="9525" marB="0"/>
                </a:tc>
              </a:tr>
              <a:tr h="635401">
                <a:tc>
                  <a:txBody>
                    <a:bodyPr/>
                    <a:p>
                      <a:pPr algn="ctr">
                        <a:defRPr/>
                      </a:pPr>
                      <a:r>
                        <a:rPr lang="fr-FR" sz="1800" u="none" strike="noStrike">
                          <a:latin typeface="Calibri"/>
                        </a:rPr>
                        <a:t>Nombre d'emprunts</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108</a:t>
                      </a:r>
                      <a:endParaRPr lang="fr-FR" sz="1800" b="0" i="0" u="none" strike="noStrike">
                        <a:solidFill>
                          <a:schemeClr val="tx1"/>
                        </a:solidFill>
                        <a:latin typeface="Calibri"/>
                      </a:endParaRPr>
                    </a:p>
                  </a:txBody>
                  <a:tcPr marL="9525" marR="9525" marT="9525" marB="0"/>
                </a:tc>
                <a:tc>
                  <a:txBody>
                    <a:bodyPr/>
                    <a:p>
                      <a:pPr algn="ctr">
                        <a:defRPr/>
                      </a:pPr>
                      <a:r>
                        <a:rPr lang="fr-FR" sz="1800" u="none" strike="noStrike">
                          <a:latin typeface="Calibri"/>
                        </a:rPr>
                        <a:t>33</a:t>
                      </a:r>
                      <a:endParaRPr lang="fr-FR" sz="1800" b="0" i="0" u="none" strike="noStrike">
                        <a:solidFill>
                          <a:schemeClr val="tx1"/>
                        </a:solidFill>
                        <a:latin typeface="Calibri"/>
                      </a:endParaRPr>
                    </a:p>
                  </a:txBody>
                  <a:tcPr marL="9525" marR="9525" marT="9525" marB="0"/>
                </a:tc>
                <a:tc>
                  <a:txBody>
                    <a:bodyPr/>
                    <a:p>
                      <a:pPr algn="ctr">
                        <a:defRPr/>
                      </a:pPr>
                      <a:r>
                        <a:rPr lang="fr-FR"/>
                        <a:t>32</a:t>
                      </a:r>
                      <a:endParaRPr/>
                    </a:p>
                  </a:txBody>
                  <a:tcPr marL="9525" marR="9525" marT="9525" marB="0"/>
                </a:tc>
                <a:tc>
                  <a:txBody>
                    <a:bodyPr/>
                    <a:p>
                      <a:pPr algn="ctr">
                        <a:defRPr/>
                      </a:pPr>
                      <a:r>
                        <a:rPr lang="fr-FR"/>
                        <a:t>14</a:t>
                      </a:r>
                      <a:endParaRPr/>
                    </a:p>
                  </a:txBody>
                  <a:tcPr marL="9525" marR="9525" marT="9525" marB="0"/>
                </a:tc>
                <a:tc>
                  <a:txBody>
                    <a:bodyPr/>
                    <a:p>
                      <a:pPr algn="ctr">
                        <a:defRPr/>
                      </a:pPr>
                      <a:r>
                        <a:rPr lang="fr-FR"/>
                        <a:t>4</a:t>
                      </a:r>
                      <a:endParaRPr/>
                    </a:p>
                  </a:txBody>
                  <a:tcPr marL="9525" marR="9525" marT="9525" marB="0"/>
                </a:tc>
                <a:tc>
                  <a:txBody>
                    <a:bodyPr/>
                    <a:p>
                      <a:pPr algn="ctr">
                        <a:defRPr/>
                      </a:pPr>
                      <a:r>
                        <a:rPr lang="fr-FR"/>
                        <a:t>9</a:t>
                      </a:r>
                      <a:endParaRPr/>
                    </a:p>
                  </a:txBody>
                  <a:tcPr marL="9525" marR="9525" marT="9525" marB="0"/>
                </a:tc>
                <a:tc>
                  <a:txBody>
                    <a:bodyPr/>
                    <a:p>
                      <a:pPr algn="ctr">
                        <a:defRPr/>
                      </a:pPr>
                      <a:r>
                        <a:rPr lang="fr-FR" sz="1800" b="0" i="0" u="none" strike="noStrike">
                          <a:solidFill>
                            <a:schemeClr val="tx1"/>
                          </a:solidFill>
                          <a:latin typeface="Calibri"/>
                        </a:rPr>
                        <a:t>16</a:t>
                      </a:r>
                      <a:endParaRPr/>
                    </a:p>
                  </a:txBody>
                  <a:tcPr marL="9525" marR="9525" marT="9525" marB="0"/>
                </a:tc>
              </a:tr>
            </a:tbl>
          </a:graphicData>
        </a:graphic>
      </p:graphicFrame>
      <p:sp>
        <p:nvSpPr>
          <p:cNvPr id="1176915104" name="Espace réservé du numéro de diapositive 5"/>
          <p:cNvSpPr>
            <a:spLocks noGrp="1"/>
          </p:cNvSpPr>
          <p:nvPr>
            <p:ph type="sldNum" sz="quarter" idx="12"/>
          </p:nvPr>
        </p:nvSpPr>
        <p:spPr bwMode="auto"/>
        <p:txBody>
          <a:bodyPr/>
          <a:lstStyle/>
          <a:p>
            <a:pPr>
              <a:defRPr/>
            </a:pPr>
            <a:fld id="{DF98DEAE-5BD9-29F5-9962-F48904973B80}" type="slidenum">
              <a:rPr lang="fr-FR"/>
              <a:t>49</a:t>
            </a:fld>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72346272" name="Titre 1"/>
          <p:cNvSpPr>
            <a:spLocks noGrp="1"/>
          </p:cNvSpPr>
          <p:nvPr>
            <p:ph type="ctrTitle"/>
          </p:nvPr>
        </p:nvSpPr>
        <p:spPr bwMode="auto">
          <a:xfrm>
            <a:off x="1523998" y="1122361"/>
            <a:ext cx="10013879" cy="3470184"/>
          </a:xfrm>
        </p:spPr>
        <p:txBody>
          <a:bodyPr>
            <a:normAutofit/>
          </a:bodyPr>
          <a:lstStyle/>
          <a:p>
            <a:pPr>
              <a:defRPr/>
            </a:pPr>
            <a:r>
              <a:rPr lang="fr-FR" b="1"/>
              <a:t>CHAPITRE 4 : </a:t>
            </a:r>
            <a:br>
              <a:rPr lang="fr-FR" b="1"/>
            </a:br>
            <a:r>
              <a:rPr lang="fr-FR" b="1"/>
              <a:t>BUDGET ANNEXE CINEMA</a:t>
            </a:r>
            <a:endParaRPr/>
          </a:p>
        </p:txBody>
      </p:sp>
      <p:pic>
        <p:nvPicPr>
          <p:cNvPr id="1716901935" name="Image 5"/>
          <p:cNvPicPr>
            <a:picLocks noChangeAspect="1"/>
          </p:cNvPicPr>
          <p:nvPr/>
        </p:nvPicPr>
        <p:blipFill rotWithShape="1">
          <a:blip r:embed="rId3"/>
          <a:stretch/>
        </p:blipFill>
        <p:spPr bwMode="auto">
          <a:xfrm>
            <a:off x="445404" y="217240"/>
            <a:ext cx="988771" cy="1106805"/>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3711722" name="ZoneTexte 5"/>
          <p:cNvSpPr txBox="1"/>
          <p:nvPr/>
        </p:nvSpPr>
        <p:spPr bwMode="auto">
          <a:xfrm>
            <a:off x="536890" y="0"/>
            <a:ext cx="11217664" cy="640115"/>
          </a:xfrm>
          <a:prstGeom prst="rect">
            <a:avLst/>
          </a:prstGeom>
          <a:noFill/>
        </p:spPr>
        <p:txBody>
          <a:bodyPr wrap="square" rtlCol="0">
            <a:spAutoFit/>
          </a:bodyPr>
          <a:lstStyle/>
          <a:p>
            <a:pPr>
              <a:defRPr/>
            </a:pPr>
            <a:r>
              <a:rPr lang="fr-FR" sz="3600" b="1">
                <a:solidFill>
                  <a:srgbClr val="C00000"/>
                </a:solidFill>
              </a:rPr>
              <a:t>1) Section de Fonctionnement : recettes</a:t>
            </a:r>
            <a:r>
              <a:rPr lang="fr-FR" sz="3600" b="1"/>
              <a:t>	</a:t>
            </a:r>
            <a:endParaRPr/>
          </a:p>
        </p:txBody>
      </p:sp>
      <p:sp>
        <p:nvSpPr>
          <p:cNvPr id="1254227369" name="Titre 3"/>
          <p:cNvSpPr>
            <a:spLocks noGrp="1"/>
          </p:cNvSpPr>
          <p:nvPr>
            <p:ph type="ctrTitle"/>
          </p:nvPr>
        </p:nvSpPr>
        <p:spPr bwMode="auto">
          <a:xfrm>
            <a:off x="480052" y="898600"/>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176744510" name="Tableau 1"/>
          <p:cNvGraphicFramePr>
            <a:graphicFrameLocks xmlns:a="http://schemas.openxmlformats.org/drawingml/2006/main" noGrp="1"/>
          </p:cNvGraphicFramePr>
          <p:nvPr/>
        </p:nvGraphicFramePr>
        <p:xfrm rot="0">
          <a:off x="623391" y="1268760"/>
          <a:ext cx="10657183" cy="5168644"/>
        </p:xfrm>
        <a:graphic>
          <a:graphicData uri="http://schemas.openxmlformats.org/drawingml/2006/table">
            <a:tbl>
              <a:tblPr firstRow="1" firstCol="0" lastRow="0" lastCol="0" bandRow="1" bandCol="0">
                <a:tableStyleId>{5F38191A-1F4A-62DC-F0C6-7433694D3598}</a:tableStyleId>
              </a:tblPr>
              <a:tblGrid>
                <a:gridCol w="5651809"/>
                <a:gridCol w="1819896"/>
                <a:gridCol w="1684821"/>
                <a:gridCol w="1500657"/>
              </a:tblGrid>
              <a:tr h="1077372">
                <a:tc>
                  <a:txBody>
                    <a:bodyPr/>
                    <a:p>
                      <a:pPr algn="ctr">
                        <a:defRPr/>
                      </a:pPr>
                      <a:r>
                        <a:rPr lang="fr-FR" sz="1600">
                          <a:solidFill>
                            <a:srgbClr val="C00000"/>
                          </a:solidFill>
                        </a:rPr>
                        <a:t>RECETTES DE FONCTIONNEMENT</a:t>
                      </a:r>
                      <a:endParaRPr/>
                    </a:p>
                    <a:p>
                      <a:pPr algn="ctr">
                        <a:defRPr/>
                      </a:pPr>
                      <a:r>
                        <a:rPr lang="fr-FR" sz="1600"/>
                        <a:t>En € </a:t>
                      </a:r>
                      <a:endParaRPr/>
                    </a:p>
                  </a:txBody>
                  <a:tcPr/>
                </a:tc>
                <a:tc>
                  <a:txBody>
                    <a:bodyPr/>
                    <a:p>
                      <a:pPr algn="ctr">
                        <a:defRPr/>
                      </a:pPr>
                      <a:r>
                        <a:rPr lang="fr-FR" sz="1600"/>
                        <a:t>Crédits ouverts 2025</a:t>
                      </a:r>
                      <a:endParaRPr/>
                    </a:p>
                    <a:p>
                      <a:pPr algn="ctr">
                        <a:defRPr/>
                      </a:pPr>
                      <a:r>
                        <a:rPr lang="fr-FR" sz="1600"/>
                        <a:t>(BP+DM)</a:t>
                      </a:r>
                      <a:endParaRPr/>
                    </a:p>
                  </a:txBody>
                  <a:tcPr/>
                </a:tc>
                <a:tc>
                  <a:txBody>
                    <a:bodyPr/>
                    <a:p>
                      <a:pPr algn="ctr">
                        <a:defRPr/>
                      </a:pPr>
                      <a:r>
                        <a:rPr lang="fr-FR" sz="1600"/>
                        <a:t>CA 2025 (dont rattachements)</a:t>
                      </a:r>
                      <a:endParaRPr/>
                    </a:p>
                  </a:txBody>
                  <a:tcPr/>
                </a:tc>
                <a:tc>
                  <a:txBody>
                    <a:bodyPr/>
                    <a:p>
                      <a:pPr algn="ctr">
                        <a:defRPr/>
                      </a:pPr>
                      <a:r>
                        <a:rPr lang="fr-FR" sz="1600"/>
                        <a:t>BP 2026</a:t>
                      </a:r>
                      <a:endParaRPr/>
                    </a:p>
                  </a:txBody>
                  <a:tcPr/>
                </a:tc>
              </a:tr>
              <a:tr h="369386">
                <a:tc>
                  <a:txBody>
                    <a:bodyPr/>
                    <a:p>
                      <a:pPr>
                        <a:defRPr/>
                      </a:pPr>
                      <a:r>
                        <a:rPr/>
                        <a:t>74741 Participation commune du GFP</a:t>
                      </a:r>
                      <a:endParaRPr/>
                    </a:p>
                  </a:txBody>
                  <a:tcPr/>
                </a:tc>
                <a:tc>
                  <a:txBody>
                    <a:bodyPr/>
                    <a:p>
                      <a:pPr algn="r">
                        <a:defRPr/>
                      </a:pPr>
                      <a:r>
                        <a:rPr/>
                        <a:t>130 000.00</a:t>
                      </a:r>
                      <a:endParaRPr/>
                    </a:p>
                  </a:txBody>
                  <a:tcPr/>
                </a:tc>
                <a:tc>
                  <a:txBody>
                    <a:bodyPr/>
                    <a:p>
                      <a:pPr algn="r">
                        <a:defRPr/>
                      </a:pPr>
                      <a:r>
                        <a:rPr/>
                        <a:t>0.00</a:t>
                      </a:r>
                      <a:endParaRPr/>
                    </a:p>
                  </a:txBody>
                  <a:tcPr/>
                </a:tc>
                <a:tc>
                  <a:txBody>
                    <a:bodyPr/>
                    <a:p>
                      <a:pPr algn="r">
                        <a:defRPr/>
                      </a:pPr>
                      <a:r>
                        <a:rPr lang="fr-FR"/>
                        <a:t>0.00</a:t>
                      </a:r>
                      <a:endParaRPr/>
                    </a:p>
                  </a:txBody>
                  <a:tcPr/>
                </a:tc>
              </a:tr>
              <a:tr h="369386">
                <a:tc>
                  <a:txBody>
                    <a:bodyPr/>
                    <a:p>
                      <a:pPr>
                        <a:defRPr/>
                      </a:pPr>
                      <a:r>
                        <a:rPr b="1"/>
                        <a:t>74 </a:t>
                      </a:r>
                      <a:r>
                        <a:rPr b="1"/>
                        <a:t>Dotations</a:t>
                      </a:r>
                      <a:r>
                        <a:rPr lang="fr-FR" b="1"/>
                        <a:t> et participations</a:t>
                      </a:r>
                      <a:endParaRPr b="1"/>
                    </a:p>
                  </a:txBody>
                  <a:tcPr/>
                </a:tc>
                <a:tc>
                  <a:txBody>
                    <a:bodyPr/>
                    <a:p>
                      <a:pPr algn="r">
                        <a:defRPr/>
                      </a:pPr>
                      <a:r>
                        <a:rPr b="1"/>
                        <a:t>130 000.00</a:t>
                      </a:r>
                      <a:endParaRPr/>
                    </a:p>
                  </a:txBody>
                  <a:tcPr/>
                </a:tc>
                <a:tc>
                  <a:txBody>
                    <a:bodyPr/>
                    <a:p>
                      <a:pPr algn="r">
                        <a:defRPr/>
                      </a:pPr>
                      <a:r>
                        <a:rPr b="1"/>
                        <a:t>0.00</a:t>
                      </a:r>
                      <a:endParaRPr/>
                    </a:p>
                  </a:txBody>
                  <a:tcPr/>
                </a:tc>
                <a:tc>
                  <a:txBody>
                    <a:bodyPr/>
                    <a:p>
                      <a:pPr algn="r">
                        <a:defRPr/>
                      </a:pPr>
                      <a:r>
                        <a:rPr lang="fr-FR" b="1"/>
                        <a:t>0.00</a:t>
                      </a:r>
                      <a:endParaRPr b="1"/>
                    </a:p>
                  </a:txBody>
                  <a:tcPr/>
                </a:tc>
              </a:tr>
              <a:tr h="369386">
                <a:tc>
                  <a:txBody>
                    <a:bodyPr/>
                    <a:p>
                      <a:pPr>
                        <a:defRPr/>
                      </a:pPr>
                      <a:r>
                        <a:rPr/>
                        <a:t>757361 </a:t>
                      </a:r>
                      <a:r>
                        <a:rPr/>
                        <a:t>Subv</a:t>
                      </a:r>
                      <a:r>
                        <a:rPr/>
                        <a:t>. </a:t>
                      </a:r>
                      <a:r>
                        <a:rPr/>
                        <a:t>Fonct</a:t>
                      </a:r>
                      <a:r>
                        <a:rPr/>
                        <a:t>. CL de </a:t>
                      </a:r>
                      <a:r>
                        <a:rPr/>
                        <a:t>rattachement</a:t>
                      </a:r>
                      <a:endParaRPr/>
                    </a:p>
                  </a:txBody>
                  <a:tcPr/>
                </a:tc>
                <a:tc>
                  <a:txBody>
                    <a:bodyPr/>
                    <a:p>
                      <a:pPr algn="r">
                        <a:defRPr/>
                      </a:pPr>
                      <a:r>
                        <a:rPr/>
                        <a:t>0.00</a:t>
                      </a:r>
                      <a:endParaRPr/>
                    </a:p>
                  </a:txBody>
                  <a:tcPr/>
                </a:tc>
                <a:tc>
                  <a:txBody>
                    <a:bodyPr/>
                    <a:p>
                      <a:pPr algn="r">
                        <a:defRPr/>
                      </a:pPr>
                      <a:r>
                        <a:rPr/>
                        <a:t>130 000.00</a:t>
                      </a:r>
                      <a:endParaRPr/>
                    </a:p>
                  </a:txBody>
                  <a:tcPr/>
                </a:tc>
                <a:tc>
                  <a:txBody>
                    <a:bodyPr/>
                    <a:p>
                      <a:pPr algn="r">
                        <a:defRPr/>
                      </a:pPr>
                      <a:r>
                        <a:rPr lang="fr-FR"/>
                        <a:t>92 000.00</a:t>
                      </a:r>
                      <a:endParaRPr/>
                    </a:p>
                  </a:txBody>
                  <a:tcPr/>
                </a:tc>
              </a:tr>
              <a:tr h="369386">
                <a:tc>
                  <a:txBody>
                    <a:bodyPr/>
                    <a:p>
                      <a:pPr>
                        <a:defRPr/>
                      </a:pPr>
                      <a:r>
                        <a:rPr/>
                        <a:t>75</a:t>
                      </a:r>
                      <a:r>
                        <a:rPr lang="fr-FR"/>
                        <a:t>813 </a:t>
                      </a:r>
                      <a:r>
                        <a:rPr lang="fr-FR"/>
                        <a:t>Redev.fermiers</a:t>
                      </a:r>
                      <a:r>
                        <a:rPr lang="fr-FR"/>
                        <a:t> &amp; concessionnaires</a:t>
                      </a:r>
                      <a:endParaRPr/>
                    </a:p>
                  </a:txBody>
                  <a:tcPr/>
                </a:tc>
                <a:tc>
                  <a:txBody>
                    <a:bodyPr/>
                    <a:p>
                      <a:pPr algn="r">
                        <a:defRPr/>
                      </a:pPr>
                      <a:r>
                        <a:rPr/>
                        <a:t>180 500.00</a:t>
                      </a:r>
                      <a:endParaRPr/>
                    </a:p>
                  </a:txBody>
                  <a:tcPr/>
                </a:tc>
                <a:tc>
                  <a:txBody>
                    <a:bodyPr/>
                    <a:p>
                      <a:pPr algn="r">
                        <a:defRPr/>
                      </a:pPr>
                      <a:r>
                        <a:rPr/>
                        <a:t>180 534.80</a:t>
                      </a:r>
                      <a:endParaRPr/>
                    </a:p>
                  </a:txBody>
                  <a:tcPr/>
                </a:tc>
                <a:tc>
                  <a:txBody>
                    <a:bodyPr/>
                    <a:p>
                      <a:pPr algn="r">
                        <a:defRPr/>
                      </a:pPr>
                      <a:r>
                        <a:rPr lang="fr-FR"/>
                        <a:t>164 500.00</a:t>
                      </a:r>
                      <a:endParaRPr/>
                    </a:p>
                  </a:txBody>
                  <a:tcPr/>
                </a:tc>
              </a:tr>
              <a:tr h="369386">
                <a:tc>
                  <a:txBody>
                    <a:bodyPr/>
                    <a:p>
                      <a:pPr>
                        <a:defRPr/>
                      </a:pPr>
                      <a:r>
                        <a:rPr lang="fr-FR" b="1"/>
                        <a:t>75 Autres produits de gestion courante</a:t>
                      </a:r>
                      <a:endParaRPr b="1"/>
                    </a:p>
                  </a:txBody>
                  <a:tcPr/>
                </a:tc>
                <a:tc>
                  <a:txBody>
                    <a:bodyPr/>
                    <a:p>
                      <a:pPr algn="r">
                        <a:defRPr/>
                      </a:pPr>
                      <a:r>
                        <a:rPr b="1"/>
                        <a:t>180 500.00</a:t>
                      </a:r>
                      <a:endParaRPr/>
                    </a:p>
                  </a:txBody>
                  <a:tcPr/>
                </a:tc>
                <a:tc>
                  <a:txBody>
                    <a:bodyPr/>
                    <a:p>
                      <a:pPr algn="r">
                        <a:defRPr/>
                      </a:pPr>
                      <a:r>
                        <a:rPr b="1"/>
                        <a:t>310 534.80</a:t>
                      </a:r>
                      <a:endParaRPr/>
                    </a:p>
                  </a:txBody>
                  <a:tcPr/>
                </a:tc>
                <a:tc>
                  <a:txBody>
                    <a:bodyPr/>
                    <a:p>
                      <a:pPr algn="r">
                        <a:defRPr/>
                      </a:pPr>
                      <a:r>
                        <a:rPr lang="fr-FR" b="1"/>
                        <a:t>256 500.00</a:t>
                      </a:r>
                      <a:endParaRPr b="1"/>
                    </a:p>
                  </a:txBody>
                  <a:tcPr/>
                </a:tc>
              </a:tr>
              <a:tr h="397412">
                <a:tc>
                  <a:txBody>
                    <a:bodyPr/>
                    <a:p>
                      <a:pPr>
                        <a:defRPr/>
                      </a:pPr>
                      <a:r>
                        <a:rPr lang="fr-FR" b="1"/>
                        <a:t>TOTAL </a:t>
                      </a:r>
                      <a:r>
                        <a:rPr b="1"/>
                        <a:t>RECETTES DE GESTION</a:t>
                      </a:r>
                      <a:r>
                        <a:rPr lang="fr-FR" b="1"/>
                        <a:t> DES SERVICES</a:t>
                      </a:r>
                      <a:endParaRPr b="1"/>
                    </a:p>
                  </a:txBody>
                  <a:tcPr/>
                </a:tc>
                <a:tc>
                  <a:txBody>
                    <a:bodyPr/>
                    <a:p>
                      <a:pPr algn="r">
                        <a:defRPr/>
                      </a:pPr>
                      <a:r>
                        <a:rPr b="1"/>
                        <a:t>310 500.00</a:t>
                      </a:r>
                      <a:endParaRPr/>
                    </a:p>
                  </a:txBody>
                  <a:tcPr/>
                </a:tc>
                <a:tc>
                  <a:txBody>
                    <a:bodyPr/>
                    <a:p>
                      <a:pPr algn="r">
                        <a:defRPr/>
                      </a:pPr>
                      <a:r>
                        <a:rPr b="1"/>
                        <a:t>310 534.80</a:t>
                      </a:r>
                      <a:endParaRPr/>
                    </a:p>
                  </a:txBody>
                  <a:tcPr/>
                </a:tc>
                <a:tc>
                  <a:txBody>
                    <a:bodyPr/>
                    <a:p>
                      <a:pPr algn="r">
                        <a:defRPr/>
                      </a:pPr>
                      <a:r>
                        <a:rPr lang="fr-FR" b="1"/>
                        <a:t>256 500.00</a:t>
                      </a:r>
                      <a:endParaRPr b="1"/>
                    </a:p>
                  </a:txBody>
                  <a:tcPr/>
                </a:tc>
              </a:tr>
              <a:tr h="369386">
                <a:tc>
                  <a:txBody>
                    <a:bodyPr/>
                    <a:p>
                      <a:pPr marL="0" marR="0" lvl="0" indent="0" algn="l" defTabSz="914400">
                        <a:lnSpc>
                          <a:spcPct val="100000"/>
                        </a:lnSpc>
                        <a:spcBef>
                          <a:spcPts val="0"/>
                        </a:spcBef>
                        <a:spcAft>
                          <a:spcPts val="0"/>
                        </a:spcAft>
                        <a:buClrTx/>
                        <a:buSzTx/>
                        <a:buFontTx/>
                        <a:buNone/>
                        <a:defRPr/>
                      </a:pPr>
                      <a:r>
                        <a:rPr lang="fr-FR" sz="1800" b="1">
                          <a:solidFill>
                            <a:schemeClr val="tx1"/>
                          </a:solidFill>
                        </a:rPr>
                        <a:t>TOTAL DES RECETTES REELLES DE FONCTIONNEMENT</a:t>
                      </a:r>
                      <a:endParaRPr sz="1800" b="1">
                        <a:solidFill>
                          <a:schemeClr val="tx1"/>
                        </a:solidFill>
                      </a:endParaRPr>
                    </a:p>
                  </a:txBody>
                  <a:tcPr/>
                </a:tc>
                <a:tc>
                  <a:txBody>
                    <a:bodyPr/>
                    <a:p>
                      <a:pPr algn="r">
                        <a:defRPr/>
                      </a:pPr>
                      <a:r>
                        <a:rPr b="1"/>
                        <a:t>310 500.00</a:t>
                      </a:r>
                      <a:endParaRPr/>
                    </a:p>
                  </a:txBody>
                  <a:tcPr/>
                </a:tc>
                <a:tc>
                  <a:txBody>
                    <a:bodyPr/>
                    <a:p>
                      <a:pPr algn="r">
                        <a:defRPr/>
                      </a:pPr>
                      <a:r>
                        <a:rPr b="1"/>
                        <a:t>310 534.80</a:t>
                      </a:r>
                      <a:endParaRPr/>
                    </a:p>
                  </a:txBody>
                  <a:tcPr/>
                </a:tc>
                <a:tc>
                  <a:txBody>
                    <a:bodyPr/>
                    <a:p>
                      <a:pPr algn="r">
                        <a:defRPr/>
                      </a:pPr>
                      <a:r>
                        <a:rPr lang="fr-FR" b="1"/>
                        <a:t>256 500.00</a:t>
                      </a:r>
                      <a:endParaRPr b="1"/>
                    </a:p>
                  </a:txBody>
                  <a:tcPr/>
                </a:tc>
              </a:tr>
              <a:tr h="369386">
                <a:tc>
                  <a:txBody>
                    <a:bodyPr/>
                    <a:p>
                      <a:pPr marL="0" marR="0" lvl="0" indent="0" algn="l" defTabSz="914400">
                        <a:lnSpc>
                          <a:spcPct val="100000"/>
                        </a:lnSpc>
                        <a:spcBef>
                          <a:spcPts val="0"/>
                        </a:spcBef>
                        <a:spcAft>
                          <a:spcPts val="0"/>
                        </a:spcAft>
                        <a:buClrTx/>
                        <a:buSzTx/>
                        <a:buFontTx/>
                        <a:buNone/>
                        <a:defRPr/>
                      </a:pPr>
                      <a:r>
                        <a:rPr lang="fr-FR" sz="1800" b="0">
                          <a:solidFill>
                            <a:schemeClr val="tx1"/>
                          </a:solidFill>
                        </a:rPr>
                        <a:t>777  Rec. </a:t>
                      </a:r>
                      <a:r>
                        <a:rPr lang="fr-FR" sz="1800" b="0">
                          <a:solidFill>
                            <a:schemeClr val="tx1"/>
                          </a:solidFill>
                        </a:rPr>
                        <a:t>Subv</a:t>
                      </a:r>
                      <a:r>
                        <a:rPr lang="fr-FR" sz="1800" b="0">
                          <a:solidFill>
                            <a:schemeClr val="tx1"/>
                          </a:solidFill>
                        </a:rPr>
                        <a:t>. </a:t>
                      </a:r>
                      <a:r>
                        <a:rPr lang="fr-FR" sz="1800" b="0">
                          <a:solidFill>
                            <a:schemeClr val="tx1"/>
                          </a:solidFill>
                        </a:rPr>
                        <a:t>Invt</a:t>
                      </a:r>
                      <a:r>
                        <a:rPr lang="fr-FR" sz="1800" b="0">
                          <a:solidFill>
                            <a:schemeClr val="tx1"/>
                          </a:solidFill>
                        </a:rPr>
                        <a:t>. Transférées cpte Résultat</a:t>
                      </a:r>
                      <a:endParaRPr sz="1800" b="0">
                        <a:solidFill>
                          <a:schemeClr val="tx1"/>
                        </a:solidFill>
                      </a:endParaRPr>
                    </a:p>
                  </a:txBody>
                  <a:tcPr/>
                </a:tc>
                <a:tc>
                  <a:txBody>
                    <a:bodyPr/>
                    <a:p>
                      <a:pPr algn="r">
                        <a:defRPr/>
                      </a:pPr>
                      <a:r>
                        <a:rPr b="0"/>
                        <a:t>3 944.00</a:t>
                      </a:r>
                      <a:endParaRPr/>
                    </a:p>
                  </a:txBody>
                  <a:tcPr/>
                </a:tc>
                <a:tc>
                  <a:txBody>
                    <a:bodyPr/>
                    <a:p>
                      <a:pPr algn="r">
                        <a:defRPr/>
                      </a:pPr>
                      <a:r>
                        <a:rPr b="0"/>
                        <a:t>3 944.00</a:t>
                      </a:r>
                      <a:endParaRPr/>
                    </a:p>
                  </a:txBody>
                  <a:tcPr/>
                </a:tc>
                <a:tc>
                  <a:txBody>
                    <a:bodyPr/>
                    <a:p>
                      <a:pPr algn="r">
                        <a:defRPr/>
                      </a:pPr>
                      <a:r>
                        <a:rPr lang="fr-FR" b="0"/>
                        <a:t>19 000.00</a:t>
                      </a:r>
                      <a:endParaRPr b="0"/>
                    </a:p>
                  </a:txBody>
                  <a:tcPr/>
                </a:tc>
              </a:tr>
              <a:tr h="369386">
                <a:tc>
                  <a:txBody>
                    <a:bodyPr/>
                    <a:p>
                      <a:pPr marL="0" marR="0" lvl="0" indent="0" algn="l" defTabSz="914400">
                        <a:lnSpc>
                          <a:spcPct val="100000"/>
                        </a:lnSpc>
                        <a:spcBef>
                          <a:spcPts val="0"/>
                        </a:spcBef>
                        <a:spcAft>
                          <a:spcPts val="0"/>
                        </a:spcAft>
                        <a:buClrTx/>
                        <a:buSzTx/>
                        <a:buFontTx/>
                        <a:buNone/>
                        <a:defRPr/>
                      </a:pPr>
                      <a:r>
                        <a:rPr lang="fr-FR" sz="1800" b="1">
                          <a:solidFill>
                            <a:schemeClr val="tx1"/>
                          </a:solidFill>
                        </a:rPr>
                        <a:t>042 Opérations ordre </a:t>
                      </a:r>
                      <a:r>
                        <a:rPr lang="fr-FR" sz="1800" b="1">
                          <a:solidFill>
                            <a:schemeClr val="tx1"/>
                          </a:solidFill>
                        </a:rPr>
                        <a:t>Transf</a:t>
                      </a:r>
                      <a:r>
                        <a:rPr lang="fr-FR" sz="1800" b="1">
                          <a:solidFill>
                            <a:schemeClr val="tx1"/>
                          </a:solidFill>
                        </a:rPr>
                        <a:t>. entre sections</a:t>
                      </a:r>
                      <a:endParaRPr/>
                    </a:p>
                  </a:txBody>
                  <a:tcPr/>
                </a:tc>
                <a:tc>
                  <a:txBody>
                    <a:bodyPr/>
                    <a:p>
                      <a:pPr algn="r">
                        <a:defRPr/>
                      </a:pPr>
                      <a:r>
                        <a:rPr b="1"/>
                        <a:t>3 944.00</a:t>
                      </a:r>
                      <a:endParaRPr/>
                    </a:p>
                  </a:txBody>
                  <a:tcPr/>
                </a:tc>
                <a:tc>
                  <a:txBody>
                    <a:bodyPr/>
                    <a:p>
                      <a:pPr algn="r">
                        <a:defRPr/>
                      </a:pPr>
                      <a:r>
                        <a:rPr b="1"/>
                        <a:t>3 944.00</a:t>
                      </a:r>
                      <a:endParaRPr/>
                    </a:p>
                  </a:txBody>
                  <a:tcPr/>
                </a:tc>
                <a:tc>
                  <a:txBody>
                    <a:bodyPr/>
                    <a:p>
                      <a:pPr algn="r">
                        <a:defRPr/>
                      </a:pPr>
                      <a:r>
                        <a:rPr lang="fr-FR" b="1"/>
                        <a:t>19 000.00</a:t>
                      </a:r>
                      <a:endParaRPr b="1"/>
                    </a:p>
                  </a:txBody>
                  <a:tcPr/>
                </a:tc>
              </a:tr>
              <a:tr h="369386">
                <a:tc>
                  <a:txBody>
                    <a:bodyPr/>
                    <a:p>
                      <a:pPr marL="0" marR="0" lvl="0" indent="0" algn="l" defTabSz="914400">
                        <a:lnSpc>
                          <a:spcPct val="100000"/>
                        </a:lnSpc>
                        <a:spcBef>
                          <a:spcPts val="0"/>
                        </a:spcBef>
                        <a:spcAft>
                          <a:spcPts val="0"/>
                        </a:spcAft>
                        <a:buClrTx/>
                        <a:buSzTx/>
                        <a:buFontTx/>
                        <a:buNone/>
                        <a:defRPr/>
                      </a:pPr>
                      <a:r>
                        <a:rPr lang="fr-FR" sz="1800" b="1">
                          <a:solidFill>
                            <a:schemeClr val="tx1"/>
                          </a:solidFill>
                        </a:rPr>
                        <a:t>TOTAL DES RECETTES D’ORDRE DE FONCTIONNEMENT</a:t>
                      </a:r>
                      <a:endParaRPr/>
                    </a:p>
                  </a:txBody>
                  <a:tcPr/>
                </a:tc>
                <a:tc>
                  <a:txBody>
                    <a:bodyPr/>
                    <a:p>
                      <a:pPr algn="r">
                        <a:defRPr/>
                      </a:pPr>
                      <a:r>
                        <a:rPr b="1"/>
                        <a:t>3 944.00</a:t>
                      </a:r>
                      <a:endParaRPr/>
                    </a:p>
                  </a:txBody>
                  <a:tcPr/>
                </a:tc>
                <a:tc>
                  <a:txBody>
                    <a:bodyPr/>
                    <a:p>
                      <a:pPr algn="r">
                        <a:defRPr/>
                      </a:pPr>
                      <a:r>
                        <a:rPr b="1"/>
                        <a:t>3 944.00</a:t>
                      </a:r>
                      <a:endParaRPr/>
                    </a:p>
                  </a:txBody>
                  <a:tcPr/>
                </a:tc>
                <a:tc>
                  <a:txBody>
                    <a:bodyPr/>
                    <a:p>
                      <a:pPr algn="r">
                        <a:defRPr/>
                      </a:pPr>
                      <a:r>
                        <a:rPr lang="fr-FR" b="1"/>
                        <a:t>19 000.00</a:t>
                      </a:r>
                      <a:endParaRPr b="1"/>
                    </a:p>
                  </a:txBody>
                  <a:tcPr/>
                </a:tc>
              </a:tr>
              <a:tr h="369386">
                <a:tc>
                  <a:txBody>
                    <a:bodyPr/>
                    <a:p>
                      <a:pPr>
                        <a:defRPr/>
                      </a:pPr>
                      <a:r>
                        <a:rPr lang="fr-FR" sz="1800" b="1">
                          <a:solidFill>
                            <a:srgbClr val="C00000"/>
                          </a:solidFill>
                        </a:rPr>
                        <a:t>TOTAL DES RECETTES DE FONCTIONNEMENT</a:t>
                      </a:r>
                      <a:endParaRPr sz="1800" b="1"/>
                    </a:p>
                  </a:txBody>
                  <a:tcPr/>
                </a:tc>
                <a:tc>
                  <a:txBody>
                    <a:bodyPr/>
                    <a:p>
                      <a:pPr algn="r">
                        <a:defRPr/>
                      </a:pPr>
                      <a:r>
                        <a:rPr b="1">
                          <a:solidFill>
                            <a:srgbClr val="C00000"/>
                          </a:solidFill>
                        </a:rPr>
                        <a:t>314 444.00</a:t>
                      </a:r>
                      <a:endParaRPr/>
                    </a:p>
                  </a:txBody>
                  <a:tcPr/>
                </a:tc>
                <a:tc>
                  <a:txBody>
                    <a:bodyPr/>
                    <a:p>
                      <a:pPr algn="r">
                        <a:defRPr/>
                      </a:pPr>
                      <a:r>
                        <a:rPr b="1">
                          <a:solidFill>
                            <a:srgbClr val="C00000"/>
                          </a:solidFill>
                        </a:rPr>
                        <a:t>314 478.80</a:t>
                      </a:r>
                      <a:endParaRPr/>
                    </a:p>
                  </a:txBody>
                  <a:tcPr/>
                </a:tc>
                <a:tc>
                  <a:txBody>
                    <a:bodyPr/>
                    <a:p>
                      <a:pPr algn="r">
                        <a:defRPr/>
                      </a:pPr>
                      <a:r>
                        <a:rPr lang="fr-FR" b="1">
                          <a:solidFill>
                            <a:srgbClr val="C00000"/>
                          </a:solidFill>
                        </a:rPr>
                        <a:t>275 500.00</a:t>
                      </a:r>
                      <a:endParaRPr b="1">
                        <a:solidFill>
                          <a:srgbClr val="C00000"/>
                        </a:solidFill>
                      </a:endParaRPr>
                    </a:p>
                  </a:txBody>
                  <a:tcPr/>
                </a:tc>
              </a:tr>
            </a:tbl>
          </a:graphicData>
        </a:graphic>
      </p:graphicFrame>
      <p:sp>
        <p:nvSpPr>
          <p:cNvPr id="1809368327"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51</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18903596" name="ZoneTexte 5"/>
          <p:cNvSpPr txBox="1"/>
          <p:nvPr/>
        </p:nvSpPr>
        <p:spPr bwMode="auto">
          <a:xfrm>
            <a:off x="536889" y="0"/>
            <a:ext cx="11217880" cy="640440"/>
          </a:xfrm>
          <a:prstGeom prst="rect">
            <a:avLst/>
          </a:prstGeom>
          <a:noFill/>
        </p:spPr>
        <p:txBody>
          <a:bodyPr wrap="square" rtlCol="0">
            <a:spAutoFit/>
          </a:bodyPr>
          <a:lstStyle/>
          <a:p>
            <a:pPr>
              <a:defRPr/>
            </a:pPr>
            <a:r>
              <a:rPr lang="fr-FR" sz="3600" b="1">
                <a:solidFill>
                  <a:srgbClr val="C00000"/>
                </a:solidFill>
              </a:rPr>
              <a:t>2) Section de Fonctionnement : dépenses</a:t>
            </a:r>
            <a:r>
              <a:rPr lang="fr-FR" sz="3600" b="1"/>
              <a:t>	(1/2)</a:t>
            </a:r>
            <a:endParaRPr/>
          </a:p>
        </p:txBody>
      </p:sp>
      <p:sp>
        <p:nvSpPr>
          <p:cNvPr id="1555172542" name="Titre 3"/>
          <p:cNvSpPr>
            <a:spLocks noGrp="1"/>
          </p:cNvSpPr>
          <p:nvPr>
            <p:ph type="ctrTitle"/>
          </p:nvPr>
        </p:nvSpPr>
        <p:spPr bwMode="auto">
          <a:xfrm>
            <a:off x="480051" y="898599"/>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254821712" name="Tableau 1"/>
          <p:cNvGraphicFramePr>
            <a:graphicFrameLocks xmlns:a="http://schemas.openxmlformats.org/drawingml/2006/main"/>
          </p:cNvGraphicFramePr>
          <p:nvPr/>
        </p:nvGraphicFramePr>
        <p:xfrm rot="0">
          <a:off x="479376" y="1124744"/>
          <a:ext cx="10729191" cy="5112570"/>
        </p:xfrm>
        <a:graphic>
          <a:graphicData uri="http://schemas.openxmlformats.org/drawingml/2006/table">
            <a:tbl>
              <a:tblPr firstRow="1" firstCol="0" lastRow="0" lastCol="0" bandRow="1" bandCol="0">
                <a:tableStyleId>{5F38191A-1F4A-62DC-F0C6-7433694D3598}</a:tableStyleId>
              </a:tblPr>
              <a:tblGrid>
                <a:gridCol w="4680520"/>
                <a:gridCol w="2208387"/>
                <a:gridCol w="1878260"/>
                <a:gridCol w="1962024"/>
              </a:tblGrid>
              <a:tr h="594894">
                <a:tc>
                  <a:txBody>
                    <a:bodyPr/>
                    <a:p>
                      <a:pPr algn="ctr">
                        <a:defRPr/>
                      </a:pPr>
                      <a:r>
                        <a:rPr lang="fr-FR" sz="1600">
                          <a:solidFill>
                            <a:srgbClr val="C00000"/>
                          </a:solidFill>
                        </a:rPr>
                        <a:t>DEPENSES DE FONCTIONNEMENT</a:t>
                      </a:r>
                      <a:endParaRPr/>
                    </a:p>
                    <a:p>
                      <a:pPr algn="ctr">
                        <a:defRPr/>
                      </a:pPr>
                      <a:r>
                        <a:rPr lang="fr-FR" sz="1600"/>
                        <a:t>En € </a:t>
                      </a:r>
                      <a:endParaRPr/>
                    </a:p>
                  </a:txBody>
                  <a:tcPr/>
                </a:tc>
                <a:tc>
                  <a:txBody>
                    <a:bodyPr/>
                    <a:p>
                      <a:pPr algn="ctr">
                        <a:defRPr/>
                      </a:pPr>
                      <a:r>
                        <a:rPr lang="fr-FR" sz="1600"/>
                        <a:t>Crédits ouverts 2025 (BP+DM)</a:t>
                      </a:r>
                      <a:endParaRPr/>
                    </a:p>
                  </a:txBody>
                  <a:tcPr/>
                </a:tc>
                <a:tc>
                  <a:txBody>
                    <a:bodyPr/>
                    <a:p>
                      <a:pPr algn="ctr">
                        <a:defRPr/>
                      </a:pPr>
                      <a:r>
                        <a:rPr lang="fr-FR" sz="1600"/>
                        <a:t>CA 2025 (dont rattachements)</a:t>
                      </a:r>
                      <a:endParaRPr/>
                    </a:p>
                  </a:txBody>
                  <a:tcPr/>
                </a:tc>
                <a:tc>
                  <a:txBody>
                    <a:bodyPr/>
                    <a:p>
                      <a:pPr algn="ctr">
                        <a:defRPr/>
                      </a:pPr>
                      <a:r>
                        <a:rPr lang="fr-FR"/>
                        <a:t>BP 2026</a:t>
                      </a:r>
                      <a:endParaRPr/>
                    </a:p>
                  </a:txBody>
                  <a:tcPr/>
                </a:tc>
              </a:tr>
              <a:tr h="380940">
                <a:tc>
                  <a:txBody>
                    <a:bodyPr/>
                    <a:p>
                      <a:pPr>
                        <a:defRPr/>
                      </a:pPr>
                      <a:r>
                        <a:rPr lang="fr-FR" sz="1600"/>
                        <a:t>60632 – Fournitures de petit équipement</a:t>
                      </a:r>
                      <a:endParaRPr sz="1600"/>
                    </a:p>
                  </a:txBody>
                  <a:tcPr/>
                </a:tc>
                <a:tc>
                  <a:txBody>
                    <a:bodyPr/>
                    <a:p>
                      <a:pPr algn="r">
                        <a:defRPr/>
                      </a:pPr>
                      <a:r>
                        <a:rPr lang="fr-FR" sz="1600"/>
                        <a:t>0.00</a:t>
                      </a:r>
                      <a:endParaRPr sz="1600"/>
                    </a:p>
                  </a:txBody>
                  <a:tcPr/>
                </a:tc>
                <a:tc>
                  <a:txBody>
                    <a:bodyPr/>
                    <a:p>
                      <a:pPr algn="r">
                        <a:defRPr/>
                      </a:pPr>
                      <a:r>
                        <a:rPr lang="fr-FR"/>
                        <a:t>0.00</a:t>
                      </a:r>
                      <a:endParaRPr/>
                    </a:p>
                  </a:txBody>
                  <a:tcPr/>
                </a:tc>
                <a:tc>
                  <a:txBody>
                    <a:bodyPr/>
                    <a:p>
                      <a:pPr algn="r">
                        <a:defRPr/>
                      </a:pPr>
                      <a:r>
                        <a:rPr lang="fr-FR"/>
                        <a:t>2 000.00</a:t>
                      </a:r>
                      <a:endParaRPr/>
                    </a:p>
                  </a:txBody>
                  <a:tcPr/>
                </a:tc>
              </a:tr>
              <a:tr h="380940">
                <a:tc>
                  <a:txBody>
                    <a:bodyPr/>
                    <a:p>
                      <a:pPr>
                        <a:defRPr/>
                      </a:pPr>
                      <a:r>
                        <a:rPr lang="fr-FR" sz="1600"/>
                        <a:t>6068 – Autres matières et Fournitures</a:t>
                      </a:r>
                      <a:endParaRPr sz="1600"/>
                    </a:p>
                  </a:txBody>
                  <a:tcPr/>
                </a:tc>
                <a:tc>
                  <a:txBody>
                    <a:bodyPr/>
                    <a:p>
                      <a:pPr algn="r">
                        <a:defRPr/>
                      </a:pPr>
                      <a:r>
                        <a:rPr sz="1600"/>
                        <a:t>0.00</a:t>
                      </a:r>
                      <a:endParaRPr/>
                    </a:p>
                  </a:txBody>
                  <a:tcPr/>
                </a:tc>
                <a:tc>
                  <a:txBody>
                    <a:bodyPr/>
                    <a:p>
                      <a:pPr algn="r">
                        <a:defRPr/>
                      </a:pPr>
                      <a:r>
                        <a:rPr/>
                        <a:t>967.15</a:t>
                      </a:r>
                      <a:endParaRPr/>
                    </a:p>
                  </a:txBody>
                  <a:tcPr/>
                </a:tc>
                <a:tc>
                  <a:txBody>
                    <a:bodyPr/>
                    <a:p>
                      <a:pPr algn="r">
                        <a:defRPr/>
                      </a:pPr>
                      <a:r>
                        <a:rPr lang="fr-FR"/>
                        <a:t>5 000.00</a:t>
                      </a:r>
                      <a:endParaRPr/>
                    </a:p>
                  </a:txBody>
                  <a:tcPr/>
                </a:tc>
              </a:tr>
              <a:tr h="354138">
                <a:tc>
                  <a:txBody>
                    <a:bodyPr/>
                    <a:p>
                      <a:pPr>
                        <a:defRPr/>
                      </a:pPr>
                      <a:r>
                        <a:rPr lang="fr-FR" sz="1600" b="0" i="0" u="none" strike="noStrike" cap="none" spc="0">
                          <a:solidFill>
                            <a:schemeClr val="dk1"/>
                          </a:solidFill>
                          <a:latin typeface="+mn-lt"/>
                          <a:ea typeface="+mn-ea"/>
                          <a:cs typeface="+mn-cs"/>
                        </a:rPr>
                        <a:t>615221 – Entretien, réparations bâtiments publics</a:t>
                      </a:r>
                      <a:endParaRPr sz="1600"/>
                    </a:p>
                  </a:txBody>
                  <a:tcPr/>
                </a:tc>
                <a:tc>
                  <a:txBody>
                    <a:bodyPr/>
                    <a:p>
                      <a:pPr algn="r">
                        <a:defRPr/>
                      </a:pPr>
                      <a:r>
                        <a:rPr sz="1600"/>
                        <a:t>20 000.00</a:t>
                      </a:r>
                      <a:endParaRPr/>
                    </a:p>
                  </a:txBody>
                  <a:tcPr/>
                </a:tc>
                <a:tc>
                  <a:txBody>
                    <a:bodyPr/>
                    <a:p>
                      <a:pPr algn="r">
                        <a:defRPr/>
                      </a:pPr>
                      <a:r>
                        <a:rPr sz="1600"/>
                        <a:t>0.00</a:t>
                      </a:r>
                      <a:endParaRPr/>
                    </a:p>
                  </a:txBody>
                  <a:tcPr/>
                </a:tc>
                <a:tc>
                  <a:txBody>
                    <a:bodyPr/>
                    <a:p>
                      <a:pPr algn="r">
                        <a:defRPr/>
                      </a:pPr>
                      <a:r>
                        <a:rPr lang="fr-FR" sz="1600"/>
                        <a:t>10 800.00</a:t>
                      </a:r>
                      <a:endParaRPr sz="1600"/>
                    </a:p>
                  </a:txBody>
                  <a:tcPr/>
                </a:tc>
              </a:tr>
              <a:tr h="354138">
                <a:tc>
                  <a:txBody>
                    <a:bodyPr/>
                    <a:p>
                      <a:pPr>
                        <a:defRPr/>
                      </a:pPr>
                      <a:r>
                        <a:rPr lang="fr-FR" sz="1600"/>
                        <a:t>6156 – Maintenance</a:t>
                      </a:r>
                      <a:endParaRPr sz="1600"/>
                    </a:p>
                  </a:txBody>
                  <a:tcPr/>
                </a:tc>
                <a:tc>
                  <a:txBody>
                    <a:bodyPr/>
                    <a:p>
                      <a:pPr algn="r">
                        <a:defRPr/>
                      </a:pPr>
                      <a:r>
                        <a:rPr lang="fr-FR" sz="1600"/>
                        <a:t>0.00</a:t>
                      </a:r>
                      <a:endParaRPr sz="1600"/>
                    </a:p>
                  </a:txBody>
                  <a:tcPr/>
                </a:tc>
                <a:tc>
                  <a:txBody>
                    <a:bodyPr/>
                    <a:p>
                      <a:pPr algn="r">
                        <a:defRPr/>
                      </a:pPr>
                      <a:r>
                        <a:rPr lang="fr-FR" sz="1600"/>
                        <a:t>0.00</a:t>
                      </a:r>
                      <a:endParaRPr sz="1600"/>
                    </a:p>
                  </a:txBody>
                  <a:tcPr/>
                </a:tc>
                <a:tc>
                  <a:txBody>
                    <a:bodyPr/>
                    <a:p>
                      <a:pPr algn="r">
                        <a:defRPr/>
                      </a:pPr>
                      <a:r>
                        <a:rPr lang="fr-FR" sz="1600"/>
                        <a:t>2 500.00</a:t>
                      </a:r>
                      <a:endParaRPr sz="1600"/>
                    </a:p>
                  </a:txBody>
                  <a:tcPr/>
                </a:tc>
              </a:tr>
              <a:tr h="380940">
                <a:tc>
                  <a:txBody>
                    <a:bodyPr/>
                    <a:p>
                      <a:pPr>
                        <a:defRPr/>
                      </a:pPr>
                      <a:r>
                        <a:rPr lang="fr-FR" sz="1800" b="1"/>
                        <a:t>011 – Charges à caractère général</a:t>
                      </a:r>
                      <a:endParaRPr sz="1800" b="1"/>
                    </a:p>
                  </a:txBody>
                  <a:tcPr/>
                </a:tc>
                <a:tc>
                  <a:txBody>
                    <a:bodyPr/>
                    <a:p>
                      <a:pPr algn="r">
                        <a:defRPr/>
                      </a:pPr>
                      <a:r>
                        <a:rPr sz="1800" b="1"/>
                        <a:t>20 000.00</a:t>
                      </a:r>
                      <a:endParaRPr/>
                    </a:p>
                  </a:txBody>
                  <a:tcPr/>
                </a:tc>
                <a:tc>
                  <a:txBody>
                    <a:bodyPr/>
                    <a:p>
                      <a:pPr algn="r">
                        <a:defRPr/>
                      </a:pPr>
                      <a:r>
                        <a:rPr sz="1800" b="1"/>
                        <a:t>967.15</a:t>
                      </a:r>
                      <a:endParaRPr/>
                    </a:p>
                  </a:txBody>
                  <a:tcPr/>
                </a:tc>
                <a:tc>
                  <a:txBody>
                    <a:bodyPr/>
                    <a:p>
                      <a:pPr algn="r">
                        <a:defRPr/>
                      </a:pPr>
                      <a:r>
                        <a:rPr lang="fr-FR" sz="1800" b="1"/>
                        <a:t>20 300.00</a:t>
                      </a:r>
                      <a:endParaRPr sz="1800" b="1"/>
                    </a:p>
                  </a:txBody>
                  <a:tcPr/>
                </a:tc>
              </a:tr>
              <a:tr h="380940">
                <a:tc>
                  <a:txBody>
                    <a:bodyPr/>
                    <a:p>
                      <a:pPr marL="0" algn="l" defTabSz="914400">
                        <a:defRPr/>
                      </a:pPr>
                      <a:r>
                        <a:rPr lang="fr-FR" sz="1600">
                          <a:solidFill>
                            <a:schemeClr val="dk1"/>
                          </a:solidFill>
                          <a:latin typeface="Calibri"/>
                          <a:ea typeface="Arial"/>
                          <a:cs typeface="Arial"/>
                        </a:rPr>
                        <a:t>65743 – </a:t>
                      </a:r>
                      <a:r>
                        <a:rPr lang="fr-FR" sz="1600">
                          <a:solidFill>
                            <a:schemeClr val="dk1"/>
                          </a:solidFill>
                          <a:latin typeface="Calibri"/>
                          <a:ea typeface="Arial"/>
                          <a:cs typeface="Arial"/>
                        </a:rPr>
                        <a:t>Subv.Fonct.fermiers</a:t>
                      </a:r>
                      <a:r>
                        <a:rPr lang="fr-FR" sz="1600">
                          <a:solidFill>
                            <a:schemeClr val="dk1"/>
                          </a:solidFill>
                          <a:latin typeface="Calibri"/>
                          <a:ea typeface="Arial"/>
                          <a:cs typeface="Arial"/>
                        </a:rPr>
                        <a:t> et concessionnaires</a:t>
                      </a:r>
                      <a:endParaRPr sz="1600">
                        <a:solidFill>
                          <a:schemeClr val="dk1"/>
                        </a:solidFill>
                        <a:latin typeface="Calibri"/>
                        <a:ea typeface="Arial"/>
                        <a:cs typeface="Arial"/>
                      </a:endParaRPr>
                    </a:p>
                  </a:txBody>
                  <a:tcPr/>
                </a:tc>
                <a:tc>
                  <a:txBody>
                    <a:bodyPr/>
                    <a:p>
                      <a:pPr algn="r">
                        <a:defRPr/>
                      </a:pPr>
                      <a:r>
                        <a:rPr sz="1600"/>
                        <a:t>160 000.00</a:t>
                      </a:r>
                      <a:endParaRPr/>
                    </a:p>
                  </a:txBody>
                  <a:tcPr/>
                </a:tc>
                <a:tc>
                  <a:txBody>
                    <a:bodyPr/>
                    <a:p>
                      <a:pPr algn="r">
                        <a:defRPr/>
                      </a:pPr>
                      <a:r>
                        <a:rPr sz="1600"/>
                        <a:t>160 000.00</a:t>
                      </a:r>
                      <a:endParaRPr/>
                    </a:p>
                  </a:txBody>
                  <a:tcPr/>
                </a:tc>
                <a:tc>
                  <a:txBody>
                    <a:bodyPr/>
                    <a:p>
                      <a:pPr algn="r">
                        <a:defRPr/>
                      </a:pPr>
                      <a:r>
                        <a:rPr lang="fr-FR" sz="1600"/>
                        <a:t>160 000.00</a:t>
                      </a:r>
                      <a:endParaRPr sz="1600"/>
                    </a:p>
                  </a:txBody>
                  <a:tcPr/>
                </a:tc>
              </a:tr>
              <a:tr h="380940">
                <a:tc>
                  <a:txBody>
                    <a:bodyPr/>
                    <a:p>
                      <a:pPr>
                        <a:defRPr/>
                      </a:pPr>
                      <a:r>
                        <a:rPr lang="fr-FR" sz="1800" b="1"/>
                        <a:t>65 – Autres charges de gestion courante</a:t>
                      </a:r>
                      <a:endParaRPr sz="1800" b="1"/>
                    </a:p>
                  </a:txBody>
                  <a:tcPr/>
                </a:tc>
                <a:tc>
                  <a:txBody>
                    <a:bodyPr/>
                    <a:p>
                      <a:pPr algn="r">
                        <a:defRPr/>
                      </a:pPr>
                      <a:r>
                        <a:rPr sz="1800" b="1"/>
                        <a:t>160 000.00</a:t>
                      </a:r>
                      <a:endParaRPr/>
                    </a:p>
                  </a:txBody>
                  <a:tcPr/>
                </a:tc>
                <a:tc>
                  <a:txBody>
                    <a:bodyPr/>
                    <a:p>
                      <a:pPr algn="r">
                        <a:defRPr/>
                      </a:pPr>
                      <a:r>
                        <a:rPr sz="1800" b="1"/>
                        <a:t>160 000.00</a:t>
                      </a:r>
                      <a:endParaRPr/>
                    </a:p>
                  </a:txBody>
                  <a:tcPr/>
                </a:tc>
                <a:tc>
                  <a:txBody>
                    <a:bodyPr/>
                    <a:p>
                      <a:pPr algn="r">
                        <a:defRPr/>
                      </a:pPr>
                      <a:r>
                        <a:rPr lang="fr-FR" sz="1800" b="1"/>
                        <a:t>160 000.00</a:t>
                      </a:r>
                      <a:endParaRPr sz="1800" b="1"/>
                    </a:p>
                  </a:txBody>
                  <a:tcPr/>
                </a:tc>
              </a:tr>
              <a:tr h="380940">
                <a:tc>
                  <a:txBody>
                    <a:bodyPr/>
                    <a:p>
                      <a:pPr>
                        <a:defRPr/>
                      </a:pPr>
                      <a:r>
                        <a:rPr lang="fr-FR" sz="1800" b="1"/>
                        <a:t>TOTAL DEPENSES DE GESTION DES SERVICES</a:t>
                      </a:r>
                      <a:endParaRPr sz="1800"/>
                    </a:p>
                  </a:txBody>
                  <a:tcPr/>
                </a:tc>
                <a:tc>
                  <a:txBody>
                    <a:bodyPr/>
                    <a:p>
                      <a:pPr algn="r">
                        <a:defRPr/>
                      </a:pPr>
                      <a:r>
                        <a:rPr sz="1800" b="1"/>
                        <a:t>180 000.00</a:t>
                      </a:r>
                      <a:endParaRPr/>
                    </a:p>
                  </a:txBody>
                  <a:tcPr/>
                </a:tc>
                <a:tc>
                  <a:txBody>
                    <a:bodyPr/>
                    <a:p>
                      <a:pPr algn="r">
                        <a:defRPr/>
                      </a:pPr>
                      <a:r>
                        <a:rPr sz="1800" b="1"/>
                        <a:t>160 967.15</a:t>
                      </a:r>
                      <a:endParaRPr/>
                    </a:p>
                  </a:txBody>
                  <a:tcPr/>
                </a:tc>
                <a:tc>
                  <a:txBody>
                    <a:bodyPr/>
                    <a:p>
                      <a:pPr algn="r">
                        <a:defRPr/>
                      </a:pPr>
                      <a:r>
                        <a:rPr lang="fr-FR" sz="1800" b="1"/>
                        <a:t>180 300.00</a:t>
                      </a:r>
                      <a:endParaRPr sz="1800" b="1"/>
                    </a:p>
                  </a:txBody>
                  <a:tcPr/>
                </a:tc>
              </a:tr>
              <a:tr h="380940">
                <a:tc>
                  <a:txBody>
                    <a:bodyPr/>
                    <a:p>
                      <a:pPr>
                        <a:defRPr/>
                      </a:pPr>
                      <a:r>
                        <a:rPr lang="fr-FR" sz="1600"/>
                        <a:t>66111 – Intérêts réglés à l’échéance</a:t>
                      </a:r>
                      <a:endParaRPr sz="1600"/>
                    </a:p>
                  </a:txBody>
                  <a:tcPr/>
                </a:tc>
                <a:tc>
                  <a:txBody>
                    <a:bodyPr/>
                    <a:p>
                      <a:pPr algn="r">
                        <a:defRPr/>
                      </a:pPr>
                      <a:r>
                        <a:rPr sz="1600"/>
                        <a:t>12 500.00</a:t>
                      </a:r>
                      <a:endParaRPr/>
                    </a:p>
                  </a:txBody>
                  <a:tcPr/>
                </a:tc>
                <a:tc>
                  <a:txBody>
                    <a:bodyPr/>
                    <a:p>
                      <a:pPr algn="r">
                        <a:defRPr/>
                      </a:pPr>
                      <a:r>
                        <a:rPr sz="1600"/>
                        <a:t>12 489.00</a:t>
                      </a:r>
                      <a:endParaRPr/>
                    </a:p>
                  </a:txBody>
                  <a:tcPr/>
                </a:tc>
                <a:tc>
                  <a:txBody>
                    <a:bodyPr/>
                    <a:p>
                      <a:pPr algn="r">
                        <a:defRPr/>
                      </a:pPr>
                      <a:r>
                        <a:rPr lang="fr-FR" sz="1600"/>
                        <a:t>10 500.00</a:t>
                      </a:r>
                      <a:endParaRPr sz="1600"/>
                    </a:p>
                  </a:txBody>
                  <a:tcPr/>
                </a:tc>
              </a:tr>
              <a:tr h="380940">
                <a:tc>
                  <a:txBody>
                    <a:bodyPr/>
                    <a:p>
                      <a:pPr>
                        <a:defRPr/>
                      </a:pPr>
                      <a:r>
                        <a:rPr lang="fr-FR" sz="1600"/>
                        <a:t>66112 – Intérêts – Rattachements des ICNE</a:t>
                      </a:r>
                      <a:endParaRPr sz="1600"/>
                    </a:p>
                  </a:txBody>
                  <a:tcPr/>
                </a:tc>
                <a:tc>
                  <a:txBody>
                    <a:bodyPr/>
                    <a:p>
                      <a:pPr algn="r">
                        <a:defRPr/>
                      </a:pPr>
                      <a:r>
                        <a:rPr sz="1600"/>
                        <a:t>0.00</a:t>
                      </a:r>
                      <a:endParaRPr/>
                    </a:p>
                  </a:txBody>
                  <a:tcPr/>
                </a:tc>
                <a:tc>
                  <a:txBody>
                    <a:bodyPr/>
                    <a:p>
                      <a:pPr marL="261850" indent="-261850" algn="r">
                        <a:buFont typeface="Arial"/>
                        <a:buChar char="–"/>
                        <a:defRPr/>
                      </a:pPr>
                      <a:r>
                        <a:rPr sz="1600"/>
                        <a:t>736.00</a:t>
                      </a:r>
                      <a:endParaRPr/>
                    </a:p>
                  </a:txBody>
                  <a:tcPr/>
                </a:tc>
                <a:tc>
                  <a:txBody>
                    <a:bodyPr/>
                    <a:p>
                      <a:pPr algn="r">
                        <a:defRPr/>
                      </a:pPr>
                      <a:r>
                        <a:rPr lang="fr-FR" sz="1600"/>
                        <a:t>0.00</a:t>
                      </a:r>
                      <a:endParaRPr sz="1600"/>
                    </a:p>
                  </a:txBody>
                  <a:tcPr/>
                </a:tc>
              </a:tr>
              <a:tr h="380940">
                <a:tc>
                  <a:txBody>
                    <a:bodyPr/>
                    <a:p>
                      <a:pPr>
                        <a:defRPr/>
                      </a:pPr>
                      <a:r>
                        <a:rPr lang="fr-FR" sz="1800" b="1"/>
                        <a:t>66 – Charges financières</a:t>
                      </a:r>
                      <a:endParaRPr sz="1800" b="1"/>
                    </a:p>
                  </a:txBody>
                  <a:tcPr/>
                </a:tc>
                <a:tc>
                  <a:txBody>
                    <a:bodyPr/>
                    <a:p>
                      <a:pPr algn="r">
                        <a:defRPr/>
                      </a:pPr>
                      <a:r>
                        <a:rPr sz="1800" b="1"/>
                        <a:t>12 500.00</a:t>
                      </a:r>
                      <a:endParaRPr/>
                    </a:p>
                  </a:txBody>
                  <a:tcPr/>
                </a:tc>
                <a:tc>
                  <a:txBody>
                    <a:bodyPr/>
                    <a:p>
                      <a:pPr algn="r">
                        <a:defRPr/>
                      </a:pPr>
                      <a:r>
                        <a:rPr sz="1800" b="1"/>
                        <a:t>11 753.00</a:t>
                      </a:r>
                      <a:endParaRPr/>
                    </a:p>
                  </a:txBody>
                  <a:tcPr/>
                </a:tc>
                <a:tc>
                  <a:txBody>
                    <a:bodyPr/>
                    <a:p>
                      <a:pPr algn="r">
                        <a:defRPr/>
                      </a:pPr>
                      <a:r>
                        <a:rPr lang="fr-FR" sz="1800" b="1"/>
                        <a:t>10 500.00</a:t>
                      </a:r>
                      <a:endParaRPr sz="1800" b="1"/>
                    </a:p>
                  </a:txBody>
                  <a:tcPr/>
                </a:tc>
              </a:tr>
              <a:tr h="380940">
                <a:tc>
                  <a:txBody>
                    <a:bodyPr/>
                    <a:p>
                      <a:pPr>
                        <a:defRPr/>
                      </a:pPr>
                      <a:r>
                        <a:rPr lang="fr-FR" sz="1800" b="1"/>
                        <a:t>DEPENSES REELLES DE FONCTIONNEMENT</a:t>
                      </a:r>
                      <a:endParaRPr sz="1800"/>
                    </a:p>
                  </a:txBody>
                  <a:tcPr/>
                </a:tc>
                <a:tc>
                  <a:txBody>
                    <a:bodyPr/>
                    <a:p>
                      <a:pPr algn="r">
                        <a:defRPr/>
                      </a:pPr>
                      <a:r>
                        <a:rPr sz="1800" b="1"/>
                        <a:t>192 500.00</a:t>
                      </a:r>
                      <a:endParaRPr/>
                    </a:p>
                  </a:txBody>
                  <a:tcPr/>
                </a:tc>
                <a:tc>
                  <a:txBody>
                    <a:bodyPr/>
                    <a:p>
                      <a:pPr algn="r">
                        <a:defRPr/>
                      </a:pPr>
                      <a:r>
                        <a:rPr sz="1800" b="1"/>
                        <a:t>172 720.15</a:t>
                      </a:r>
                      <a:endParaRPr/>
                    </a:p>
                  </a:txBody>
                  <a:tcPr/>
                </a:tc>
                <a:tc>
                  <a:txBody>
                    <a:bodyPr/>
                    <a:p>
                      <a:pPr algn="r">
                        <a:defRPr/>
                      </a:pPr>
                      <a:r>
                        <a:rPr lang="fr-FR" sz="1800" b="1"/>
                        <a:t>190 800.00</a:t>
                      </a:r>
                      <a:endParaRPr sz="1800" b="1"/>
                    </a:p>
                  </a:txBody>
                  <a:tcPr/>
                </a:tc>
              </a:tr>
            </a:tbl>
          </a:graphicData>
        </a:graphic>
      </p:graphicFrame>
      <p:sp>
        <p:nvSpPr>
          <p:cNvPr id="1879927462" name="Espace réservé du numéro de diapositive 2"/>
          <p:cNvSpPr>
            <a:spLocks noGrp="1"/>
          </p:cNvSpPr>
          <p:nvPr>
            <p:ph type="sldNum" sz="quarter" idx="12"/>
          </p:nvPr>
        </p:nvSpPr>
        <p:spPr bwMode="auto">
          <a:xfrm>
            <a:off x="11408938" y="274088"/>
            <a:ext cx="357239" cy="365124"/>
          </a:xfrm>
        </p:spPr>
        <p:txBody>
          <a:bodyPr/>
          <a:lstStyle/>
          <a:p>
            <a:pPr>
              <a:defRPr/>
            </a:pPr>
            <a:fld id="{B2EF848B-29E8-4865-47A1-574809428BE3}" type="slidenum">
              <a:rPr lang="fr-FR"/>
              <a:t>52</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2519436" name="ZoneTexte 5"/>
          <p:cNvSpPr txBox="1"/>
          <p:nvPr/>
        </p:nvSpPr>
        <p:spPr bwMode="auto">
          <a:xfrm>
            <a:off x="536889" y="0"/>
            <a:ext cx="11217880" cy="640440"/>
          </a:xfrm>
          <a:prstGeom prst="rect">
            <a:avLst/>
          </a:prstGeom>
          <a:noFill/>
        </p:spPr>
        <p:txBody>
          <a:bodyPr wrap="square" rtlCol="0">
            <a:spAutoFit/>
          </a:bodyPr>
          <a:lstStyle/>
          <a:p>
            <a:pPr>
              <a:defRPr/>
            </a:pPr>
            <a:r>
              <a:rPr lang="fr-FR" sz="3600" b="1">
                <a:solidFill>
                  <a:srgbClr val="C00000"/>
                </a:solidFill>
              </a:rPr>
              <a:t>2) Section de Fonctionnement : dépenses</a:t>
            </a:r>
            <a:r>
              <a:rPr lang="fr-FR" sz="3600" b="1"/>
              <a:t>	(2/2)</a:t>
            </a:r>
            <a:endParaRPr/>
          </a:p>
        </p:txBody>
      </p:sp>
      <p:sp>
        <p:nvSpPr>
          <p:cNvPr id="861080140" name="Titre 3"/>
          <p:cNvSpPr>
            <a:spLocks noGrp="1"/>
          </p:cNvSpPr>
          <p:nvPr>
            <p:ph type="ctrTitle"/>
          </p:nvPr>
        </p:nvSpPr>
        <p:spPr bwMode="auto">
          <a:xfrm>
            <a:off x="480051" y="898599"/>
            <a:ext cx="11329759" cy="3781527"/>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486848362" name="Tableau 1"/>
          <p:cNvGraphicFramePr>
            <a:graphicFrameLocks xmlns:a="http://schemas.openxmlformats.org/drawingml/2006/main"/>
          </p:cNvGraphicFramePr>
          <p:nvPr/>
        </p:nvGraphicFramePr>
        <p:xfrm rot="0">
          <a:off x="479376" y="1988840"/>
          <a:ext cx="10657183" cy="3583641"/>
        </p:xfrm>
        <a:graphic>
          <a:graphicData uri="http://schemas.openxmlformats.org/drawingml/2006/table">
            <a:tbl>
              <a:tblPr firstRow="1" firstCol="0" lastRow="0" lastCol="0" bandRow="1" bandCol="0">
                <a:tableStyleId>{5F38191A-1F4A-62DC-F0C6-7433694D3598}</a:tableStyleId>
              </a:tblPr>
              <a:tblGrid>
                <a:gridCol w="4680520"/>
                <a:gridCol w="2208387"/>
                <a:gridCol w="1878260"/>
                <a:gridCol w="1890016"/>
              </a:tblGrid>
              <a:tr h="816807">
                <a:tc>
                  <a:txBody>
                    <a:bodyPr/>
                    <a:p>
                      <a:pPr algn="ctr">
                        <a:defRPr/>
                      </a:pPr>
                      <a:r>
                        <a:rPr lang="fr-FR" sz="1600">
                          <a:solidFill>
                            <a:srgbClr val="C00000"/>
                          </a:solidFill>
                        </a:rPr>
                        <a:t>DEPENSES DE FONCTIONNEMENT</a:t>
                      </a:r>
                      <a:endParaRPr/>
                    </a:p>
                    <a:p>
                      <a:pPr algn="ctr">
                        <a:defRPr/>
                      </a:pPr>
                      <a:r>
                        <a:rPr lang="fr-FR" sz="1600"/>
                        <a:t>En € </a:t>
                      </a:r>
                      <a:endParaRPr/>
                    </a:p>
                  </a:txBody>
                  <a:tcPr/>
                </a:tc>
                <a:tc>
                  <a:txBody>
                    <a:bodyPr/>
                    <a:p>
                      <a:pPr algn="ctr">
                        <a:defRPr/>
                      </a:pPr>
                      <a:r>
                        <a:rPr lang="fr-FR" sz="1600"/>
                        <a:t>Crédits ouverts 2025 (BP+DM)</a:t>
                      </a:r>
                      <a:endParaRPr/>
                    </a:p>
                  </a:txBody>
                  <a:tcPr/>
                </a:tc>
                <a:tc>
                  <a:txBody>
                    <a:bodyPr/>
                    <a:p>
                      <a:pPr algn="ctr">
                        <a:defRPr/>
                      </a:pPr>
                      <a:r>
                        <a:rPr lang="fr-FR" sz="1600"/>
                        <a:t>CA 2025 (dont rattachements)</a:t>
                      </a:r>
                      <a:endParaRPr/>
                    </a:p>
                  </a:txBody>
                  <a:tcPr/>
                </a:tc>
                <a:tc>
                  <a:txBody>
                    <a:bodyPr/>
                    <a:p>
                      <a:pPr algn="ctr">
                        <a:defRPr/>
                      </a:pPr>
                      <a:r>
                        <a:rPr lang="fr-FR"/>
                        <a:t>BP 2026</a:t>
                      </a:r>
                      <a:endParaRPr/>
                    </a:p>
                  </a:txBody>
                  <a:tcPr/>
                </a:tc>
              </a:tr>
              <a:tr h="515878">
                <a:tc>
                  <a:txBody>
                    <a:bodyPr/>
                    <a:p>
                      <a:pPr>
                        <a:defRPr/>
                      </a:pPr>
                      <a:r>
                        <a:rPr lang="fr-FR" sz="1800" b="1"/>
                        <a:t>023 – Virement à la section d’investissement</a:t>
                      </a:r>
                      <a:endParaRPr sz="1800" b="1"/>
                    </a:p>
                  </a:txBody>
                  <a:tcPr/>
                </a:tc>
                <a:tc>
                  <a:txBody>
                    <a:bodyPr/>
                    <a:p>
                      <a:pPr algn="r">
                        <a:defRPr/>
                      </a:pPr>
                      <a:r>
                        <a:rPr sz="1800" b="1"/>
                        <a:t>99 694.00</a:t>
                      </a:r>
                      <a:endParaRPr/>
                    </a:p>
                  </a:txBody>
                  <a:tcPr/>
                </a:tc>
                <a:tc>
                  <a:txBody>
                    <a:bodyPr/>
                    <a:p>
                      <a:pPr algn="r">
                        <a:defRPr/>
                      </a:pPr>
                      <a:endParaRPr sz="1800" b="1"/>
                    </a:p>
                  </a:txBody>
                  <a:tcPr>
                    <a:solidFill>
                      <a:schemeClr val="tx1">
                        <a:lumMod val="50000"/>
                        <a:lumOff val="50000"/>
                      </a:schemeClr>
                    </a:solidFill>
                  </a:tcPr>
                </a:tc>
                <a:tc>
                  <a:txBody>
                    <a:bodyPr/>
                    <a:p>
                      <a:pPr algn="r">
                        <a:defRPr/>
                      </a:pPr>
                      <a:r>
                        <a:rPr lang="fr-FR" sz="1800" b="1"/>
                        <a:t>62 500.00</a:t>
                      </a:r>
                      <a:endParaRPr sz="1800" b="1"/>
                    </a:p>
                  </a:txBody>
                  <a:tcPr/>
                </a:tc>
              </a:tr>
              <a:tr h="515878">
                <a:tc>
                  <a:txBody>
                    <a:bodyPr/>
                    <a:p>
                      <a:pPr marL="0" marR="0" lvl="0" indent="0" algn="l" defTabSz="914400">
                        <a:lnSpc>
                          <a:spcPct val="100000"/>
                        </a:lnSpc>
                        <a:spcBef>
                          <a:spcPts val="0"/>
                        </a:spcBef>
                        <a:spcAft>
                          <a:spcPts val="0"/>
                        </a:spcAft>
                        <a:buClrTx/>
                        <a:buSzTx/>
                        <a:buFontTx/>
                        <a:buNone/>
                        <a:defRPr/>
                      </a:pPr>
                      <a:r>
                        <a:rPr lang="fr-FR" sz="1600"/>
                        <a:t>6811 – Dot. amort. Immos </a:t>
                      </a:r>
                      <a:r>
                        <a:rPr lang="fr-FR" sz="1600"/>
                        <a:t>incorporelles&amp;corporelles</a:t>
                      </a:r>
                      <a:endParaRPr/>
                    </a:p>
                    <a:p>
                      <a:pPr>
                        <a:defRPr/>
                      </a:pPr>
                      <a:endParaRPr sz="1600"/>
                    </a:p>
                  </a:txBody>
                  <a:tcPr/>
                </a:tc>
                <a:tc>
                  <a:txBody>
                    <a:bodyPr/>
                    <a:p>
                      <a:pPr algn="r">
                        <a:defRPr/>
                      </a:pPr>
                      <a:r>
                        <a:rPr sz="1600"/>
                        <a:t>22 250.00</a:t>
                      </a:r>
                      <a:endParaRPr/>
                    </a:p>
                  </a:txBody>
                  <a:tcPr/>
                </a:tc>
                <a:tc>
                  <a:txBody>
                    <a:bodyPr/>
                    <a:p>
                      <a:pPr algn="r">
                        <a:defRPr/>
                      </a:pPr>
                      <a:r>
                        <a:rPr sz="1600"/>
                        <a:t>21 109.00</a:t>
                      </a:r>
                      <a:endParaRPr/>
                    </a:p>
                  </a:txBody>
                  <a:tcPr/>
                </a:tc>
                <a:tc>
                  <a:txBody>
                    <a:bodyPr/>
                    <a:p>
                      <a:pPr algn="r">
                        <a:defRPr/>
                      </a:pPr>
                      <a:r>
                        <a:rPr lang="fr-FR"/>
                        <a:t>22 200.00</a:t>
                      </a:r>
                      <a:endParaRPr/>
                    </a:p>
                  </a:txBody>
                  <a:tcPr/>
                </a:tc>
              </a:tr>
              <a:tr h="515878">
                <a:tc>
                  <a:txBody>
                    <a:bodyPr/>
                    <a:p>
                      <a:pPr marL="0" marR="0" lvl="0" indent="0" algn="l" defTabSz="914400">
                        <a:lnSpc>
                          <a:spcPct val="100000"/>
                        </a:lnSpc>
                        <a:spcBef>
                          <a:spcPts val="0"/>
                        </a:spcBef>
                        <a:spcAft>
                          <a:spcPts val="0"/>
                        </a:spcAft>
                        <a:buClrTx/>
                        <a:buSzTx/>
                        <a:buFontTx/>
                        <a:buNone/>
                        <a:defRPr/>
                      </a:pPr>
                      <a:r>
                        <a:rPr lang="fr-FR" sz="1800" b="1"/>
                        <a:t>042 - Dépenses ordre </a:t>
                      </a:r>
                      <a:r>
                        <a:rPr lang="fr-FR" sz="1800" b="1"/>
                        <a:t>transf</a:t>
                      </a:r>
                      <a:r>
                        <a:rPr lang="fr-FR" sz="1800" b="1"/>
                        <a:t>. entre sections</a:t>
                      </a:r>
                      <a:endParaRPr/>
                    </a:p>
                    <a:p>
                      <a:pPr>
                        <a:defRPr/>
                      </a:pPr>
                      <a:endParaRPr sz="1800" b="1"/>
                    </a:p>
                  </a:txBody>
                  <a:tcPr/>
                </a:tc>
                <a:tc>
                  <a:txBody>
                    <a:bodyPr/>
                    <a:p>
                      <a:pPr algn="r">
                        <a:defRPr/>
                      </a:pPr>
                      <a:r>
                        <a:rPr sz="1800" b="1"/>
                        <a:t>22 250.00</a:t>
                      </a:r>
                      <a:endParaRPr/>
                    </a:p>
                  </a:txBody>
                  <a:tcPr/>
                </a:tc>
                <a:tc>
                  <a:txBody>
                    <a:bodyPr/>
                    <a:p>
                      <a:pPr algn="r">
                        <a:defRPr/>
                      </a:pPr>
                      <a:r>
                        <a:rPr sz="1800" b="1"/>
                        <a:t>21 109.00</a:t>
                      </a:r>
                      <a:endParaRPr/>
                    </a:p>
                  </a:txBody>
                  <a:tcPr/>
                </a:tc>
                <a:tc>
                  <a:txBody>
                    <a:bodyPr/>
                    <a:p>
                      <a:pPr algn="r">
                        <a:defRPr/>
                      </a:pPr>
                      <a:r>
                        <a:rPr lang="fr-FR" sz="1800" b="1"/>
                        <a:t>22 200.00</a:t>
                      </a:r>
                      <a:endParaRPr sz="1800" b="1"/>
                    </a:p>
                  </a:txBody>
                  <a:tcPr/>
                </a:tc>
              </a:tr>
              <a:tr h="515878">
                <a:tc>
                  <a:txBody>
                    <a:bodyPr/>
                    <a:p>
                      <a:pPr>
                        <a:defRPr/>
                      </a:pPr>
                      <a:r>
                        <a:rPr lang="fr-FR" sz="1800" b="1"/>
                        <a:t>DEPENSES D’ORDRE DE FONCTIONNEMENT</a:t>
                      </a:r>
                      <a:endParaRPr sz="1800" b="1"/>
                    </a:p>
                  </a:txBody>
                  <a:tcPr/>
                </a:tc>
                <a:tc>
                  <a:txBody>
                    <a:bodyPr/>
                    <a:p>
                      <a:pPr algn="r">
                        <a:defRPr/>
                      </a:pPr>
                      <a:r>
                        <a:rPr sz="1800" b="1"/>
                        <a:t>121 944.00</a:t>
                      </a:r>
                      <a:endParaRPr/>
                    </a:p>
                  </a:txBody>
                  <a:tcPr/>
                </a:tc>
                <a:tc>
                  <a:txBody>
                    <a:bodyPr/>
                    <a:p>
                      <a:pPr algn="r">
                        <a:defRPr/>
                      </a:pPr>
                      <a:r>
                        <a:rPr sz="1800" b="1"/>
                        <a:t>21 109.00</a:t>
                      </a:r>
                      <a:endParaRPr/>
                    </a:p>
                  </a:txBody>
                  <a:tcPr/>
                </a:tc>
                <a:tc>
                  <a:txBody>
                    <a:bodyPr/>
                    <a:p>
                      <a:pPr algn="r">
                        <a:defRPr/>
                      </a:pPr>
                      <a:r>
                        <a:rPr lang="fr-FR" sz="1800" b="1"/>
                        <a:t>22 200.00</a:t>
                      </a:r>
                      <a:endParaRPr sz="1800" b="1"/>
                    </a:p>
                  </a:txBody>
                  <a:tcPr/>
                </a:tc>
              </a:tr>
              <a:tr h="515878">
                <a:tc>
                  <a:txBody>
                    <a:bodyPr/>
                    <a:p>
                      <a:pPr>
                        <a:defRPr/>
                      </a:pPr>
                      <a:r>
                        <a:rPr lang="fr-FR" sz="1800" b="1">
                          <a:solidFill>
                            <a:srgbClr val="C00000"/>
                          </a:solidFill>
                        </a:rPr>
                        <a:t>TOTAL DES DEPENSES DE FONCTIONNEMENT</a:t>
                      </a:r>
                      <a:endParaRPr sz="1800" b="1"/>
                    </a:p>
                  </a:txBody>
                  <a:tcPr/>
                </a:tc>
                <a:tc>
                  <a:txBody>
                    <a:bodyPr/>
                    <a:p>
                      <a:pPr algn="r">
                        <a:defRPr/>
                      </a:pPr>
                      <a:r>
                        <a:rPr sz="1800" b="1">
                          <a:solidFill>
                            <a:srgbClr val="C00000"/>
                          </a:solidFill>
                        </a:rPr>
                        <a:t>314 444.00</a:t>
                      </a:r>
                      <a:endParaRPr/>
                    </a:p>
                  </a:txBody>
                  <a:tcPr/>
                </a:tc>
                <a:tc>
                  <a:txBody>
                    <a:bodyPr/>
                    <a:p>
                      <a:pPr algn="r">
                        <a:defRPr/>
                      </a:pPr>
                      <a:r>
                        <a:rPr sz="1800" b="1">
                          <a:solidFill>
                            <a:srgbClr val="C00000"/>
                          </a:solidFill>
                        </a:rPr>
                        <a:t>193 829.15</a:t>
                      </a:r>
                      <a:endParaRPr/>
                    </a:p>
                  </a:txBody>
                  <a:tcPr/>
                </a:tc>
                <a:tc>
                  <a:txBody>
                    <a:bodyPr/>
                    <a:p>
                      <a:pPr algn="r">
                        <a:defRPr/>
                      </a:pPr>
                      <a:r>
                        <a:rPr lang="fr-FR" sz="1800" b="1">
                          <a:solidFill>
                            <a:srgbClr val="C00000"/>
                          </a:solidFill>
                        </a:rPr>
                        <a:t>275 500.00</a:t>
                      </a:r>
                      <a:endParaRPr sz="1800" b="1">
                        <a:solidFill>
                          <a:srgbClr val="C00000"/>
                        </a:solidFill>
                      </a:endParaRPr>
                    </a:p>
                  </a:txBody>
                  <a:tcPr/>
                </a:tc>
              </a:tr>
            </a:tbl>
          </a:graphicData>
        </a:graphic>
      </p:graphicFrame>
      <p:sp>
        <p:nvSpPr>
          <p:cNvPr id="1829693127" name="Espace réservé du numéro de diapositive 2"/>
          <p:cNvSpPr>
            <a:spLocks noGrp="1"/>
          </p:cNvSpPr>
          <p:nvPr>
            <p:ph type="sldNum" sz="quarter" idx="12"/>
          </p:nvPr>
        </p:nvSpPr>
        <p:spPr bwMode="auto">
          <a:xfrm>
            <a:off x="11408938" y="274088"/>
            <a:ext cx="357239" cy="365124"/>
          </a:xfrm>
        </p:spPr>
        <p:txBody>
          <a:bodyPr/>
          <a:lstStyle/>
          <a:p>
            <a:pPr>
              <a:defRPr/>
            </a:pPr>
            <a:fld id="{B2EF848B-29E8-4865-47A1-574809428BE3}" type="slidenum">
              <a:rPr lang="fr-FR"/>
              <a:t>53</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83296690" name="ZoneTexte 5"/>
          <p:cNvSpPr txBox="1"/>
          <p:nvPr/>
        </p:nvSpPr>
        <p:spPr bwMode="auto">
          <a:xfrm>
            <a:off x="536892" y="129847"/>
            <a:ext cx="11218240" cy="640440"/>
          </a:xfrm>
          <a:prstGeom prst="rect">
            <a:avLst/>
          </a:prstGeom>
          <a:noFill/>
        </p:spPr>
        <p:txBody>
          <a:bodyPr wrap="square" rtlCol="0">
            <a:spAutoFit/>
          </a:bodyPr>
          <a:lstStyle/>
          <a:p>
            <a:pPr>
              <a:defRPr/>
            </a:pPr>
            <a:r>
              <a:rPr lang="fr-FR" sz="3600" b="1">
                <a:solidFill>
                  <a:srgbClr val="C00000"/>
                </a:solidFill>
              </a:rPr>
              <a:t>3) Section d’Investissement : recettes (1/2)</a:t>
            </a:r>
            <a:endParaRPr/>
          </a:p>
        </p:txBody>
      </p:sp>
      <p:sp>
        <p:nvSpPr>
          <p:cNvPr id="1619815141"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504982229" name="Tableau 1"/>
          <p:cNvGraphicFramePr>
            <a:graphicFrameLocks xmlns:a="http://schemas.openxmlformats.org/drawingml/2006/main" noGrp="1"/>
          </p:cNvGraphicFramePr>
          <p:nvPr/>
        </p:nvGraphicFramePr>
        <p:xfrm rot="0">
          <a:off x="468908" y="1124744"/>
          <a:ext cx="9587531" cy="5298499"/>
        </p:xfrm>
        <a:graphic>
          <a:graphicData uri="http://schemas.openxmlformats.org/drawingml/2006/table">
            <a:tbl>
              <a:tblPr firstRow="1" firstCol="0" lastRow="0" lastCol="0" bandRow="1" bandCol="0">
                <a:tableStyleId>{DA2EE8F4-C70D-5240-8D52-E37A190E7F50}</a:tableStyleId>
              </a:tblPr>
              <a:tblGrid>
                <a:gridCol w="2314724"/>
                <a:gridCol w="1224136"/>
                <a:gridCol w="1368152"/>
                <a:gridCol w="1512168"/>
                <a:gridCol w="1398142"/>
                <a:gridCol w="1770209"/>
              </a:tblGrid>
              <a:tr h="1570609">
                <a:tc>
                  <a:txBody>
                    <a:bodyPr/>
                    <a:p>
                      <a:pPr algn="ctr">
                        <a:defRPr/>
                      </a:pPr>
                      <a:r>
                        <a:rPr lang="fr-FR" sz="1600"/>
                        <a:t>En € </a:t>
                      </a:r>
                      <a:endParaRPr/>
                    </a:p>
                  </a:txBody>
                  <a:tcPr/>
                </a:tc>
                <a:tc>
                  <a:txBody>
                    <a:bodyPr/>
                    <a:p>
                      <a:pPr algn="ctr">
                        <a:defRPr/>
                      </a:pPr>
                      <a:r>
                        <a:rPr lang="fr-FR" sz="1600" b="1" i="0" u="none" strike="noStrike" cap="none" spc="0">
                          <a:solidFill>
                            <a:schemeClr val="lt1"/>
                          </a:solidFill>
                          <a:latin typeface="Calibri"/>
                          <a:ea typeface="Arial"/>
                          <a:cs typeface="Arial"/>
                        </a:rPr>
                        <a:t>Crédits ouverts 2025 (BP+DM+RAR N-1)</a:t>
                      </a:r>
                      <a:endParaRPr/>
                    </a:p>
                  </a:txBody>
                  <a:tcPr/>
                </a:tc>
                <a:tc>
                  <a:txBody>
                    <a:bodyPr/>
                    <a:p>
                      <a:pPr algn="ctr">
                        <a:defRPr/>
                      </a:pPr>
                      <a:r>
                        <a:rPr lang="fr-FR" sz="1600" b="1" i="0" u="none" strike="noStrike" cap="none" spc="0">
                          <a:solidFill>
                            <a:schemeClr val="lt1"/>
                          </a:solidFill>
                          <a:latin typeface="Calibri"/>
                          <a:ea typeface="Arial"/>
                          <a:cs typeface="Arial"/>
                        </a:rPr>
                        <a:t>CA 2025</a:t>
                      </a:r>
                      <a:endParaRPr/>
                    </a:p>
                  </a:txBody>
                  <a:tcPr/>
                </a:tc>
                <a:tc>
                  <a:txBody>
                    <a:bodyPr/>
                    <a:p>
                      <a:pPr algn="ctr">
                        <a:defRPr/>
                      </a:pPr>
                      <a:r>
                        <a:rPr lang="fr-FR" sz="1600" b="1" i="0" u="none" strike="noStrike" cap="none" spc="0">
                          <a:solidFill>
                            <a:schemeClr val="lt1"/>
                          </a:solidFill>
                          <a:latin typeface="Calibri"/>
                          <a:cs typeface="Arial"/>
                        </a:rPr>
                        <a:t>RAR 2025 à reporter en 2026 </a:t>
                      </a:r>
                      <a:endParaRPr/>
                    </a:p>
                    <a:p>
                      <a:pPr algn="ctr">
                        <a:defRPr/>
                      </a:pPr>
                      <a:r>
                        <a:rPr lang="fr-FR" sz="1600" b="1" i="0" u="none" strike="noStrike" cap="none" spc="0">
                          <a:solidFill>
                            <a:schemeClr val="lt1"/>
                          </a:solidFill>
                          <a:latin typeface="Calibri"/>
                          <a:cs typeface="Arial"/>
                        </a:rPr>
                        <a:t> (1)</a:t>
                      </a:r>
                      <a:endParaRPr lang="fr-FR" sz="1600"/>
                    </a:p>
                  </a:txBody>
                  <a:tcPr/>
                </a:tc>
                <a:tc>
                  <a:txBody>
                    <a:bodyPr/>
                    <a:p>
                      <a:pPr algn="ctr">
                        <a:defRPr/>
                      </a:pPr>
                      <a:r>
                        <a:rPr lang="fr-FR" sz="1600"/>
                        <a:t>Propositions nouvelles BP 2026</a:t>
                      </a:r>
                      <a:endParaRPr/>
                    </a:p>
                    <a:p>
                      <a:pPr algn="ctr">
                        <a:defRPr/>
                      </a:pPr>
                      <a:r>
                        <a:rPr lang="fr-FR" sz="1600"/>
                        <a:t>(2)</a:t>
                      </a:r>
                      <a:endParaRPr/>
                    </a:p>
                  </a:txBody>
                  <a:tcPr/>
                </a:tc>
                <a:tc>
                  <a:txBody>
                    <a:bodyPr/>
                    <a:p>
                      <a:pPr algn="ctr">
                        <a:defRPr/>
                      </a:pPr>
                      <a:r>
                        <a:rPr lang="fr-FR" sz="1600"/>
                        <a:t>TOTAL BP 2026</a:t>
                      </a:r>
                      <a:endParaRPr/>
                    </a:p>
                    <a:p>
                      <a:pPr algn="ctr">
                        <a:defRPr/>
                      </a:pPr>
                      <a:r>
                        <a:rPr lang="fr-FR" sz="1600"/>
                        <a:t>(1+2)</a:t>
                      </a:r>
                      <a:endParaRPr/>
                    </a:p>
                  </a:txBody>
                  <a:tcPr/>
                </a:tc>
              </a:tr>
              <a:tr h="693990">
                <a:tc>
                  <a:txBody>
                    <a:bodyPr/>
                    <a:p>
                      <a:pPr>
                        <a:defRPr/>
                      </a:pPr>
                      <a:r>
                        <a:rPr lang="fr-FR" sz="1600" b="0"/>
                        <a:t>13 – Subventions d’investissement</a:t>
                      </a:r>
                      <a:endParaRPr sz="1600" b="0"/>
                    </a:p>
                  </a:txBody>
                  <a:tcPr/>
                </a:tc>
                <a:tc>
                  <a:txBody>
                    <a:bodyPr/>
                    <a:p>
                      <a:pPr algn="r">
                        <a:defRPr/>
                      </a:pPr>
                      <a:r>
                        <a:rPr sz="1600" b="0"/>
                        <a:t>153 000.00</a:t>
                      </a:r>
                      <a:endParaRPr/>
                    </a:p>
                  </a:txBody>
                  <a:tcPr/>
                </a:tc>
                <a:tc>
                  <a:txBody>
                    <a:bodyPr/>
                    <a:p>
                      <a:pPr algn="r">
                        <a:defRPr/>
                      </a:pPr>
                      <a:r>
                        <a:rPr sz="1600" b="0"/>
                        <a:t>153 178.00</a:t>
                      </a:r>
                      <a:endParaRPr/>
                    </a:p>
                  </a:txBody>
                  <a:tcPr/>
                </a:tc>
                <a:tc>
                  <a:txBody>
                    <a:bodyPr/>
                    <a:p>
                      <a:pPr algn="r">
                        <a:defRPr/>
                      </a:pPr>
                      <a:r>
                        <a:rPr sz="1600" b="0"/>
                        <a:t>0.00</a:t>
                      </a:r>
                      <a:endParaRPr/>
                    </a:p>
                  </a:txBody>
                  <a:tcPr/>
                </a:tc>
                <a:tc>
                  <a:txBody>
                    <a:bodyPr/>
                    <a:p>
                      <a:pPr algn="r">
                        <a:defRPr/>
                      </a:pPr>
                      <a:r>
                        <a:rPr lang="fr-FR" sz="1600" b="0"/>
                        <a:t>0.00</a:t>
                      </a:r>
                      <a:endParaRPr sz="1600" b="0"/>
                    </a:p>
                  </a:txBody>
                  <a:tcPr/>
                </a:tc>
                <a:tc>
                  <a:txBody>
                    <a:bodyPr/>
                    <a:p>
                      <a:pPr algn="r">
                        <a:defRPr/>
                      </a:pPr>
                      <a:r>
                        <a:rPr lang="fr-FR" sz="1600" b="0"/>
                        <a:t>0.00</a:t>
                      </a:r>
                      <a:endParaRPr sz="1600" b="0"/>
                    </a:p>
                  </a:txBody>
                  <a:tcPr/>
                </a:tc>
              </a:tr>
              <a:tr h="693990">
                <a:tc>
                  <a:txBody>
                    <a:bodyPr/>
                    <a:p>
                      <a:pPr>
                        <a:defRPr/>
                      </a:pPr>
                      <a:r>
                        <a:rPr lang="fr-FR" sz="1600" b="1"/>
                        <a:t>TOTAL DES RECETTES D’EQUIPEMENT</a:t>
                      </a:r>
                      <a:endParaRPr/>
                    </a:p>
                  </a:txBody>
                  <a:tcPr/>
                </a:tc>
                <a:tc>
                  <a:txBody>
                    <a:bodyPr/>
                    <a:p>
                      <a:pPr algn="r">
                        <a:defRPr/>
                      </a:pPr>
                      <a:r>
                        <a:rPr sz="1600" b="1"/>
                        <a:t>153 000.00</a:t>
                      </a:r>
                      <a:endParaRPr/>
                    </a:p>
                  </a:txBody>
                  <a:tcPr/>
                </a:tc>
                <a:tc>
                  <a:txBody>
                    <a:bodyPr/>
                    <a:p>
                      <a:pPr algn="r">
                        <a:defRPr/>
                      </a:pPr>
                      <a:r>
                        <a:rPr sz="1600" b="1"/>
                        <a:t>153 178.00</a:t>
                      </a:r>
                      <a:endParaRPr/>
                    </a:p>
                  </a:txBody>
                  <a:tcPr/>
                </a:tc>
                <a:tc>
                  <a:txBody>
                    <a:bodyPr/>
                    <a:p>
                      <a:pPr algn="r">
                        <a:defRPr/>
                      </a:pPr>
                      <a:r>
                        <a:rPr sz="1600" b="1"/>
                        <a:t>0.00</a:t>
                      </a:r>
                      <a:endParaRPr/>
                    </a:p>
                  </a:txBody>
                  <a:tcPr/>
                </a:tc>
                <a:tc>
                  <a:txBody>
                    <a:bodyPr/>
                    <a:p>
                      <a:pPr algn="r">
                        <a:defRPr/>
                      </a:pPr>
                      <a:r>
                        <a:rPr lang="fr-FR" sz="1600" b="1"/>
                        <a:t>0.00</a:t>
                      </a:r>
                      <a:endParaRPr sz="1600" b="1"/>
                    </a:p>
                  </a:txBody>
                  <a:tcPr/>
                </a:tc>
                <a:tc>
                  <a:txBody>
                    <a:bodyPr/>
                    <a:p>
                      <a:pPr algn="r">
                        <a:defRPr/>
                      </a:pPr>
                      <a:r>
                        <a:rPr lang="fr-FR" sz="1600" b="1"/>
                        <a:t>0.00</a:t>
                      </a:r>
                      <a:endParaRPr sz="1600" b="1"/>
                    </a:p>
                  </a:txBody>
                  <a:tcPr/>
                </a:tc>
              </a:tr>
              <a:tr h="693990">
                <a:tc>
                  <a:txBody>
                    <a:bodyPr/>
                    <a:p>
                      <a:pPr>
                        <a:defRPr/>
                      </a:pPr>
                      <a:r>
                        <a:rPr lang="fr-FR" sz="1600"/>
                        <a:t>1068 – Excédents de fonctionnement capitalisés</a:t>
                      </a:r>
                      <a:endParaRPr/>
                    </a:p>
                  </a:txBody>
                  <a:tcPr/>
                </a:tc>
                <a:tc>
                  <a:txBody>
                    <a:bodyPr/>
                    <a:p>
                      <a:pPr algn="r">
                        <a:defRPr/>
                      </a:pPr>
                      <a:r>
                        <a:rPr sz="1600"/>
                        <a:t>131 650.46</a:t>
                      </a:r>
                      <a:endParaRPr/>
                    </a:p>
                  </a:txBody>
                  <a:tcPr/>
                </a:tc>
                <a:tc>
                  <a:txBody>
                    <a:bodyPr/>
                    <a:p>
                      <a:pPr algn="r">
                        <a:defRPr/>
                      </a:pPr>
                      <a:r>
                        <a:rPr sz="1600"/>
                        <a:t>131 650.46</a:t>
                      </a:r>
                      <a:endParaRPr/>
                    </a:p>
                  </a:txBody>
                  <a:tcPr/>
                </a:tc>
                <a:tc>
                  <a:txBody>
                    <a:bodyPr/>
                    <a:p>
                      <a:pPr algn="r">
                        <a:defRPr/>
                      </a:pPr>
                      <a:r>
                        <a:rPr sz="1600"/>
                        <a:t>0.00</a:t>
                      </a:r>
                      <a:endParaRPr/>
                    </a:p>
                  </a:txBody>
                  <a:tcPr/>
                </a:tc>
                <a:tc>
                  <a:txBody>
                    <a:bodyPr/>
                    <a:p>
                      <a:pPr algn="r">
                        <a:defRPr/>
                      </a:pPr>
                      <a:r>
                        <a:rPr lang="fr-FR" sz="1600"/>
                        <a:t>120 649.65 *</a:t>
                      </a:r>
                      <a:endParaRPr sz="1600"/>
                    </a:p>
                  </a:txBody>
                  <a:tcPr/>
                </a:tc>
                <a:tc>
                  <a:txBody>
                    <a:bodyPr/>
                    <a:p>
                      <a:pPr algn="r">
                        <a:defRPr/>
                      </a:pPr>
                      <a:r>
                        <a:rPr lang="fr-FR" sz="1600"/>
                        <a:t>120 649.65</a:t>
                      </a:r>
                      <a:endParaRPr sz="1600"/>
                    </a:p>
                  </a:txBody>
                  <a:tcPr/>
                </a:tc>
              </a:tr>
              <a:tr h="693990">
                <a:tc>
                  <a:txBody>
                    <a:bodyPr/>
                    <a:p>
                      <a:pPr marL="0" marR="0" lvl="0" indent="0" algn="l" defTabSz="914400">
                        <a:lnSpc>
                          <a:spcPct val="100000"/>
                        </a:lnSpc>
                        <a:spcBef>
                          <a:spcPts val="0"/>
                        </a:spcBef>
                        <a:spcAft>
                          <a:spcPts val="0"/>
                        </a:spcAft>
                        <a:buClrTx/>
                        <a:buSzTx/>
                        <a:buFontTx/>
                        <a:buNone/>
                        <a:defRPr/>
                      </a:pPr>
                      <a:r>
                        <a:rPr lang="fr-FR" sz="1600" b="1"/>
                        <a:t>TOTAL DES RECETTES FINANCIERES</a:t>
                      </a:r>
                      <a:endParaRPr/>
                    </a:p>
                  </a:txBody>
                  <a:tcPr/>
                </a:tc>
                <a:tc>
                  <a:txBody>
                    <a:bodyPr/>
                    <a:p>
                      <a:pPr algn="r">
                        <a:defRPr/>
                      </a:pPr>
                      <a:r>
                        <a:rPr sz="1600" b="1"/>
                        <a:t>131 650.46</a:t>
                      </a:r>
                      <a:endParaRPr/>
                    </a:p>
                  </a:txBody>
                  <a:tcPr/>
                </a:tc>
                <a:tc>
                  <a:txBody>
                    <a:bodyPr/>
                    <a:p>
                      <a:pPr algn="r">
                        <a:defRPr/>
                      </a:pPr>
                      <a:r>
                        <a:rPr sz="1600" b="1"/>
                        <a:t>131 650.46</a:t>
                      </a:r>
                      <a:endParaRPr/>
                    </a:p>
                  </a:txBody>
                  <a:tcPr/>
                </a:tc>
                <a:tc>
                  <a:txBody>
                    <a:bodyPr/>
                    <a:p>
                      <a:pPr algn="r">
                        <a:defRPr/>
                      </a:pPr>
                      <a:r>
                        <a:rPr sz="1600" b="1"/>
                        <a:t>0.00</a:t>
                      </a:r>
                      <a:endParaRPr/>
                    </a:p>
                  </a:txBody>
                  <a:tcPr/>
                </a:tc>
                <a:tc>
                  <a:txBody>
                    <a:bodyPr/>
                    <a:p>
                      <a:pPr algn="r">
                        <a:defRPr/>
                      </a:pPr>
                      <a:r>
                        <a:rPr lang="fr-FR" sz="1600" b="1"/>
                        <a:t>120 649.65</a:t>
                      </a:r>
                      <a:endParaRPr sz="1600" b="1"/>
                    </a:p>
                  </a:txBody>
                  <a:tcPr/>
                </a:tc>
                <a:tc>
                  <a:txBody>
                    <a:bodyPr/>
                    <a:p>
                      <a:pPr algn="r">
                        <a:defRPr/>
                      </a:pPr>
                      <a:r>
                        <a:rPr lang="fr-FR" sz="1600" b="1"/>
                        <a:t>120 649.65</a:t>
                      </a:r>
                      <a:endParaRPr sz="1600" b="1"/>
                    </a:p>
                  </a:txBody>
                  <a:tcPr/>
                </a:tc>
              </a:tr>
              <a:tr h="693990">
                <a:tc>
                  <a:txBody>
                    <a:bodyPr/>
                    <a:p>
                      <a:pPr marL="0" marR="0" lvl="0" indent="0" algn="l" defTabSz="914400">
                        <a:lnSpc>
                          <a:spcPct val="100000"/>
                        </a:lnSpc>
                        <a:spcBef>
                          <a:spcPts val="0"/>
                        </a:spcBef>
                        <a:spcAft>
                          <a:spcPts val="0"/>
                        </a:spcAft>
                        <a:buClrTx/>
                        <a:buSzTx/>
                        <a:buFontTx/>
                        <a:buNone/>
                        <a:defRPr/>
                      </a:pPr>
                      <a:r>
                        <a:rPr lang="fr-FR" sz="1600" b="1"/>
                        <a:t>TOTAL RECETTES REELLES D’INVESTISSEMENT</a:t>
                      </a:r>
                      <a:endParaRPr/>
                    </a:p>
                  </a:txBody>
                  <a:tcPr/>
                </a:tc>
                <a:tc>
                  <a:txBody>
                    <a:bodyPr/>
                    <a:p>
                      <a:pPr algn="r">
                        <a:defRPr/>
                      </a:pPr>
                      <a:r>
                        <a:rPr sz="1600" b="1"/>
                        <a:t>284 650.46</a:t>
                      </a:r>
                      <a:endParaRPr/>
                    </a:p>
                  </a:txBody>
                  <a:tcPr/>
                </a:tc>
                <a:tc>
                  <a:txBody>
                    <a:bodyPr/>
                    <a:p>
                      <a:pPr algn="r">
                        <a:defRPr/>
                      </a:pPr>
                      <a:r>
                        <a:rPr sz="1600" b="1"/>
                        <a:t>284 828.46</a:t>
                      </a:r>
                      <a:endParaRPr/>
                    </a:p>
                  </a:txBody>
                  <a:tcPr/>
                </a:tc>
                <a:tc>
                  <a:txBody>
                    <a:bodyPr/>
                    <a:p>
                      <a:pPr algn="r">
                        <a:defRPr/>
                      </a:pPr>
                      <a:r>
                        <a:rPr sz="1600" b="1"/>
                        <a:t>0.00</a:t>
                      </a:r>
                      <a:endParaRPr/>
                    </a:p>
                  </a:txBody>
                  <a:tcPr/>
                </a:tc>
                <a:tc>
                  <a:txBody>
                    <a:bodyPr/>
                    <a:p>
                      <a:pPr algn="r">
                        <a:defRPr/>
                      </a:pPr>
                      <a:r>
                        <a:rPr lang="fr-FR" sz="1600" b="1"/>
                        <a:t>120 649.65</a:t>
                      </a:r>
                      <a:endParaRPr sz="1600" b="1"/>
                    </a:p>
                  </a:txBody>
                  <a:tcPr/>
                </a:tc>
                <a:tc>
                  <a:txBody>
                    <a:bodyPr/>
                    <a:p>
                      <a:pPr algn="r">
                        <a:defRPr/>
                      </a:pPr>
                      <a:r>
                        <a:rPr lang="fr-FR" sz="1600" b="1"/>
                        <a:t>120 649.65</a:t>
                      </a:r>
                      <a:endParaRPr sz="1600" b="1"/>
                    </a:p>
                  </a:txBody>
                  <a:tcPr/>
                </a:tc>
              </a:tr>
            </a:tbl>
          </a:graphicData>
        </a:graphic>
      </p:graphicFrame>
      <p:sp>
        <p:nvSpPr>
          <p:cNvPr id="264189465"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54</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2730488" name="ZoneTexte 5"/>
          <p:cNvSpPr txBox="1"/>
          <p:nvPr/>
        </p:nvSpPr>
        <p:spPr bwMode="auto">
          <a:xfrm>
            <a:off x="536892" y="129847"/>
            <a:ext cx="11218240" cy="640440"/>
          </a:xfrm>
          <a:prstGeom prst="rect">
            <a:avLst/>
          </a:prstGeom>
          <a:noFill/>
        </p:spPr>
        <p:txBody>
          <a:bodyPr wrap="square" rtlCol="0">
            <a:spAutoFit/>
          </a:bodyPr>
          <a:lstStyle/>
          <a:p>
            <a:pPr>
              <a:defRPr/>
            </a:pPr>
            <a:r>
              <a:rPr lang="fr-FR" sz="3600" b="1">
                <a:solidFill>
                  <a:srgbClr val="C00000"/>
                </a:solidFill>
              </a:rPr>
              <a:t>3) Section d’Investissement : recettes (2/2)</a:t>
            </a:r>
            <a:endParaRPr/>
          </a:p>
        </p:txBody>
      </p:sp>
      <p:sp>
        <p:nvSpPr>
          <p:cNvPr id="1852650893" name="Titre 3"/>
          <p:cNvSpPr>
            <a:spLocks noGrp="1"/>
          </p:cNvSpPr>
          <p:nvPr>
            <p:ph type="ctrTitle"/>
          </p:nvPr>
        </p:nvSpPr>
        <p:spPr bwMode="auto">
          <a:xfrm>
            <a:off x="536893" y="1491808"/>
            <a:ext cx="11329759" cy="3781528"/>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275871125" name="Tableau 1"/>
          <p:cNvGraphicFramePr>
            <a:graphicFrameLocks xmlns:a="http://schemas.openxmlformats.org/drawingml/2006/main" noGrp="1"/>
          </p:cNvGraphicFramePr>
          <p:nvPr/>
        </p:nvGraphicFramePr>
        <p:xfrm rot="0">
          <a:off x="473895" y="761571"/>
          <a:ext cx="9587531" cy="4876800"/>
        </p:xfrm>
        <a:graphic>
          <a:graphicData uri="http://schemas.openxmlformats.org/drawingml/2006/table">
            <a:tbl>
              <a:tblPr firstRow="1" firstCol="0" lastRow="0" lastCol="0" bandRow="1" bandCol="0">
                <a:tableStyleId>{DA2EE8F4-C70D-5240-8D52-E37A190E7F50}</a:tableStyleId>
              </a:tblPr>
              <a:tblGrid>
                <a:gridCol w="3027341"/>
                <a:gridCol w="1249561"/>
                <a:gridCol w="1417211"/>
                <a:gridCol w="1013099"/>
                <a:gridCol w="1440160"/>
                <a:gridCol w="1440159"/>
              </a:tblGrid>
              <a:tr h="348997">
                <a:tc>
                  <a:txBody>
                    <a:bodyPr/>
                    <a:p>
                      <a:pPr algn="ctr">
                        <a:defRPr/>
                      </a:pPr>
                      <a:r>
                        <a:rPr lang="fr-FR" sz="1600"/>
                        <a:t>En € </a:t>
                      </a:r>
                      <a:endParaRPr/>
                    </a:p>
                  </a:txBody>
                  <a:tcPr/>
                </a:tc>
                <a:tc>
                  <a:txBody>
                    <a:bodyPr/>
                    <a:p>
                      <a:pPr algn="ctr">
                        <a:defRPr/>
                      </a:pPr>
                      <a:r>
                        <a:rPr lang="fr-FR" sz="1600" b="1" i="0" u="none" strike="noStrike" cap="none" spc="0">
                          <a:solidFill>
                            <a:schemeClr val="lt1"/>
                          </a:solidFill>
                          <a:latin typeface="Calibri"/>
                          <a:ea typeface="Arial"/>
                          <a:cs typeface="Arial"/>
                        </a:rPr>
                        <a:t>Crédits ouverts 2025 (BP+DM+RAR N-1)</a:t>
                      </a:r>
                      <a:endParaRPr/>
                    </a:p>
                  </a:txBody>
                  <a:tcPr/>
                </a:tc>
                <a:tc>
                  <a:txBody>
                    <a:bodyPr/>
                    <a:p>
                      <a:pPr algn="ctr">
                        <a:defRPr/>
                      </a:pPr>
                      <a:r>
                        <a:rPr lang="fr-FR" sz="1600" b="1" i="0" u="none" strike="noStrike" cap="none" spc="0">
                          <a:solidFill>
                            <a:schemeClr val="lt1"/>
                          </a:solidFill>
                          <a:latin typeface="Calibri"/>
                          <a:ea typeface="Arial"/>
                          <a:cs typeface="Arial"/>
                        </a:rPr>
                        <a:t>CA 2025</a:t>
                      </a:r>
                      <a:endParaRPr/>
                    </a:p>
                  </a:txBody>
                  <a:tcPr/>
                </a:tc>
                <a:tc>
                  <a:txBody>
                    <a:bodyPr/>
                    <a:p>
                      <a:pPr algn="ctr">
                        <a:defRPr/>
                      </a:pPr>
                      <a:r>
                        <a:rPr lang="fr-FR" sz="1600" b="1" i="0" u="none" strike="noStrike" cap="none" spc="0">
                          <a:solidFill>
                            <a:schemeClr val="lt1"/>
                          </a:solidFill>
                          <a:latin typeface="Calibri"/>
                          <a:cs typeface="Arial"/>
                        </a:rPr>
                        <a:t>RAR 2025 à reporter en 2026</a:t>
                      </a:r>
                      <a:endParaRPr/>
                    </a:p>
                    <a:p>
                      <a:pPr algn="ctr">
                        <a:defRPr/>
                      </a:pPr>
                      <a:r>
                        <a:rPr lang="fr-FR" sz="1600" b="1" i="0" u="none" strike="noStrike" cap="none" spc="0">
                          <a:solidFill>
                            <a:schemeClr val="lt1"/>
                          </a:solidFill>
                          <a:latin typeface="Calibri"/>
                          <a:cs typeface="Arial"/>
                        </a:rPr>
                        <a:t>(1)</a:t>
                      </a:r>
                      <a:endParaRPr lang="fr-FR" sz="1600"/>
                    </a:p>
                  </a:txBody>
                  <a:tcPr/>
                </a:tc>
                <a:tc>
                  <a:txBody>
                    <a:bodyPr/>
                    <a:p>
                      <a:pPr algn="ctr">
                        <a:defRPr/>
                      </a:pPr>
                      <a:r>
                        <a:rPr lang="fr-FR" sz="1600"/>
                        <a:t>Propositions nouvelles BP 2026</a:t>
                      </a:r>
                      <a:endParaRPr/>
                    </a:p>
                    <a:p>
                      <a:pPr algn="ctr">
                        <a:defRPr/>
                      </a:pPr>
                      <a:r>
                        <a:rPr lang="fr-FR" sz="1600"/>
                        <a:t>(2)</a:t>
                      </a:r>
                      <a:endParaRPr/>
                    </a:p>
                  </a:txBody>
                  <a:tcPr/>
                </a:tc>
                <a:tc>
                  <a:txBody>
                    <a:bodyPr/>
                    <a:p>
                      <a:pPr algn="ctr">
                        <a:defRPr/>
                      </a:pPr>
                      <a:r>
                        <a:rPr lang="fr-FR" sz="1600"/>
                        <a:t>TOTAL BP 2026</a:t>
                      </a:r>
                      <a:endParaRPr/>
                    </a:p>
                    <a:p>
                      <a:pPr algn="ctr">
                        <a:defRPr/>
                      </a:pPr>
                      <a:r>
                        <a:rPr lang="fr-FR" sz="1600"/>
                        <a:t>(1+2)</a:t>
                      </a:r>
                      <a:endParaRPr/>
                    </a:p>
                  </a:txBody>
                  <a:tcPr/>
                </a:tc>
              </a:tr>
              <a:tr h="249771">
                <a:tc>
                  <a:txBody>
                    <a:bodyPr/>
                    <a:p>
                      <a:pPr marL="0" marR="0" lvl="0" indent="0" algn="l" defTabSz="914400">
                        <a:lnSpc>
                          <a:spcPct val="100000"/>
                        </a:lnSpc>
                        <a:spcBef>
                          <a:spcPts val="0"/>
                        </a:spcBef>
                        <a:spcAft>
                          <a:spcPts val="0"/>
                        </a:spcAft>
                        <a:buClrTx/>
                        <a:buSzTx/>
                        <a:buFontTx/>
                        <a:buNone/>
                        <a:defRPr/>
                      </a:pPr>
                      <a:r>
                        <a:rPr lang="fr-FR" sz="1600" b="1"/>
                        <a:t>021 – Virement de la section de fonctionnement</a:t>
                      </a:r>
                      <a:endParaRPr b="1"/>
                    </a:p>
                  </a:txBody>
                  <a:tcPr/>
                </a:tc>
                <a:tc>
                  <a:txBody>
                    <a:bodyPr/>
                    <a:p>
                      <a:pPr algn="r">
                        <a:defRPr/>
                      </a:pPr>
                      <a:r>
                        <a:rPr sz="1600" b="1"/>
                        <a:t>99 694.00</a:t>
                      </a:r>
                      <a:endParaRPr/>
                    </a:p>
                  </a:txBody>
                  <a:tcPr/>
                </a:tc>
                <a:tc>
                  <a:txBody>
                    <a:bodyPr/>
                    <a:p>
                      <a:pPr algn="r">
                        <a:defRPr/>
                      </a:pPr>
                      <a:endParaRPr sz="1600" b="1"/>
                    </a:p>
                  </a:txBody>
                  <a:tcPr>
                    <a:solidFill>
                      <a:schemeClr val="tx1">
                        <a:lumMod val="50000"/>
                        <a:lumOff val="50000"/>
                      </a:schemeClr>
                    </a:solidFill>
                  </a:tcPr>
                </a:tc>
                <a:tc>
                  <a:txBody>
                    <a:bodyPr/>
                    <a:p>
                      <a:pPr algn="r">
                        <a:defRPr/>
                      </a:pPr>
                      <a:endParaRPr sz="1600" b="1"/>
                    </a:p>
                  </a:txBody>
                  <a:tcPr>
                    <a:solidFill>
                      <a:schemeClr val="tx1">
                        <a:lumMod val="50000"/>
                        <a:lumOff val="50000"/>
                      </a:schemeClr>
                    </a:solidFill>
                  </a:tcPr>
                </a:tc>
                <a:tc>
                  <a:txBody>
                    <a:bodyPr/>
                    <a:p>
                      <a:pPr algn="r">
                        <a:defRPr/>
                      </a:pPr>
                      <a:r>
                        <a:rPr lang="fr-FR" sz="1600" b="1"/>
                        <a:t>62 500.00</a:t>
                      </a:r>
                      <a:endParaRPr sz="1600" b="1"/>
                    </a:p>
                  </a:txBody>
                  <a:tcPr/>
                </a:tc>
                <a:tc>
                  <a:txBody>
                    <a:bodyPr/>
                    <a:p>
                      <a:pPr algn="r">
                        <a:defRPr/>
                      </a:pPr>
                      <a:r>
                        <a:rPr lang="fr-FR" sz="1600" b="1"/>
                        <a:t>62 500.00</a:t>
                      </a:r>
                      <a:endParaRPr sz="1600" b="1"/>
                    </a:p>
                  </a:txBody>
                  <a:tcPr/>
                </a:tc>
              </a:tr>
              <a:tr h="249770">
                <a:tc>
                  <a:txBody>
                    <a:bodyPr/>
                    <a:p>
                      <a:pPr marL="0" marR="0" lvl="0" indent="0" algn="l" defTabSz="914400">
                        <a:lnSpc>
                          <a:spcPct val="100000"/>
                        </a:lnSpc>
                        <a:spcBef>
                          <a:spcPts val="0"/>
                        </a:spcBef>
                        <a:spcAft>
                          <a:spcPts val="0"/>
                        </a:spcAft>
                        <a:buClrTx/>
                        <a:buSzTx/>
                        <a:buFontTx/>
                        <a:buNone/>
                        <a:defRPr/>
                      </a:pPr>
                      <a:r>
                        <a:rPr lang="fr-FR" sz="1600" b="0"/>
                        <a:t>28188 – Autres </a:t>
                      </a:r>
                      <a:r>
                        <a:rPr lang="fr-FR" sz="1600" b="0"/>
                        <a:t>immo</a:t>
                      </a:r>
                      <a:r>
                        <a:rPr lang="fr-FR" sz="1600" b="0"/>
                        <a:t>. corporelles</a:t>
                      </a:r>
                      <a:endParaRPr sz="1600" b="0"/>
                    </a:p>
                  </a:txBody>
                  <a:tcPr/>
                </a:tc>
                <a:tc>
                  <a:txBody>
                    <a:bodyPr/>
                    <a:p>
                      <a:pPr algn="r">
                        <a:defRPr/>
                      </a:pPr>
                      <a:r>
                        <a:rPr sz="1600" b="0"/>
                        <a:t>22 250.00</a:t>
                      </a:r>
                      <a:endParaRPr/>
                    </a:p>
                  </a:txBody>
                  <a:tcPr/>
                </a:tc>
                <a:tc>
                  <a:txBody>
                    <a:bodyPr/>
                    <a:p>
                      <a:pPr algn="r">
                        <a:defRPr/>
                      </a:pPr>
                      <a:r>
                        <a:rPr sz="1600"/>
                        <a:t>21 109.00</a:t>
                      </a:r>
                      <a:endParaRPr/>
                    </a:p>
                  </a:txBody>
                  <a:tcPr/>
                </a:tc>
                <a:tc>
                  <a:txBody>
                    <a:bodyPr/>
                    <a:p>
                      <a:pPr algn="r">
                        <a:defRPr/>
                      </a:pPr>
                      <a:r>
                        <a:rPr sz="1600" b="0"/>
                        <a:t>0.00</a:t>
                      </a:r>
                      <a:endParaRPr/>
                    </a:p>
                  </a:txBody>
                  <a:tcPr/>
                </a:tc>
                <a:tc>
                  <a:txBody>
                    <a:bodyPr/>
                    <a:p>
                      <a:pPr algn="r">
                        <a:defRPr/>
                      </a:pPr>
                      <a:r>
                        <a:rPr lang="fr-FR" sz="1600" b="0"/>
                        <a:t>22 200.00</a:t>
                      </a:r>
                      <a:endParaRPr sz="1600" b="0"/>
                    </a:p>
                  </a:txBody>
                  <a:tcPr/>
                </a:tc>
                <a:tc>
                  <a:txBody>
                    <a:bodyPr/>
                    <a:p>
                      <a:pPr algn="r">
                        <a:defRPr/>
                      </a:pPr>
                      <a:r>
                        <a:rPr lang="fr-FR" sz="1600" b="0"/>
                        <a:t>22 200.00</a:t>
                      </a:r>
                      <a:endParaRPr sz="1600" b="0"/>
                    </a:p>
                  </a:txBody>
                  <a:tcPr/>
                </a:tc>
              </a:tr>
              <a:tr h="249770">
                <a:tc>
                  <a:txBody>
                    <a:bodyPr/>
                    <a:p>
                      <a:pPr marL="0" marR="0" lvl="0" indent="0" algn="l" defTabSz="914400">
                        <a:lnSpc>
                          <a:spcPct val="100000"/>
                        </a:lnSpc>
                        <a:spcBef>
                          <a:spcPts val="0"/>
                        </a:spcBef>
                        <a:spcAft>
                          <a:spcPts val="0"/>
                        </a:spcAft>
                        <a:buClrTx/>
                        <a:buSzTx/>
                        <a:buFontTx/>
                        <a:buNone/>
                        <a:defRPr/>
                      </a:pPr>
                      <a:r>
                        <a:rPr lang="fr-FR" sz="1600" b="1"/>
                        <a:t>040 – Op. d’ordre de transferts entre sections</a:t>
                      </a:r>
                      <a:endParaRPr sz="1600" b="1"/>
                    </a:p>
                  </a:txBody>
                  <a:tcPr/>
                </a:tc>
                <a:tc>
                  <a:txBody>
                    <a:bodyPr/>
                    <a:p>
                      <a:pPr algn="r">
                        <a:defRPr/>
                      </a:pPr>
                      <a:r>
                        <a:rPr sz="1600" b="1"/>
                        <a:t>22 250.00</a:t>
                      </a:r>
                      <a:endParaRPr/>
                    </a:p>
                  </a:txBody>
                  <a:tcPr/>
                </a:tc>
                <a:tc>
                  <a:txBody>
                    <a:bodyPr/>
                    <a:p>
                      <a:pPr algn="r">
                        <a:defRPr/>
                      </a:pPr>
                      <a:r>
                        <a:rPr sz="1600" b="1"/>
                        <a:t>21 109.00</a:t>
                      </a:r>
                      <a:endParaRPr/>
                    </a:p>
                  </a:txBody>
                  <a:tcPr/>
                </a:tc>
                <a:tc>
                  <a:txBody>
                    <a:bodyPr/>
                    <a:p>
                      <a:pPr algn="r">
                        <a:defRPr/>
                      </a:pPr>
                      <a:r>
                        <a:rPr sz="1600" b="1"/>
                        <a:t>0.00</a:t>
                      </a:r>
                      <a:endParaRPr/>
                    </a:p>
                  </a:txBody>
                  <a:tcPr/>
                </a:tc>
                <a:tc>
                  <a:txBody>
                    <a:bodyPr/>
                    <a:p>
                      <a:pPr algn="r">
                        <a:defRPr/>
                      </a:pPr>
                      <a:r>
                        <a:rPr lang="fr-FR" sz="1600" b="1"/>
                        <a:t>22 200.00</a:t>
                      </a:r>
                      <a:endParaRPr sz="1600" b="1"/>
                    </a:p>
                  </a:txBody>
                  <a:tcPr/>
                </a:tc>
                <a:tc>
                  <a:txBody>
                    <a:bodyPr/>
                    <a:p>
                      <a:pPr algn="r">
                        <a:defRPr/>
                      </a:pPr>
                      <a:r>
                        <a:rPr lang="fr-FR" sz="1600" b="1"/>
                        <a:t>22 200.00</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RECETTES D’ORDRE D’INVESTISSEMENT</a:t>
                      </a:r>
                      <a:endParaRPr/>
                    </a:p>
                  </a:txBody>
                  <a:tcPr/>
                </a:tc>
                <a:tc>
                  <a:txBody>
                    <a:bodyPr/>
                    <a:p>
                      <a:pPr algn="r">
                        <a:defRPr/>
                      </a:pPr>
                      <a:r>
                        <a:rPr sz="1600" b="1"/>
                        <a:t>121 944.00</a:t>
                      </a:r>
                      <a:endParaRPr/>
                    </a:p>
                  </a:txBody>
                  <a:tcPr/>
                </a:tc>
                <a:tc>
                  <a:txBody>
                    <a:bodyPr/>
                    <a:p>
                      <a:pPr algn="r">
                        <a:defRPr/>
                      </a:pPr>
                      <a:r>
                        <a:rPr sz="1600" b="1"/>
                        <a:t>21 109.00</a:t>
                      </a:r>
                      <a:endParaRPr/>
                    </a:p>
                  </a:txBody>
                  <a:tcPr/>
                </a:tc>
                <a:tc>
                  <a:txBody>
                    <a:bodyPr/>
                    <a:p>
                      <a:pPr algn="r">
                        <a:defRPr/>
                      </a:pPr>
                      <a:r>
                        <a:rPr sz="1600" b="1"/>
                        <a:t>0.00</a:t>
                      </a:r>
                      <a:endParaRPr/>
                    </a:p>
                  </a:txBody>
                  <a:tcPr/>
                </a:tc>
                <a:tc>
                  <a:txBody>
                    <a:bodyPr/>
                    <a:p>
                      <a:pPr algn="r">
                        <a:defRPr/>
                      </a:pPr>
                      <a:r>
                        <a:rPr lang="fr-FR" sz="1600" b="1"/>
                        <a:t>84 700.00</a:t>
                      </a:r>
                      <a:endParaRPr sz="1600" b="1"/>
                    </a:p>
                  </a:txBody>
                  <a:tcPr/>
                </a:tc>
                <a:tc>
                  <a:txBody>
                    <a:bodyPr/>
                    <a:p>
                      <a:pPr algn="r">
                        <a:defRPr/>
                      </a:pPr>
                      <a:r>
                        <a:rPr lang="fr-FR" sz="1600" b="1"/>
                        <a:t>84 700.00</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RECETTES D’INVESTISSEMENT</a:t>
                      </a:r>
                      <a:endParaRPr/>
                    </a:p>
                  </a:txBody>
                  <a:tcPr/>
                </a:tc>
                <a:tc>
                  <a:txBody>
                    <a:bodyPr/>
                    <a:p>
                      <a:pPr algn="r">
                        <a:defRPr/>
                      </a:pPr>
                      <a:r>
                        <a:rPr sz="1600" b="1"/>
                        <a:t>406 594.46</a:t>
                      </a:r>
                      <a:endParaRPr/>
                    </a:p>
                  </a:txBody>
                  <a:tcPr/>
                </a:tc>
                <a:tc>
                  <a:txBody>
                    <a:bodyPr/>
                    <a:p>
                      <a:pPr algn="r">
                        <a:defRPr/>
                      </a:pPr>
                      <a:r>
                        <a:rPr sz="1600" b="1"/>
                        <a:t>305 937.46</a:t>
                      </a:r>
                      <a:endParaRPr/>
                    </a:p>
                  </a:txBody>
                  <a:tcPr/>
                </a:tc>
                <a:tc>
                  <a:txBody>
                    <a:bodyPr/>
                    <a:p>
                      <a:pPr algn="r">
                        <a:defRPr/>
                      </a:pPr>
                      <a:r>
                        <a:rPr sz="1600" b="1"/>
                        <a:t>0.00</a:t>
                      </a:r>
                      <a:endParaRPr/>
                    </a:p>
                  </a:txBody>
                  <a:tcPr/>
                </a:tc>
                <a:tc>
                  <a:txBody>
                    <a:bodyPr/>
                    <a:p>
                      <a:pPr algn="r">
                        <a:defRPr/>
                      </a:pPr>
                      <a:r>
                        <a:rPr lang="fr-FR" sz="1600" b="1"/>
                        <a:t>205 349.65</a:t>
                      </a:r>
                      <a:endParaRPr sz="1600" b="1"/>
                    </a:p>
                  </a:txBody>
                  <a:tcPr/>
                </a:tc>
                <a:tc>
                  <a:txBody>
                    <a:bodyPr/>
                    <a:p>
                      <a:pPr algn="r">
                        <a:defRPr/>
                      </a:pPr>
                      <a:r>
                        <a:rPr lang="fr-FR" sz="1600" b="1"/>
                        <a:t>205 349.65</a:t>
                      </a:r>
                      <a:endParaRPr sz="1600" b="1"/>
                    </a:p>
                  </a:txBody>
                  <a:tcPr/>
                </a:tc>
              </a:tr>
              <a:tr h="245224">
                <a:tc>
                  <a:txBody>
                    <a:bodyPr/>
                    <a:p>
                      <a:pPr marL="0" marR="0" lvl="0" indent="0" algn="l" defTabSz="914400">
                        <a:lnSpc>
                          <a:spcPct val="100000"/>
                        </a:lnSpc>
                        <a:spcBef>
                          <a:spcPts val="0"/>
                        </a:spcBef>
                        <a:spcAft>
                          <a:spcPts val="0"/>
                        </a:spcAft>
                        <a:buClrTx/>
                        <a:buSzTx/>
                        <a:buFontTx/>
                        <a:buNone/>
                        <a:defRPr/>
                      </a:pPr>
                      <a:r>
                        <a:rPr lang="fr-FR" sz="1600" b="1"/>
                        <a:t>RESULTAT REPORTE N-1 (R001)</a:t>
                      </a:r>
                      <a:endParaRPr/>
                    </a:p>
                  </a:txBody>
                  <a:tcPr/>
                </a:tc>
                <a:tc>
                  <a:txBody>
                    <a:bodyPr/>
                    <a:p>
                      <a:pPr algn="r">
                        <a:defRPr/>
                      </a:pPr>
                      <a:r>
                        <a:rPr sz="1600"/>
                        <a:t>0.00</a:t>
                      </a:r>
                      <a:endParaRPr/>
                    </a:p>
                  </a:txBody>
                  <a:tcPr/>
                </a:tc>
                <a:tc>
                  <a:txBody>
                    <a:bodyPr/>
                    <a:p>
                      <a:pPr algn="r">
                        <a:defRPr/>
                      </a:pPr>
                      <a:endParaRPr sz="1600"/>
                    </a:p>
                  </a:txBody>
                  <a:tcPr>
                    <a:solidFill>
                      <a:schemeClr val="tx1">
                        <a:lumMod val="50000"/>
                        <a:lumOff val="50000"/>
                      </a:schemeClr>
                    </a:solidFill>
                  </a:tcPr>
                </a:tc>
                <a:tc>
                  <a:txBody>
                    <a:bodyPr/>
                    <a:p>
                      <a:pPr algn="r">
                        <a:defRPr/>
                      </a:pPr>
                      <a:endParaRPr sz="1600" b="1"/>
                    </a:p>
                  </a:txBody>
                  <a:tcPr>
                    <a:solidFill>
                      <a:schemeClr val="tx1">
                        <a:lumMod val="50000"/>
                        <a:lumOff val="50000"/>
                      </a:schemeClr>
                    </a:solidFill>
                  </a:tcPr>
                </a:tc>
                <a:tc>
                  <a:txBody>
                    <a:bodyPr/>
                    <a:p>
                      <a:pPr algn="r">
                        <a:defRPr/>
                      </a:pPr>
                      <a:r>
                        <a:rPr lang="fr-FR" sz="1600" b="1"/>
                        <a:t>53 485.97 **</a:t>
                      </a:r>
                      <a:endParaRPr sz="1600" b="1"/>
                    </a:p>
                  </a:txBody>
                  <a:tcPr/>
                </a:tc>
                <a:tc>
                  <a:txBody>
                    <a:bodyPr/>
                    <a:p>
                      <a:pPr algn="r">
                        <a:defRPr/>
                      </a:pPr>
                      <a:r>
                        <a:rPr lang="fr-FR" sz="1600" b="1"/>
                        <a:t>53 485.97</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solidFill>
                            <a:srgbClr val="FF0000"/>
                          </a:solidFill>
                        </a:rPr>
                        <a:t>TOTAL DES RECETTES D’INV.CUMULEES</a:t>
                      </a:r>
                      <a:endParaRPr>
                        <a:solidFill>
                          <a:srgbClr val="FF0000"/>
                        </a:solidFill>
                      </a:endParaRPr>
                    </a:p>
                  </a:txBody>
                  <a:tcPr/>
                </a:tc>
                <a:tc>
                  <a:txBody>
                    <a:bodyPr/>
                    <a:p>
                      <a:pPr algn="r">
                        <a:defRPr/>
                      </a:pPr>
                      <a:r>
                        <a:rPr sz="1600" b="1">
                          <a:solidFill>
                            <a:srgbClr val="FF0000"/>
                          </a:solidFill>
                        </a:rPr>
                        <a:t>406 594.46</a:t>
                      </a:r>
                      <a:endParaRPr/>
                    </a:p>
                  </a:txBody>
                  <a:tcPr/>
                </a:tc>
                <a:tc>
                  <a:txBody>
                    <a:bodyPr/>
                    <a:p>
                      <a:pPr algn="r">
                        <a:defRPr/>
                      </a:pPr>
                      <a:r>
                        <a:rPr sz="1600" b="1">
                          <a:solidFill>
                            <a:srgbClr val="FF0000"/>
                          </a:solidFill>
                        </a:rPr>
                        <a:t>305 937.46</a:t>
                      </a:r>
                      <a:endParaRPr/>
                    </a:p>
                  </a:txBody>
                  <a:tcPr/>
                </a:tc>
                <a:tc>
                  <a:txBody>
                    <a:bodyPr/>
                    <a:p>
                      <a:pPr algn="r">
                        <a:defRPr/>
                      </a:pPr>
                      <a:r>
                        <a:rPr sz="1600" b="1">
                          <a:solidFill>
                            <a:srgbClr val="FF0000"/>
                          </a:solidFill>
                        </a:rPr>
                        <a:t>0.00</a:t>
                      </a:r>
                      <a:endParaRPr/>
                    </a:p>
                  </a:txBody>
                  <a:tcPr/>
                </a:tc>
                <a:tc>
                  <a:txBody>
                    <a:bodyPr/>
                    <a:p>
                      <a:pPr algn="r">
                        <a:defRPr/>
                      </a:pPr>
                      <a:r>
                        <a:rPr lang="fr-FR" sz="1600" b="1">
                          <a:solidFill>
                            <a:srgbClr val="FF0000"/>
                          </a:solidFill>
                        </a:rPr>
                        <a:t>258 835.62</a:t>
                      </a:r>
                      <a:endParaRPr sz="1600" b="1">
                        <a:solidFill>
                          <a:srgbClr val="FF0000"/>
                        </a:solidFill>
                      </a:endParaRPr>
                    </a:p>
                  </a:txBody>
                  <a:tcPr/>
                </a:tc>
                <a:tc>
                  <a:txBody>
                    <a:bodyPr/>
                    <a:p>
                      <a:pPr algn="r">
                        <a:defRPr/>
                      </a:pPr>
                      <a:r>
                        <a:rPr lang="fr-FR" sz="1600" b="1">
                          <a:solidFill>
                            <a:srgbClr val="FF0000"/>
                          </a:solidFill>
                        </a:rPr>
                        <a:t>258 835.62</a:t>
                      </a:r>
                      <a:endParaRPr sz="1600" b="1">
                        <a:solidFill>
                          <a:srgbClr val="FF0000"/>
                        </a:solidFill>
                      </a:endParaRPr>
                    </a:p>
                  </a:txBody>
                  <a:tcPr/>
                </a:tc>
              </a:tr>
            </a:tbl>
          </a:graphicData>
        </a:graphic>
      </p:graphicFrame>
      <p:sp>
        <p:nvSpPr>
          <p:cNvPr id="1804513391"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55</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796900" name="ZoneTexte 5"/>
          <p:cNvSpPr txBox="1"/>
          <p:nvPr/>
        </p:nvSpPr>
        <p:spPr bwMode="auto">
          <a:xfrm>
            <a:off x="536893" y="291479"/>
            <a:ext cx="11216081" cy="646331"/>
          </a:xfrm>
          <a:prstGeom prst="rect">
            <a:avLst/>
          </a:prstGeom>
          <a:noFill/>
        </p:spPr>
        <p:txBody>
          <a:bodyPr wrap="square" rtlCol="0">
            <a:spAutoFit/>
          </a:bodyPr>
          <a:lstStyle/>
          <a:p>
            <a:pPr>
              <a:defRPr/>
            </a:pPr>
            <a:r>
              <a:rPr lang="fr-FR" sz="3600" b="1">
                <a:solidFill>
                  <a:srgbClr val="C00000"/>
                </a:solidFill>
              </a:rPr>
              <a:t>4) Section d’Investissement : dépenses</a:t>
            </a:r>
            <a:endParaRPr/>
          </a:p>
        </p:txBody>
      </p:sp>
      <p:sp>
        <p:nvSpPr>
          <p:cNvPr id="1281351298" name="Titre 3"/>
          <p:cNvSpPr>
            <a:spLocks noGrp="1"/>
          </p:cNvSpPr>
          <p:nvPr>
            <p:ph type="ctrTitle"/>
          </p:nvPr>
        </p:nvSpPr>
        <p:spPr bwMode="auto">
          <a:xfrm>
            <a:off x="536893" y="4352994"/>
            <a:ext cx="11329759" cy="920342"/>
          </a:xfrm>
        </p:spPr>
        <p:txBody>
          <a:bodyPr anchor="t">
            <a:noAutofit/>
          </a:bodyPr>
          <a:lstStyle/>
          <a:p>
            <a:pPr algn="l">
              <a:defRPr/>
            </a:pPr>
            <a:br>
              <a:rPr lang="fr-FR" sz="2000" b="1">
                <a:solidFill>
                  <a:srgbClr val="C00000"/>
                </a:solidFill>
                <a:latin typeface="Calibri"/>
                <a:cs typeface="Calibri"/>
              </a:rPr>
            </a:br>
            <a:r>
              <a:rPr lang="fr-FR" sz="2000" b="1">
                <a:solidFill>
                  <a:srgbClr val="C00000"/>
                </a:solidFill>
                <a:latin typeface="Calibri"/>
                <a:cs typeface="Calibri"/>
              </a:rPr>
              <a:t> </a:t>
            </a:r>
            <a:endParaRPr/>
          </a:p>
        </p:txBody>
      </p:sp>
      <p:graphicFrame>
        <p:nvGraphicFramePr>
          <p:cNvPr id="1169509548" name="Tableau 1"/>
          <p:cNvGraphicFramePr>
            <a:graphicFrameLocks xmlns:a="http://schemas.openxmlformats.org/drawingml/2006/main" noGrp="1"/>
          </p:cNvGraphicFramePr>
          <p:nvPr/>
        </p:nvGraphicFramePr>
        <p:xfrm rot="0">
          <a:off x="737109" y="964320"/>
          <a:ext cx="11029071" cy="4572000"/>
        </p:xfrm>
        <a:graphic>
          <a:graphicData uri="http://schemas.openxmlformats.org/drawingml/2006/table">
            <a:tbl>
              <a:tblPr firstRow="1" firstCol="0" lastRow="0" lastCol="0" bandRow="1" bandCol="0">
                <a:tableStyleId>{DA2EE8F4-C70D-5240-8D52-E37A190E7F50}</a:tableStyleId>
              </a:tblPr>
              <a:tblGrid>
                <a:gridCol w="4422787"/>
                <a:gridCol w="1440160"/>
                <a:gridCol w="1224136"/>
                <a:gridCol w="936104"/>
                <a:gridCol w="1440160"/>
                <a:gridCol w="1565724"/>
              </a:tblGrid>
              <a:tr h="348997">
                <a:tc>
                  <a:txBody>
                    <a:bodyPr/>
                    <a:p>
                      <a:pPr algn="ctr">
                        <a:defRPr/>
                      </a:pPr>
                      <a:r>
                        <a:rPr lang="fr-FR" sz="1600"/>
                        <a:t>En € </a:t>
                      </a:r>
                      <a:endParaRPr/>
                    </a:p>
                    <a:p>
                      <a:pPr algn="ctr">
                        <a:defRPr/>
                      </a:pPr>
                      <a:r>
                        <a:rPr lang="fr-FR" sz="1600"/>
                        <a:t>(non arrondi) Total </a:t>
                      </a:r>
                      <a:endParaRPr/>
                    </a:p>
                  </a:txBody>
                  <a:tcPr/>
                </a:tc>
                <a:tc>
                  <a:txBody>
                    <a:bodyPr/>
                    <a:p>
                      <a:pPr algn="ctr">
                        <a:defRPr/>
                      </a:pPr>
                      <a:r>
                        <a:rPr lang="fr-FR" sz="1600" b="1" i="0" u="none" strike="noStrike" cap="none" spc="0">
                          <a:solidFill>
                            <a:schemeClr val="lt1"/>
                          </a:solidFill>
                          <a:latin typeface="Calibri"/>
                          <a:ea typeface="Arial"/>
                          <a:cs typeface="Arial"/>
                        </a:rPr>
                        <a:t>Crédits ouverts 2025 (BP+DM+RAR N-1)</a:t>
                      </a:r>
                      <a:endParaRPr/>
                    </a:p>
                  </a:txBody>
                  <a:tcPr/>
                </a:tc>
                <a:tc>
                  <a:txBody>
                    <a:bodyPr/>
                    <a:p>
                      <a:pPr algn="ctr">
                        <a:defRPr/>
                      </a:pPr>
                      <a:r>
                        <a:rPr lang="fr-FR" sz="1600" b="1" i="0" u="none" strike="noStrike" cap="none" spc="0">
                          <a:solidFill>
                            <a:schemeClr val="lt1"/>
                          </a:solidFill>
                          <a:latin typeface="Calibri"/>
                          <a:ea typeface="Arial"/>
                          <a:cs typeface="Arial"/>
                        </a:rPr>
                        <a:t>CA 2025</a:t>
                      </a:r>
                      <a:endParaRPr/>
                    </a:p>
                  </a:txBody>
                  <a:tcPr/>
                </a:tc>
                <a:tc>
                  <a:txBody>
                    <a:bodyPr/>
                    <a:p>
                      <a:pPr algn="ctr">
                        <a:defRPr/>
                      </a:pPr>
                      <a:r>
                        <a:rPr lang="fr-FR" sz="1600" b="1" i="0" u="none" strike="noStrike" cap="none" spc="0">
                          <a:solidFill>
                            <a:schemeClr val="lt1"/>
                          </a:solidFill>
                          <a:latin typeface="Calibri"/>
                          <a:cs typeface="Arial"/>
                        </a:rPr>
                        <a:t>RAR 2025 à reporter en 2026 (1)</a:t>
                      </a:r>
                      <a:endParaRPr lang="fr-FR" sz="1600"/>
                    </a:p>
                  </a:txBody>
                  <a:tcPr/>
                </a:tc>
                <a:tc>
                  <a:txBody>
                    <a:bodyPr/>
                    <a:p>
                      <a:pPr algn="ctr">
                        <a:defRPr/>
                      </a:pPr>
                      <a:r>
                        <a:rPr lang="fr-FR" sz="1600"/>
                        <a:t>Propositions nouvelles BP 2026</a:t>
                      </a:r>
                      <a:endParaRPr/>
                    </a:p>
                    <a:p>
                      <a:pPr algn="ctr">
                        <a:defRPr/>
                      </a:pPr>
                      <a:r>
                        <a:rPr lang="fr-FR" sz="1600"/>
                        <a:t>(2)</a:t>
                      </a:r>
                      <a:endParaRPr/>
                    </a:p>
                  </a:txBody>
                  <a:tcPr/>
                </a:tc>
                <a:tc>
                  <a:txBody>
                    <a:bodyPr/>
                    <a:p>
                      <a:pPr algn="ctr">
                        <a:defRPr/>
                      </a:pPr>
                      <a:r>
                        <a:rPr lang="fr-FR" sz="1600"/>
                        <a:t>TOTAL BP 2026</a:t>
                      </a:r>
                      <a:endParaRPr/>
                    </a:p>
                    <a:p>
                      <a:pPr algn="ctr">
                        <a:defRPr/>
                      </a:pPr>
                      <a:r>
                        <a:rPr lang="fr-FR" sz="1600"/>
                        <a:t>(1+2)</a:t>
                      </a:r>
                      <a:endParaRPr/>
                    </a:p>
                  </a:txBody>
                  <a:tcPr/>
                </a:tc>
              </a:tr>
              <a:tr h="249771">
                <a:tc>
                  <a:txBody>
                    <a:bodyPr/>
                    <a:p>
                      <a:pPr>
                        <a:defRPr/>
                      </a:pPr>
                      <a:r>
                        <a:rPr lang="fr-FR" sz="1600"/>
                        <a:t>21 – Immobilisations corporelles</a:t>
                      </a:r>
                      <a:endParaRPr/>
                    </a:p>
                  </a:txBody>
                  <a:tcPr/>
                </a:tc>
                <a:tc>
                  <a:txBody>
                    <a:bodyPr/>
                    <a:p>
                      <a:pPr algn="r">
                        <a:defRPr/>
                      </a:pPr>
                      <a:r>
                        <a:rPr sz="1600"/>
                        <a:t>154 142.97</a:t>
                      </a:r>
                      <a:endParaRPr/>
                    </a:p>
                  </a:txBody>
                  <a:tcPr/>
                </a:tc>
                <a:tc>
                  <a:txBody>
                    <a:bodyPr/>
                    <a:p>
                      <a:pPr algn="r">
                        <a:defRPr/>
                      </a:pPr>
                      <a:r>
                        <a:rPr sz="1600"/>
                        <a:t>0.00</a:t>
                      </a:r>
                      <a:endParaRPr/>
                    </a:p>
                  </a:txBody>
                  <a:tcPr/>
                </a:tc>
                <a:tc>
                  <a:txBody>
                    <a:bodyPr/>
                    <a:p>
                      <a:pPr algn="r">
                        <a:defRPr/>
                      </a:pPr>
                      <a:r>
                        <a:rPr sz="1600"/>
                        <a:t>0.00</a:t>
                      </a:r>
                      <a:endParaRPr/>
                    </a:p>
                  </a:txBody>
                  <a:tcPr/>
                </a:tc>
                <a:tc>
                  <a:txBody>
                    <a:bodyPr/>
                    <a:p>
                      <a:pPr algn="r">
                        <a:defRPr/>
                      </a:pPr>
                      <a:r>
                        <a:rPr lang="fr-FR" sz="1600"/>
                        <a:t>119 835.62</a:t>
                      </a:r>
                      <a:endParaRPr sz="1600"/>
                    </a:p>
                  </a:txBody>
                  <a:tcPr/>
                </a:tc>
                <a:tc>
                  <a:txBody>
                    <a:bodyPr/>
                    <a:p>
                      <a:pPr algn="r">
                        <a:defRPr/>
                      </a:pPr>
                      <a:r>
                        <a:rPr lang="fr-FR" sz="1600"/>
                        <a:t>119 835.62</a:t>
                      </a:r>
                      <a:endParaRPr sz="1600"/>
                    </a:p>
                  </a:txBody>
                  <a:tcPr/>
                </a:tc>
              </a:tr>
              <a:tr h="140140">
                <a:tc>
                  <a:txBody>
                    <a:bodyPr/>
                    <a:p>
                      <a:pPr>
                        <a:defRPr/>
                      </a:pPr>
                      <a:r>
                        <a:rPr lang="fr-FR" sz="1600" b="1"/>
                        <a:t>TOTAL DES DEPENSES D’EQUIPEMENT</a:t>
                      </a:r>
                      <a:endParaRPr/>
                    </a:p>
                  </a:txBody>
                  <a:tcPr/>
                </a:tc>
                <a:tc>
                  <a:txBody>
                    <a:bodyPr/>
                    <a:p>
                      <a:pPr algn="r">
                        <a:defRPr/>
                      </a:pPr>
                      <a:r>
                        <a:rPr sz="1600" b="1"/>
                        <a:t>154 142.97</a:t>
                      </a:r>
                      <a:endParaRPr/>
                    </a:p>
                  </a:txBody>
                  <a:tcPr/>
                </a:tc>
                <a:tc>
                  <a:txBody>
                    <a:bodyPr/>
                    <a:p>
                      <a:pPr algn="r">
                        <a:defRPr/>
                      </a:pPr>
                      <a:r>
                        <a:rPr sz="1600" b="1"/>
                        <a:t>0.00</a:t>
                      </a:r>
                      <a:endParaRPr/>
                    </a:p>
                  </a:txBody>
                  <a:tcPr/>
                </a:tc>
                <a:tc>
                  <a:txBody>
                    <a:bodyPr/>
                    <a:p>
                      <a:pPr algn="r">
                        <a:defRPr/>
                      </a:pPr>
                      <a:r>
                        <a:rPr sz="1600" b="1"/>
                        <a:t>0.00</a:t>
                      </a:r>
                      <a:endParaRPr/>
                    </a:p>
                  </a:txBody>
                  <a:tcPr/>
                </a:tc>
                <a:tc>
                  <a:txBody>
                    <a:bodyPr/>
                    <a:p>
                      <a:pPr algn="r">
                        <a:defRPr/>
                      </a:pPr>
                      <a:r>
                        <a:rPr lang="fr-FR" sz="1600" b="1"/>
                        <a:t>119 835.62</a:t>
                      </a:r>
                      <a:endParaRPr sz="1600" b="1"/>
                    </a:p>
                  </a:txBody>
                  <a:tcPr/>
                </a:tc>
                <a:tc>
                  <a:txBody>
                    <a:bodyPr/>
                    <a:p>
                      <a:pPr algn="r">
                        <a:defRPr/>
                      </a:pPr>
                      <a:r>
                        <a:rPr lang="fr-FR" sz="1600" b="1"/>
                        <a:t>119 835.62</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a:t>16 – Emprunts et dettes assimilées</a:t>
                      </a:r>
                      <a:endParaRPr sz="1600"/>
                    </a:p>
                  </a:txBody>
                  <a:tcPr/>
                </a:tc>
                <a:tc>
                  <a:txBody>
                    <a:bodyPr/>
                    <a:p>
                      <a:pPr algn="r">
                        <a:defRPr/>
                      </a:pPr>
                      <a:r>
                        <a:rPr sz="1600"/>
                        <a:t>120 000.00</a:t>
                      </a:r>
                      <a:endParaRPr/>
                    </a:p>
                  </a:txBody>
                  <a:tcPr/>
                </a:tc>
                <a:tc>
                  <a:txBody>
                    <a:bodyPr/>
                    <a:p>
                      <a:pPr algn="r">
                        <a:defRPr/>
                      </a:pPr>
                      <a:r>
                        <a:rPr sz="1600" b="0"/>
                        <a:t>120 000.00</a:t>
                      </a:r>
                      <a:endParaRPr/>
                    </a:p>
                  </a:txBody>
                  <a:tcPr/>
                </a:tc>
                <a:tc>
                  <a:txBody>
                    <a:bodyPr/>
                    <a:p>
                      <a:pPr algn="r">
                        <a:defRPr/>
                      </a:pPr>
                      <a:r>
                        <a:rPr sz="1600" b="0"/>
                        <a:t>0.00</a:t>
                      </a:r>
                      <a:endParaRPr/>
                    </a:p>
                  </a:txBody>
                  <a:tcPr/>
                </a:tc>
                <a:tc>
                  <a:txBody>
                    <a:bodyPr/>
                    <a:p>
                      <a:pPr algn="r">
                        <a:defRPr/>
                      </a:pPr>
                      <a:r>
                        <a:rPr lang="fr-FR" sz="1600" b="0"/>
                        <a:t>120 000.00</a:t>
                      </a:r>
                      <a:endParaRPr sz="1600" b="0"/>
                    </a:p>
                  </a:txBody>
                  <a:tcPr/>
                </a:tc>
                <a:tc>
                  <a:txBody>
                    <a:bodyPr/>
                    <a:p>
                      <a:pPr algn="r">
                        <a:defRPr/>
                      </a:pPr>
                      <a:r>
                        <a:rPr lang="fr-FR" sz="1600" b="0"/>
                        <a:t>120 000.00</a:t>
                      </a:r>
                      <a:endParaRPr sz="1600" b="0"/>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DEPENSES FINANCIERES</a:t>
                      </a:r>
                      <a:endParaRPr/>
                    </a:p>
                  </a:txBody>
                  <a:tcPr/>
                </a:tc>
                <a:tc>
                  <a:txBody>
                    <a:bodyPr/>
                    <a:p>
                      <a:pPr algn="r">
                        <a:defRPr/>
                      </a:pPr>
                      <a:r>
                        <a:rPr sz="1600" b="1"/>
                        <a:t>120 000.00</a:t>
                      </a:r>
                      <a:endParaRPr/>
                    </a:p>
                  </a:txBody>
                  <a:tcPr/>
                </a:tc>
                <a:tc>
                  <a:txBody>
                    <a:bodyPr/>
                    <a:p>
                      <a:pPr algn="r">
                        <a:defRPr/>
                      </a:pPr>
                      <a:r>
                        <a:rPr sz="1600" b="1"/>
                        <a:t>120 000.00</a:t>
                      </a:r>
                      <a:endParaRPr/>
                    </a:p>
                  </a:txBody>
                  <a:tcPr/>
                </a:tc>
                <a:tc>
                  <a:txBody>
                    <a:bodyPr/>
                    <a:p>
                      <a:pPr algn="r">
                        <a:defRPr/>
                      </a:pPr>
                      <a:r>
                        <a:rPr sz="1600" b="1"/>
                        <a:t>0.00</a:t>
                      </a:r>
                      <a:endParaRPr/>
                    </a:p>
                  </a:txBody>
                  <a:tcPr/>
                </a:tc>
                <a:tc>
                  <a:txBody>
                    <a:bodyPr/>
                    <a:p>
                      <a:pPr algn="r">
                        <a:defRPr/>
                      </a:pPr>
                      <a:r>
                        <a:rPr lang="fr-FR" sz="1600" b="1"/>
                        <a:t>120 000.00</a:t>
                      </a:r>
                      <a:endParaRPr sz="1600" b="1"/>
                    </a:p>
                  </a:txBody>
                  <a:tcPr/>
                </a:tc>
                <a:tc>
                  <a:txBody>
                    <a:bodyPr/>
                    <a:p>
                      <a:pPr algn="r">
                        <a:defRPr/>
                      </a:pPr>
                      <a:r>
                        <a:rPr lang="fr-FR" sz="1600" b="1"/>
                        <a:t>120 000.00</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DEPENSES REELLES D’INVESTISSEMENT</a:t>
                      </a:r>
                      <a:endParaRPr/>
                    </a:p>
                  </a:txBody>
                  <a:tcPr/>
                </a:tc>
                <a:tc>
                  <a:txBody>
                    <a:bodyPr/>
                    <a:p>
                      <a:pPr algn="r">
                        <a:defRPr/>
                      </a:pPr>
                      <a:r>
                        <a:rPr sz="1600" b="1"/>
                        <a:t>274 142.97</a:t>
                      </a:r>
                      <a:endParaRPr/>
                    </a:p>
                  </a:txBody>
                  <a:tcPr/>
                </a:tc>
                <a:tc>
                  <a:txBody>
                    <a:bodyPr/>
                    <a:p>
                      <a:pPr algn="r">
                        <a:defRPr/>
                      </a:pPr>
                      <a:r>
                        <a:rPr sz="1600" b="1" i="0"/>
                        <a:t>120 000.00</a:t>
                      </a:r>
                      <a:endParaRPr/>
                    </a:p>
                  </a:txBody>
                  <a:tcPr/>
                </a:tc>
                <a:tc>
                  <a:txBody>
                    <a:bodyPr/>
                    <a:p>
                      <a:pPr algn="r">
                        <a:defRPr/>
                      </a:pPr>
                      <a:r>
                        <a:rPr sz="1600" b="1"/>
                        <a:t>0.00</a:t>
                      </a:r>
                      <a:endParaRPr/>
                    </a:p>
                  </a:txBody>
                  <a:tcPr/>
                </a:tc>
                <a:tc>
                  <a:txBody>
                    <a:bodyPr/>
                    <a:p>
                      <a:pPr algn="r">
                        <a:defRPr/>
                      </a:pPr>
                      <a:r>
                        <a:rPr lang="fr-FR" sz="1600" b="1"/>
                        <a:t>239 835.62</a:t>
                      </a:r>
                      <a:endParaRPr sz="1600" b="1"/>
                    </a:p>
                  </a:txBody>
                  <a:tcPr/>
                </a:tc>
                <a:tc>
                  <a:txBody>
                    <a:bodyPr/>
                    <a:p>
                      <a:pPr algn="r">
                        <a:defRPr/>
                      </a:pPr>
                      <a:r>
                        <a:rPr lang="fr-FR" sz="1600" b="1"/>
                        <a:t>239 835.62</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DEPENSES D’ORDRE D’INVESTISSEMENT</a:t>
                      </a:r>
                      <a:endParaRPr/>
                    </a:p>
                  </a:txBody>
                  <a:tcPr/>
                </a:tc>
                <a:tc>
                  <a:txBody>
                    <a:bodyPr/>
                    <a:p>
                      <a:pPr algn="r">
                        <a:defRPr/>
                      </a:pPr>
                      <a:r>
                        <a:rPr sz="1600" b="1"/>
                        <a:t>3 944.00</a:t>
                      </a:r>
                      <a:endParaRPr/>
                    </a:p>
                  </a:txBody>
                  <a:tcPr/>
                </a:tc>
                <a:tc>
                  <a:txBody>
                    <a:bodyPr/>
                    <a:p>
                      <a:pPr algn="r">
                        <a:defRPr/>
                      </a:pPr>
                      <a:r>
                        <a:rPr sz="1600" b="1"/>
                        <a:t>3 944.00</a:t>
                      </a:r>
                      <a:endParaRPr/>
                    </a:p>
                  </a:txBody>
                  <a:tcPr/>
                </a:tc>
                <a:tc>
                  <a:txBody>
                    <a:bodyPr/>
                    <a:p>
                      <a:pPr algn="r">
                        <a:defRPr/>
                      </a:pPr>
                      <a:r>
                        <a:rPr sz="1600" b="1"/>
                        <a:t>0.00</a:t>
                      </a:r>
                      <a:endParaRPr/>
                    </a:p>
                  </a:txBody>
                  <a:tcPr/>
                </a:tc>
                <a:tc>
                  <a:txBody>
                    <a:bodyPr/>
                    <a:p>
                      <a:pPr algn="r">
                        <a:defRPr/>
                      </a:pPr>
                      <a:r>
                        <a:rPr lang="fr-FR" sz="1600" b="1"/>
                        <a:t>19 000.00</a:t>
                      </a:r>
                      <a:endParaRPr sz="1600" b="1"/>
                    </a:p>
                  </a:txBody>
                  <a:tcPr/>
                </a:tc>
                <a:tc>
                  <a:txBody>
                    <a:bodyPr/>
                    <a:p>
                      <a:pPr algn="r">
                        <a:defRPr/>
                      </a:pPr>
                      <a:r>
                        <a:rPr lang="fr-FR" sz="1600" b="1"/>
                        <a:t>19 000.00</a:t>
                      </a:r>
                      <a:endParaRPr sz="1600" b="1"/>
                    </a:p>
                  </a:txBody>
                  <a:tcPr/>
                </a:tc>
              </a:tr>
              <a:tr h="249771">
                <a:tc>
                  <a:txBody>
                    <a:bodyPr/>
                    <a:p>
                      <a:pPr marL="0" marR="0" lvl="0" indent="0" algn="l" defTabSz="914400">
                        <a:lnSpc>
                          <a:spcPct val="100000"/>
                        </a:lnSpc>
                        <a:spcBef>
                          <a:spcPts val="0"/>
                        </a:spcBef>
                        <a:spcAft>
                          <a:spcPts val="0"/>
                        </a:spcAft>
                        <a:buClrTx/>
                        <a:buSzTx/>
                        <a:buFontTx/>
                        <a:buNone/>
                        <a:defRPr/>
                      </a:pPr>
                      <a:r>
                        <a:rPr lang="fr-FR" sz="1600" b="1"/>
                        <a:t>TOTAL DES DEPENSES D’INVESTISSEMENT</a:t>
                      </a:r>
                      <a:endParaRPr/>
                    </a:p>
                  </a:txBody>
                  <a:tcPr/>
                </a:tc>
                <a:tc>
                  <a:txBody>
                    <a:bodyPr/>
                    <a:p>
                      <a:pPr algn="r">
                        <a:defRPr/>
                      </a:pPr>
                      <a:r>
                        <a:rPr sz="1600" b="1"/>
                        <a:t>278 086.97</a:t>
                      </a:r>
                      <a:endParaRPr/>
                    </a:p>
                  </a:txBody>
                  <a:tcPr/>
                </a:tc>
                <a:tc>
                  <a:txBody>
                    <a:bodyPr/>
                    <a:p>
                      <a:pPr algn="r">
                        <a:defRPr/>
                      </a:pPr>
                      <a:r>
                        <a:rPr sz="1600" b="1" i="0"/>
                        <a:t>123 944.00</a:t>
                      </a:r>
                      <a:endParaRPr/>
                    </a:p>
                  </a:txBody>
                  <a:tcPr/>
                </a:tc>
                <a:tc>
                  <a:txBody>
                    <a:bodyPr/>
                    <a:p>
                      <a:pPr algn="r">
                        <a:defRPr/>
                      </a:pPr>
                      <a:r>
                        <a:rPr sz="1600" b="1"/>
                        <a:t>0.00</a:t>
                      </a:r>
                      <a:endParaRPr/>
                    </a:p>
                  </a:txBody>
                  <a:tcPr/>
                </a:tc>
                <a:tc>
                  <a:txBody>
                    <a:bodyPr/>
                    <a:p>
                      <a:pPr algn="r">
                        <a:defRPr/>
                      </a:pPr>
                      <a:r>
                        <a:rPr lang="fr-FR" sz="1600" b="1"/>
                        <a:t>258 835.62</a:t>
                      </a:r>
                      <a:endParaRPr sz="1600" b="1"/>
                    </a:p>
                  </a:txBody>
                  <a:tcPr/>
                </a:tc>
                <a:tc>
                  <a:txBody>
                    <a:bodyPr/>
                    <a:p>
                      <a:pPr algn="r">
                        <a:defRPr/>
                      </a:pPr>
                      <a:r>
                        <a:rPr lang="fr-FR" sz="1600" b="1"/>
                        <a:t>258 835.62</a:t>
                      </a:r>
                      <a:endParaRPr sz="1600" b="1"/>
                    </a:p>
                  </a:txBody>
                  <a:tcPr/>
                </a:tc>
              </a:tr>
              <a:tr h="174085">
                <a:tc>
                  <a:txBody>
                    <a:bodyPr/>
                    <a:p>
                      <a:pPr marL="0" marR="0" lvl="0" indent="0" algn="l" defTabSz="914400">
                        <a:lnSpc>
                          <a:spcPct val="100000"/>
                        </a:lnSpc>
                        <a:spcBef>
                          <a:spcPts val="0"/>
                        </a:spcBef>
                        <a:spcAft>
                          <a:spcPts val="0"/>
                        </a:spcAft>
                        <a:buClrTx/>
                        <a:buSzTx/>
                        <a:buFontTx/>
                        <a:buNone/>
                        <a:defRPr/>
                      </a:pPr>
                      <a:r>
                        <a:rPr lang="fr-FR" sz="1600" b="1"/>
                        <a:t>001 - RESULTAT REPORTE N-1 (D001)</a:t>
                      </a:r>
                      <a:endParaRPr/>
                    </a:p>
                  </a:txBody>
                  <a:tcPr/>
                </a:tc>
                <a:tc>
                  <a:txBody>
                    <a:bodyPr/>
                    <a:p>
                      <a:pPr algn="r">
                        <a:defRPr/>
                      </a:pPr>
                      <a:r>
                        <a:rPr sz="1600" b="1"/>
                        <a:t>128 507.49</a:t>
                      </a:r>
                      <a:endParaRPr/>
                    </a:p>
                  </a:txBody>
                  <a:tcPr/>
                </a:tc>
                <a:tc>
                  <a:txBody>
                    <a:bodyPr/>
                    <a:p>
                      <a:pPr algn="r">
                        <a:defRPr/>
                      </a:pPr>
                      <a:endParaRPr sz="1600" b="1" i="0"/>
                    </a:p>
                  </a:txBody>
                  <a:tcPr>
                    <a:solidFill>
                      <a:schemeClr val="tx1">
                        <a:lumMod val="50000"/>
                        <a:lumOff val="50000"/>
                      </a:schemeClr>
                    </a:solidFill>
                  </a:tcPr>
                </a:tc>
                <a:tc>
                  <a:txBody>
                    <a:bodyPr/>
                    <a:p>
                      <a:pPr algn="r">
                        <a:defRPr/>
                      </a:pPr>
                      <a:endParaRPr sz="1600" b="1"/>
                    </a:p>
                  </a:txBody>
                  <a:tcPr>
                    <a:solidFill>
                      <a:schemeClr val="tx1">
                        <a:lumMod val="50000"/>
                        <a:lumOff val="50000"/>
                      </a:schemeClr>
                    </a:solidFill>
                  </a:tcPr>
                </a:tc>
                <a:tc>
                  <a:txBody>
                    <a:bodyPr/>
                    <a:p>
                      <a:pPr algn="r">
                        <a:defRPr/>
                      </a:pPr>
                      <a:r>
                        <a:rPr lang="fr-FR" sz="1600" b="1"/>
                        <a:t>0.00</a:t>
                      </a:r>
                      <a:endParaRPr sz="1600" b="1"/>
                    </a:p>
                  </a:txBody>
                  <a:tcPr/>
                </a:tc>
                <a:tc>
                  <a:txBody>
                    <a:bodyPr/>
                    <a:p>
                      <a:pPr algn="r">
                        <a:defRPr/>
                      </a:pPr>
                      <a:r>
                        <a:rPr lang="fr-FR" sz="1600" b="1"/>
                        <a:t>0.00</a:t>
                      </a:r>
                      <a:endParaRPr sz="1600" b="1"/>
                    </a:p>
                  </a:txBody>
                  <a:tcPr/>
                </a:tc>
              </a:tr>
              <a:tr h="174085">
                <a:tc>
                  <a:txBody>
                    <a:bodyPr/>
                    <a:p>
                      <a:pPr marL="0" marR="0" lvl="0" indent="0" algn="l" defTabSz="914400">
                        <a:lnSpc>
                          <a:spcPct val="100000"/>
                        </a:lnSpc>
                        <a:spcBef>
                          <a:spcPts val="0"/>
                        </a:spcBef>
                        <a:spcAft>
                          <a:spcPts val="0"/>
                        </a:spcAft>
                        <a:buClrTx/>
                        <a:buSzTx/>
                        <a:buFontTx/>
                        <a:buNone/>
                        <a:defRPr/>
                      </a:pPr>
                      <a:r>
                        <a:rPr lang="fr-FR" sz="1600" b="1">
                          <a:solidFill>
                            <a:srgbClr val="FF0000"/>
                          </a:solidFill>
                        </a:rPr>
                        <a:t>TOTAL DES DEPENSES D’INV. CUMULEES</a:t>
                      </a:r>
                      <a:endParaRPr>
                        <a:solidFill>
                          <a:srgbClr val="FF0000"/>
                        </a:solidFill>
                      </a:endParaRPr>
                    </a:p>
                  </a:txBody>
                  <a:tcPr/>
                </a:tc>
                <a:tc>
                  <a:txBody>
                    <a:bodyPr/>
                    <a:p>
                      <a:pPr algn="r">
                        <a:defRPr/>
                      </a:pPr>
                      <a:r>
                        <a:rPr sz="1600" b="1">
                          <a:solidFill>
                            <a:srgbClr val="FF0000"/>
                          </a:solidFill>
                        </a:rPr>
                        <a:t>406 594.46</a:t>
                      </a:r>
                      <a:endParaRPr/>
                    </a:p>
                  </a:txBody>
                  <a:tcPr/>
                </a:tc>
                <a:tc>
                  <a:txBody>
                    <a:bodyPr/>
                    <a:p>
                      <a:pPr algn="r">
                        <a:defRPr/>
                      </a:pPr>
                      <a:r>
                        <a:rPr sz="1600" b="1">
                          <a:solidFill>
                            <a:srgbClr val="FF0000"/>
                          </a:solidFill>
                        </a:rPr>
                        <a:t>252 451.49</a:t>
                      </a:r>
                      <a:endParaRPr/>
                    </a:p>
                  </a:txBody>
                  <a:tcPr/>
                </a:tc>
                <a:tc>
                  <a:txBody>
                    <a:bodyPr/>
                    <a:p>
                      <a:pPr algn="r">
                        <a:defRPr/>
                      </a:pPr>
                      <a:r>
                        <a:rPr sz="1600" b="1">
                          <a:solidFill>
                            <a:srgbClr val="FF0000"/>
                          </a:solidFill>
                        </a:rPr>
                        <a:t>0.00</a:t>
                      </a:r>
                      <a:endParaRPr/>
                    </a:p>
                  </a:txBody>
                  <a:tcPr/>
                </a:tc>
                <a:tc>
                  <a:txBody>
                    <a:bodyPr/>
                    <a:p>
                      <a:pPr algn="r">
                        <a:defRPr/>
                      </a:pPr>
                      <a:r>
                        <a:rPr lang="fr-FR" sz="1600" b="1">
                          <a:solidFill>
                            <a:srgbClr val="FF0000"/>
                          </a:solidFill>
                        </a:rPr>
                        <a:t>258 835.62</a:t>
                      </a:r>
                      <a:endParaRPr sz="1600" b="1">
                        <a:solidFill>
                          <a:srgbClr val="FF0000"/>
                        </a:solidFill>
                      </a:endParaRPr>
                    </a:p>
                  </a:txBody>
                  <a:tcPr/>
                </a:tc>
                <a:tc>
                  <a:txBody>
                    <a:bodyPr/>
                    <a:p>
                      <a:pPr algn="r">
                        <a:defRPr/>
                      </a:pPr>
                      <a:r>
                        <a:rPr lang="fr-FR" sz="1600" b="1">
                          <a:solidFill>
                            <a:srgbClr val="FF0000"/>
                          </a:solidFill>
                        </a:rPr>
                        <a:t>258 835.62</a:t>
                      </a:r>
                      <a:endParaRPr sz="1600" b="1">
                        <a:solidFill>
                          <a:srgbClr val="FF0000"/>
                        </a:solidFill>
                      </a:endParaRPr>
                    </a:p>
                  </a:txBody>
                  <a:tcPr/>
                </a:tc>
              </a:tr>
            </a:tbl>
          </a:graphicData>
        </a:graphic>
      </p:graphicFrame>
      <p:sp>
        <p:nvSpPr>
          <p:cNvPr id="63479893"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56</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46550363" name="Titre 1"/>
          <p:cNvSpPr>
            <a:spLocks noGrp="1"/>
          </p:cNvSpPr>
          <p:nvPr>
            <p:ph type="title"/>
          </p:nvPr>
        </p:nvSpPr>
        <p:spPr bwMode="auto"/>
        <p:txBody>
          <a:bodyPr/>
          <a:lstStyle/>
          <a:p>
            <a:pPr>
              <a:defRPr/>
            </a:pPr>
            <a:r>
              <a:rPr lang="fr-FR" b="1">
                <a:solidFill>
                  <a:srgbClr val="C00000"/>
                </a:solidFill>
                <a:latin typeface="calibri corps"/>
              </a:rPr>
              <a:t>5) Budget annexe Cinéma - Dette propre</a:t>
            </a:r>
            <a:endParaRPr lang="fr-FR">
              <a:latin typeface="calibri corps"/>
            </a:endParaRPr>
          </a:p>
        </p:txBody>
      </p:sp>
      <p:sp>
        <p:nvSpPr>
          <p:cNvPr id="1496388630" name="Espace réservé du numéro de diapositive 3"/>
          <p:cNvSpPr>
            <a:spLocks noGrp="1"/>
          </p:cNvSpPr>
          <p:nvPr>
            <p:ph type="sldNum" sz="quarter" idx="12"/>
          </p:nvPr>
        </p:nvSpPr>
        <p:spPr bwMode="auto"/>
        <p:txBody>
          <a:bodyPr/>
          <a:lstStyle/>
          <a:p>
            <a:pPr>
              <a:defRPr/>
            </a:pPr>
            <a:fld id="{E119A61D-17E7-4A9B-86C6-30AF143D8A20}" type="slidenum">
              <a:rPr lang="fr-FR"/>
              <a:t>57</a:t>
            </a:fld>
            <a:endParaRPr lang="fr-FR"/>
          </a:p>
        </p:txBody>
      </p:sp>
      <p:pic>
        <p:nvPicPr>
          <p:cNvPr id="647551801" name="Espace réservé du contenu 6" descr="C:\Users\SANDRINE\Downloads\etat-de-la-dette-cinma.png"/>
          <p:cNvPicPr>
            <a:picLocks noGrp="1"/>
          </p:cNvPicPr>
          <p:nvPr>
            <p:ph idx="1"/>
          </p:nvPr>
        </p:nvPicPr>
        <p:blipFill rotWithShape="1">
          <a:blip r:embed="rId3"/>
          <a:stretch/>
        </p:blipFill>
        <p:spPr bwMode="auto">
          <a:xfrm>
            <a:off x="838200" y="2248694"/>
            <a:ext cx="10802416" cy="3988618"/>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9347461" name="ZoneTexte 5"/>
          <p:cNvSpPr txBox="1"/>
          <p:nvPr/>
        </p:nvSpPr>
        <p:spPr bwMode="auto">
          <a:xfrm>
            <a:off x="536893" y="291479"/>
            <a:ext cx="11216081" cy="646331"/>
          </a:xfrm>
          <a:prstGeom prst="rect">
            <a:avLst/>
          </a:prstGeom>
          <a:noFill/>
        </p:spPr>
        <p:txBody>
          <a:bodyPr wrap="square" rtlCol="0">
            <a:spAutoFit/>
          </a:bodyPr>
          <a:lstStyle/>
          <a:p>
            <a:pPr>
              <a:defRPr/>
            </a:pPr>
            <a:r>
              <a:rPr lang="fr-FR" sz="3600" b="1">
                <a:solidFill>
                  <a:srgbClr val="C00000"/>
                </a:solidFill>
              </a:rPr>
              <a:t>6) Budget annexe Cinéma: résultats 2025 et affectation</a:t>
            </a:r>
            <a:endParaRPr/>
          </a:p>
        </p:txBody>
      </p:sp>
      <p:graphicFrame>
        <p:nvGraphicFramePr>
          <p:cNvPr id="1907268143" name="Tableau 4"/>
          <p:cNvGraphicFramePr>
            <a:graphicFrameLocks xmlns:a="http://schemas.openxmlformats.org/drawingml/2006/main" noGrp="1"/>
          </p:cNvGraphicFramePr>
          <p:nvPr/>
        </p:nvGraphicFramePr>
        <p:xfrm rot="0">
          <a:off x="737109" y="1988840"/>
          <a:ext cx="11181477" cy="3024336"/>
        </p:xfrm>
        <a:graphic>
          <a:graphicData uri="http://schemas.openxmlformats.org/drawingml/2006/table">
            <a:tbl>
              <a:tblPr firstRow="1" firstCol="0" lastRow="0" lastCol="0" bandRow="1" bandCol="0">
                <a:tableStyleId>{5F38191A-1F4A-62DC-F0C6-7433694D3598}</a:tableStyleId>
              </a:tblPr>
              <a:tblGrid>
                <a:gridCol w="3237475"/>
                <a:gridCol w="1401336"/>
                <a:gridCol w="6542666"/>
              </a:tblGrid>
              <a:tr h="957437">
                <a:tc>
                  <a:txBody>
                    <a:bodyPr/>
                    <a:p>
                      <a:pPr algn="ctr">
                        <a:defRPr/>
                      </a:pPr>
                      <a:r>
                        <a:rPr lang="fr-FR" sz="1600"/>
                        <a:t>RESULTATS </a:t>
                      </a:r>
                      <a:r>
                        <a:rPr lang="fr-FR" sz="1600" b="1" i="0" u="none" strike="noStrike" cap="none" spc="0">
                          <a:solidFill>
                            <a:srgbClr val="C00000"/>
                          </a:solidFill>
                          <a:latin typeface="Calibri"/>
                          <a:ea typeface="Arial"/>
                          <a:cs typeface="Arial"/>
                        </a:rPr>
                        <a:t> </a:t>
                      </a:r>
                      <a:r>
                        <a:rPr lang="fr-FR" sz="1600" b="1" i="0" u="none" strike="noStrike" cap="none" spc="0">
                          <a:solidFill>
                            <a:schemeClr val="lt1"/>
                          </a:solidFill>
                          <a:latin typeface="Calibri"/>
                          <a:ea typeface="Arial"/>
                          <a:cs typeface="Arial"/>
                        </a:rPr>
                        <a:t>(en €) </a:t>
                      </a:r>
                      <a:endParaRPr/>
                    </a:p>
                  </a:txBody>
                  <a:tcPr/>
                </a:tc>
                <a:tc>
                  <a:txBody>
                    <a:bodyPr/>
                    <a:p>
                      <a:pPr>
                        <a:defRPr/>
                      </a:pPr>
                      <a:r>
                        <a:rPr lang="fr-FR" sz="1600"/>
                        <a:t>CA 2025</a:t>
                      </a:r>
                      <a:endParaRPr/>
                    </a:p>
                  </a:txBody>
                  <a:tcPr/>
                </a:tc>
                <a:tc>
                  <a:txBody>
                    <a:bodyPr/>
                    <a:p>
                      <a:pPr marL="0" marR="0" lvl="0" indent="0" algn="ctr" defTabSz="914400">
                        <a:lnSpc>
                          <a:spcPct val="100000"/>
                        </a:lnSpc>
                        <a:spcBef>
                          <a:spcPts val="0"/>
                        </a:spcBef>
                        <a:spcAft>
                          <a:spcPts val="0"/>
                        </a:spcAft>
                        <a:buClrTx/>
                        <a:buSzTx/>
                        <a:buFontTx/>
                        <a:buNone/>
                        <a:defRPr/>
                      </a:pPr>
                      <a:r>
                        <a:rPr lang="fr-FR" sz="1600"/>
                        <a:t>DELIBERATION POUR LE BP 2026</a:t>
                      </a:r>
                      <a:endParaRPr/>
                    </a:p>
                  </a:txBody>
                  <a:tcPr/>
                </a:tc>
              </a:tr>
              <a:tr h="957437">
                <a:tc>
                  <a:txBody>
                    <a:bodyPr/>
                    <a:p>
                      <a:pPr>
                        <a:defRPr/>
                      </a:pPr>
                      <a:r>
                        <a:rPr lang="fr-FR" sz="1600" b="1"/>
                        <a:t>SECTION DE FONCTIONNEMENT </a:t>
                      </a:r>
                      <a:endParaRPr lang="fr-FR" sz="1600" b="1">
                        <a:solidFill>
                          <a:schemeClr val="tx1"/>
                        </a:solidFill>
                      </a:endParaRPr>
                    </a:p>
                  </a:txBody>
                  <a:tcPr/>
                </a:tc>
                <a:tc>
                  <a:txBody>
                    <a:bodyPr/>
                    <a:p>
                      <a:pPr>
                        <a:defRPr/>
                      </a:pPr>
                      <a:r>
                        <a:rPr lang="fr-FR" sz="1600" b="1">
                          <a:solidFill>
                            <a:schemeClr val="tx1"/>
                          </a:solidFill>
                        </a:rPr>
                        <a:t>+ 120 649,65</a:t>
                      </a:r>
                      <a:endParaRPr sz="1600" b="1">
                        <a:solidFill>
                          <a:schemeClr val="tx1"/>
                        </a:solidFill>
                      </a:endParaRPr>
                    </a:p>
                  </a:txBody>
                  <a:tcPr/>
                </a:tc>
                <a:tc>
                  <a:txBody>
                    <a:bodyPr/>
                    <a:p>
                      <a:pPr algn="l">
                        <a:defRPr/>
                      </a:pPr>
                      <a:r>
                        <a:rPr lang="fr-FR" sz="1600" b="1">
                          <a:solidFill>
                            <a:schemeClr val="tx1"/>
                          </a:solidFill>
                        </a:rPr>
                        <a:t>Affection en totalité en section d’investissement, en recettes (1068) *</a:t>
                      </a:r>
                      <a:endParaRPr/>
                    </a:p>
                  </a:txBody>
                  <a:tcPr/>
                </a:tc>
              </a:tr>
              <a:tr h="1109462">
                <a:tc>
                  <a:txBody>
                    <a:bodyPr/>
                    <a:p>
                      <a:pPr marL="0" marR="0" lvl="0" indent="0" algn="l" defTabSz="914400">
                        <a:lnSpc>
                          <a:spcPct val="100000"/>
                        </a:lnSpc>
                        <a:spcBef>
                          <a:spcPts val="0"/>
                        </a:spcBef>
                        <a:spcAft>
                          <a:spcPts val="0"/>
                        </a:spcAft>
                        <a:buClrTx/>
                        <a:buSzTx/>
                        <a:buFontTx/>
                        <a:buNone/>
                        <a:defRPr/>
                      </a:pPr>
                      <a:r>
                        <a:rPr lang="fr-FR" sz="1600" b="1"/>
                        <a:t>SECTION D’INVESTISSEMENT </a:t>
                      </a:r>
                      <a:endParaRPr/>
                    </a:p>
                  </a:txBody>
                  <a:tcPr/>
                </a:tc>
                <a:tc>
                  <a:txBody>
                    <a:bodyPr/>
                    <a:p>
                      <a:pPr>
                        <a:defRPr/>
                      </a:pPr>
                      <a:r>
                        <a:rPr lang="fr-FR" sz="1600" b="1"/>
                        <a:t>   + 53 485,97</a:t>
                      </a:r>
                      <a:endParaRPr sz="1600" b="1"/>
                    </a:p>
                  </a:txBody>
                  <a:tcPr/>
                </a:tc>
                <a:tc>
                  <a:txBody>
                    <a:bodyPr/>
                    <a:p>
                      <a:pPr algn="l">
                        <a:defRPr/>
                      </a:pPr>
                      <a:r>
                        <a:rPr lang="fr-FR" sz="1600" b="1"/>
                        <a:t>Report en section d’investissement, en recettes (001) **</a:t>
                      </a:r>
                      <a:endParaRPr/>
                    </a:p>
                  </a:txBody>
                  <a:tcPr/>
                </a:tc>
              </a:tr>
            </a:tbl>
          </a:graphicData>
        </a:graphic>
      </p:graphicFrame>
      <p:sp>
        <p:nvSpPr>
          <p:cNvPr id="1144197129" name="Espace réservé du numéro de diapositive 2"/>
          <p:cNvSpPr>
            <a:spLocks noGrp="1"/>
          </p:cNvSpPr>
          <p:nvPr>
            <p:ph type="sldNum" sz="quarter" idx="12"/>
          </p:nvPr>
        </p:nvSpPr>
        <p:spPr bwMode="auto"/>
        <p:txBody>
          <a:bodyPr/>
          <a:lstStyle/>
          <a:p>
            <a:pPr>
              <a:defRPr/>
            </a:pPr>
            <a:fld id="{E119A61D-17E7-4A9B-86C6-30AF143D8A20}" type="slidenum">
              <a:rPr lang="fr-FR"/>
              <a:t>58</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25865607" name="Titre 1"/>
          <p:cNvSpPr>
            <a:spLocks noGrp="1"/>
          </p:cNvSpPr>
          <p:nvPr>
            <p:ph type="ctrTitle"/>
          </p:nvPr>
        </p:nvSpPr>
        <p:spPr bwMode="auto">
          <a:xfrm>
            <a:off x="1523997" y="1122360"/>
            <a:ext cx="10013879" cy="3470184"/>
          </a:xfrm>
        </p:spPr>
        <p:txBody>
          <a:bodyPr>
            <a:normAutofit/>
          </a:bodyPr>
          <a:lstStyle/>
          <a:p>
            <a:pPr>
              <a:defRPr/>
            </a:pPr>
            <a:r>
              <a:rPr lang="fr-FR" b="1"/>
              <a:t>CHAPITRE 5:</a:t>
            </a:r>
            <a:br>
              <a:rPr lang="fr-FR" b="1"/>
            </a:br>
            <a:r>
              <a:rPr lang="fr-FR" b="1"/>
              <a:t>DELIBERATIONS</a:t>
            </a:r>
            <a:br>
              <a:rPr lang="fr-FR" b="1">
                <a:solidFill>
                  <a:srgbClr val="C00000"/>
                </a:solidFill>
              </a:rPr>
            </a:br>
            <a:endParaRPr/>
          </a:p>
        </p:txBody>
      </p:sp>
      <p:pic>
        <p:nvPicPr>
          <p:cNvPr id="1127700282" name="Image 5"/>
          <p:cNvPicPr>
            <a:picLocks noChangeAspect="1"/>
          </p:cNvPicPr>
          <p:nvPr/>
        </p:nvPicPr>
        <p:blipFill rotWithShape="1">
          <a:blip r:embed="rId3"/>
          <a:stretch/>
        </p:blipFill>
        <p:spPr bwMode="auto">
          <a:xfrm>
            <a:off x="445403" y="217239"/>
            <a:ext cx="988770" cy="1106804"/>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1702271" name="Sous-titre 2"/>
          <p:cNvSpPr>
            <a:spLocks noGrp="1"/>
          </p:cNvSpPr>
          <p:nvPr>
            <p:ph type="subTitle" idx="4294967295"/>
          </p:nvPr>
        </p:nvSpPr>
        <p:spPr bwMode="auto">
          <a:xfrm>
            <a:off x="1947354" y="3633981"/>
            <a:ext cx="9144000" cy="1655762"/>
          </a:xfrm>
        </p:spPr>
        <p:txBody>
          <a:bodyPr vertOverflow="overflow" horzOverflow="overflow" vert="horz" wrap="square" lIns="91440" tIns="45720" rIns="91440" bIns="45720" numCol="1" spcCol="0" rtlCol="0" fromWordArt="0" anchor="t" anchorCtr="0" forceAA="0" compatLnSpc="0">
            <a:normAutofit fontScale="80000" lnSpcReduction="20000"/>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endParaRPr sz="4800" b="1"/>
          </a:p>
          <a:p>
            <a:pPr marL="349965" indent="-349965" algn="l">
              <a:buFont typeface="Arial"/>
              <a:buChar char="–"/>
              <a:defRPr/>
            </a:pPr>
            <a:r>
              <a:rPr sz="4800" b="1"/>
              <a:t>Budget </a:t>
            </a:r>
            <a:r>
              <a:rPr lang="fr-FR" sz="4800" b="1"/>
              <a:t>principal</a:t>
            </a:r>
            <a:endParaRPr sz="4800" b="1"/>
          </a:p>
          <a:p>
            <a:pPr marL="349965" indent="-349965" algn="l">
              <a:buFont typeface="Arial"/>
              <a:buChar char="–"/>
              <a:defRPr/>
            </a:pPr>
            <a:r>
              <a:rPr sz="4800" b="1"/>
              <a:t>Budget </a:t>
            </a:r>
            <a:r>
              <a:rPr lang="fr-FR" sz="4800" b="1"/>
              <a:t>annexe Cinéma</a:t>
            </a:r>
            <a:endParaRPr/>
          </a:p>
        </p:txBody>
      </p:sp>
      <p:pic>
        <p:nvPicPr>
          <p:cNvPr id="1414557725" name="Image 5"/>
          <p:cNvPicPr>
            <a:picLocks noChangeAspect="1"/>
          </p:cNvPicPr>
          <p:nvPr/>
        </p:nvPicPr>
        <p:blipFill rotWithShape="1">
          <a:blip r:embed="rId3"/>
          <a:stretch/>
        </p:blipFill>
        <p:spPr bwMode="auto">
          <a:xfrm>
            <a:off x="445402" y="217238"/>
            <a:ext cx="988769" cy="1106803"/>
          </a:xfrm>
          <a:prstGeom prst="rect">
            <a:avLst/>
          </a:prstGeom>
          <a:solidFill>
            <a:srgbClr val="C00000"/>
          </a:solidFill>
        </p:spPr>
      </p:pic>
      <p:sp>
        <p:nvSpPr>
          <p:cNvPr id="1767226097" name="ZoneTexte 20592006"/>
          <p:cNvSpPr txBox="1"/>
          <p:nvPr/>
        </p:nvSpPr>
        <p:spPr bwMode="auto">
          <a:xfrm>
            <a:off x="1752044" y="2241742"/>
            <a:ext cx="9534620"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1086355070" name="ZoneTexte 338175117"/>
          <p:cNvSpPr txBox="1"/>
          <p:nvPr/>
        </p:nvSpPr>
        <p:spPr bwMode="auto">
          <a:xfrm>
            <a:off x="445401" y="1568257"/>
            <a:ext cx="11409239" cy="159518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4800" b="1" i="0" u="none" strike="noStrike" cap="none" spc="0">
                <a:solidFill>
                  <a:schemeClr val="tx1"/>
                </a:solidFill>
                <a:latin typeface="Calibri"/>
                <a:ea typeface="Arial"/>
                <a:cs typeface="Arial"/>
              </a:rPr>
              <a:t>Approbation des </a:t>
            </a:r>
            <a:endParaRPr/>
          </a:p>
          <a:p>
            <a:pPr algn="ctr">
              <a:defRPr/>
            </a:pPr>
            <a:r>
              <a:rPr lang="fr-FR" sz="4800" b="1" i="0" u="none" strike="noStrike" cap="none" spc="0">
                <a:solidFill>
                  <a:srgbClr val="C00000"/>
                </a:solidFill>
                <a:latin typeface="Calibri"/>
                <a:ea typeface="Arial"/>
                <a:cs typeface="Arial"/>
              </a:rPr>
              <a:t>Comptes </a:t>
            </a:r>
            <a:r>
              <a:rPr lang="fr-FR" sz="4800" b="1">
                <a:solidFill>
                  <a:srgbClr val="C00000"/>
                </a:solidFill>
                <a:latin typeface="Calibri"/>
                <a:ea typeface="Arial"/>
                <a:cs typeface="Arial"/>
              </a:rPr>
              <a:t>de Gestion 2025</a:t>
            </a:r>
            <a:r>
              <a:rPr lang="fr-FR" sz="4800" b="1" i="0" u="none" strike="noStrike" cap="none" spc="0">
                <a:solidFill>
                  <a:schemeClr val="tx1"/>
                </a:solidFill>
                <a:latin typeface="Calibri"/>
                <a:ea typeface="Arial"/>
                <a:cs typeface="Arial"/>
              </a:rPr>
              <a:t> </a:t>
            </a:r>
            <a:endParaRPr lang="fr-FR" sz="4800" b="1" i="0" u="none" strike="noStrike" cap="none" spc="0">
              <a:solidFill>
                <a:schemeClr val="tx1"/>
              </a:solidFill>
              <a:latin typeface="Times New Roman"/>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solidFill>
      </p:bgPr>
    </p:bg>
    <p:spTree>
      <p:nvGrpSpPr>
        <p:cNvPr id="1" name=""/>
        <p:cNvGrpSpPr/>
        <p:nvPr/>
      </p:nvGrpSpPr>
      <p:grpSpPr bwMode="auto">
        <a:xfrm>
          <a:off x="0" y="0"/>
          <a:ext cx="0" cy="0"/>
          <a:chOff x="0" y="0"/>
          <a:chExt cx="0" cy="0"/>
        </a:xfrm>
      </p:grpSpPr>
      <p:sp>
        <p:nvSpPr>
          <p:cNvPr id="1165689264" name="ZoneTexte 4"/>
          <p:cNvSpPr txBox="1"/>
          <p:nvPr/>
        </p:nvSpPr>
        <p:spPr bwMode="auto">
          <a:xfrm>
            <a:off x="790861" y="2054036"/>
            <a:ext cx="11360439" cy="4585871"/>
          </a:xfrm>
          <a:prstGeom prst="rect">
            <a:avLst/>
          </a:prstGeom>
          <a:noFill/>
        </p:spPr>
        <p:txBody>
          <a:bodyPr wrap="square" rtlCol="0">
            <a:spAutoFit/>
          </a:bodyPr>
          <a:lstStyle/>
          <a:p>
            <a:pPr>
              <a:defRPr/>
            </a:pPr>
            <a:r>
              <a:rPr lang="fr-FR" sz="2000" b="1"/>
              <a:t>Constat de l’adéquation entre Compte de Gestion (établi par le Comptable public)</a:t>
            </a:r>
            <a:endParaRPr/>
          </a:p>
          <a:p>
            <a:pPr>
              <a:defRPr/>
            </a:pPr>
            <a:r>
              <a:rPr lang="fr-FR" sz="2000" b="1"/>
              <a:t>et Compte Administratif (établi par l’Ordonnateur)</a:t>
            </a:r>
            <a:endParaRPr b="1"/>
          </a:p>
          <a:p>
            <a:pPr>
              <a:defRPr/>
            </a:pPr>
            <a:endParaRPr lang="fr-FR" b="1"/>
          </a:p>
          <a:p>
            <a:pPr>
              <a:defRPr/>
            </a:pPr>
            <a:endParaRPr lang="fr-FR" b="1"/>
          </a:p>
          <a:p>
            <a:pPr>
              <a:defRPr/>
            </a:pPr>
            <a:endParaRPr lang="fr-FR" b="1"/>
          </a:p>
          <a:p>
            <a:pPr>
              <a:defRPr/>
            </a:pPr>
            <a:endParaRPr lang="fr-FR"/>
          </a:p>
          <a:p>
            <a:pPr>
              <a:defRPr/>
            </a:pPr>
            <a:endParaRPr lang="fr-FR"/>
          </a:p>
          <a:p>
            <a:pPr>
              <a:defRPr/>
            </a:pPr>
            <a:endParaRPr lang="fr-FR"/>
          </a:p>
          <a:p>
            <a:pPr>
              <a:defRPr/>
            </a:pPr>
            <a:endParaRPr lang="fr-FR"/>
          </a:p>
          <a:p>
            <a:pPr>
              <a:defRPr/>
            </a:pPr>
            <a:endParaRPr lang="fr-FR"/>
          </a:p>
          <a:p>
            <a:pPr>
              <a:defRPr/>
            </a:pPr>
            <a:endParaRPr lang="fr-FR"/>
          </a:p>
          <a:p>
            <a:pPr>
              <a:defRPr/>
            </a:pPr>
            <a:endParaRPr lang="fr-FR"/>
          </a:p>
          <a:p>
            <a:pPr>
              <a:defRPr/>
            </a:pPr>
            <a:endParaRPr lang="fr-FR"/>
          </a:p>
          <a:p>
            <a:pPr>
              <a:defRPr/>
            </a:pPr>
            <a:endParaRPr lang="fr-FR"/>
          </a:p>
          <a:p>
            <a:pPr>
              <a:defRPr/>
            </a:pPr>
            <a:endParaRPr lang="fr-FR"/>
          </a:p>
          <a:p>
            <a:pPr>
              <a:defRPr/>
            </a:pPr>
            <a:endParaRPr lang="fr-FR"/>
          </a:p>
        </p:txBody>
      </p:sp>
      <p:sp>
        <p:nvSpPr>
          <p:cNvPr id="920695011" name="Espace réservé du numéro de diapositive 2"/>
          <p:cNvSpPr>
            <a:spLocks noGrp="1"/>
          </p:cNvSpPr>
          <p:nvPr>
            <p:ph type="sldNum" sz="quarter" idx="12"/>
          </p:nvPr>
        </p:nvSpPr>
        <p:spPr bwMode="auto">
          <a:xfrm>
            <a:off x="11408938" y="274088"/>
            <a:ext cx="357239" cy="365124"/>
          </a:xfrm>
        </p:spPr>
        <p:txBody>
          <a:bodyPr/>
          <a:lstStyle/>
          <a:p>
            <a:pPr>
              <a:defRPr/>
            </a:pPr>
            <a:fld id="{59564598-03E5-E7EF-8AA3-09EC810576CB}" type="slidenum">
              <a:rPr lang="fr-FR"/>
              <a:t>61</a:t>
            </a:fld>
            <a:endParaRPr lang="fr-FR"/>
          </a:p>
        </p:txBody>
      </p:sp>
      <p:graphicFrame>
        <p:nvGraphicFramePr>
          <p:cNvPr id="2041230287" name="Tableau 84035291"/>
          <p:cNvGraphicFramePr>
            <a:graphicFrameLocks xmlns:a="http://schemas.openxmlformats.org/drawingml/2006/main"/>
          </p:cNvGraphicFramePr>
          <p:nvPr/>
        </p:nvGraphicFramePr>
        <p:xfrm rot="0">
          <a:off x="1045491" y="2747261"/>
          <a:ext cx="9637179" cy="1574120"/>
        </p:xfrm>
        <a:graphic>
          <a:graphicData uri="http://schemas.openxmlformats.org/drawingml/2006/table">
            <a:tbl>
              <a:tblPr firstRow="1" firstCol="0" lastRow="0" lastCol="0" bandRow="1" bandCol="0">
                <a:tableStyleId>{4E8D95E5-A0DD-12BA-3AB7-80F6B5D1C12B}</a:tableStyleId>
              </a:tblPr>
              <a:tblGrid>
                <a:gridCol w="3212393"/>
                <a:gridCol w="3212393"/>
                <a:gridCol w="3212393"/>
              </a:tblGrid>
              <a:tr h="476840">
                <a:tc>
                  <a:txBody>
                    <a:bodyPr/>
                    <a:p>
                      <a:pPr>
                        <a:defRPr/>
                      </a:pPr>
                      <a:r>
                        <a:rPr/>
                        <a:t>FONCTIONNEMENT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365759">
                <a:tc>
                  <a:txBody>
                    <a:bodyPr/>
                    <a:p>
                      <a:pPr>
                        <a:defRPr/>
                      </a:pPr>
                      <a:r>
                        <a:rPr/>
                        <a:t>202</a:t>
                      </a:r>
                      <a:r>
                        <a:rPr lang="fr-FR"/>
                        <a:t>5</a:t>
                      </a:r>
                      <a:endParaRPr/>
                    </a:p>
                  </a:txBody>
                  <a:tcPr/>
                </a:tc>
                <a:tc>
                  <a:txBody>
                    <a:bodyPr/>
                    <a:p>
                      <a:pPr algn="r">
                        <a:defRPr/>
                      </a:pPr>
                      <a:r>
                        <a:rPr lang="fr-FR"/>
                        <a:t>24 785 980,49</a:t>
                      </a:r>
                      <a:endParaRPr/>
                    </a:p>
                  </a:txBody>
                  <a:tcPr/>
                </a:tc>
                <a:tc>
                  <a:txBody>
                    <a:bodyPr/>
                    <a:p>
                      <a:pPr algn="r">
                        <a:defRPr/>
                      </a:pPr>
                      <a:r>
                        <a:rPr lang="fr-FR"/>
                        <a:t>22 822 591,15</a:t>
                      </a:r>
                      <a:endParaRPr/>
                    </a:p>
                  </a:txBody>
                  <a:tcPr/>
                </a:tc>
              </a:tr>
              <a:tr h="365759">
                <a:tc>
                  <a:txBody>
                    <a:bodyPr/>
                    <a:p>
                      <a:pPr>
                        <a:defRPr/>
                      </a:pPr>
                      <a:r>
                        <a:rPr/>
                        <a:t>Report </a:t>
                      </a:r>
                      <a:r>
                        <a:rPr lang="fr-FR"/>
                        <a:t>2024</a:t>
                      </a:r>
                      <a:endParaRPr/>
                    </a:p>
                  </a:txBody>
                  <a:tcPr/>
                </a:tc>
                <a:tc>
                  <a:txBody>
                    <a:bodyPr/>
                    <a:p>
                      <a:pPr algn="r">
                        <a:defRPr/>
                      </a:pPr>
                      <a:endParaRPr/>
                    </a:p>
                  </a:txBody>
                  <a:tcPr/>
                </a:tc>
                <a:tc>
                  <a:txBody>
                    <a:bodyPr/>
                    <a:p>
                      <a:pPr algn="r">
                        <a:defRPr/>
                      </a:pPr>
                      <a:endParaRPr/>
                    </a:p>
                  </a:txBody>
                  <a:tcPr/>
                </a:tc>
              </a:tr>
              <a:tr h="365759">
                <a:tc>
                  <a:txBody>
                    <a:bodyPr/>
                    <a:p>
                      <a:pPr>
                        <a:defRPr/>
                      </a:pPr>
                      <a:r>
                        <a:rPr b="1"/>
                        <a:t>Résultat</a:t>
                      </a:r>
                      <a:endParaRPr/>
                    </a:p>
                  </a:txBody>
                  <a:tcPr/>
                </a:tc>
                <a:tc>
                  <a:txBody>
                    <a:bodyPr/>
                    <a:p>
                      <a:pPr algn="r">
                        <a:defRPr/>
                      </a:pPr>
                      <a:r>
                        <a:rPr lang="fr-FR" b="1"/>
                        <a:t>1 963 389,34</a:t>
                      </a:r>
                      <a:r>
                        <a:rPr lang="fr-FR"/>
                        <a:t> </a:t>
                      </a:r>
                      <a:endParaRPr b="1"/>
                    </a:p>
                  </a:txBody>
                  <a:tcPr/>
                </a:tc>
                <a:tc>
                  <a:txBody>
                    <a:bodyPr/>
                    <a:p>
                      <a:pPr algn="r">
                        <a:defRPr/>
                      </a:pPr>
                      <a:endParaRPr/>
                    </a:p>
                  </a:txBody>
                  <a:tcPr/>
                </a:tc>
              </a:tr>
            </a:tbl>
          </a:graphicData>
        </a:graphic>
      </p:graphicFrame>
      <p:graphicFrame>
        <p:nvGraphicFramePr>
          <p:cNvPr id="1504128487" name="Tableau 1093043436"/>
          <p:cNvGraphicFramePr>
            <a:graphicFrameLocks xmlns:a="http://schemas.openxmlformats.org/drawingml/2006/main"/>
          </p:cNvGraphicFramePr>
          <p:nvPr/>
        </p:nvGraphicFramePr>
        <p:xfrm rot="0">
          <a:off x="1045491" y="4485762"/>
          <a:ext cx="9646608" cy="2133166"/>
        </p:xfrm>
        <a:graphic>
          <a:graphicData uri="http://schemas.openxmlformats.org/drawingml/2006/table">
            <a:tbl>
              <a:tblPr firstRow="1" firstCol="0" lastRow="0" lastCol="0" bandRow="1" bandCol="0">
                <a:tableStyleId>{DA2EE8F4-C70D-5240-8D52-E37A190E7F50}</a:tableStyleId>
              </a:tblPr>
              <a:tblGrid>
                <a:gridCol w="3215536"/>
                <a:gridCol w="3215536"/>
                <a:gridCol w="3215536"/>
              </a:tblGrid>
              <a:tr h="476804">
                <a:tc>
                  <a:txBody>
                    <a:bodyPr/>
                    <a:p>
                      <a:pPr>
                        <a:defRPr/>
                      </a:pPr>
                      <a:r>
                        <a:rPr/>
                        <a:t>INVESTISSEMENT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540035">
                <a:tc>
                  <a:txBody>
                    <a:bodyPr/>
                    <a:p>
                      <a:pPr>
                        <a:defRPr/>
                      </a:pPr>
                      <a:r>
                        <a:rPr/>
                        <a:t>202</a:t>
                      </a:r>
                      <a:r>
                        <a:rPr lang="fr-FR"/>
                        <a:t>5</a:t>
                      </a:r>
                      <a:endParaRPr/>
                    </a:p>
                  </a:txBody>
                  <a:tcPr/>
                </a:tc>
                <a:tc>
                  <a:txBody>
                    <a:bodyPr/>
                    <a:p>
                      <a:pPr algn="r">
                        <a:defRPr/>
                      </a:pPr>
                      <a:r>
                        <a:rPr lang="fr-FR"/>
                        <a:t>10 497 244,01</a:t>
                      </a:r>
                      <a:endParaRPr/>
                    </a:p>
                  </a:txBody>
                  <a:tcPr/>
                </a:tc>
                <a:tc>
                  <a:txBody>
                    <a:bodyPr/>
                    <a:p>
                      <a:pPr algn="r">
                        <a:defRPr/>
                      </a:pPr>
                      <a:r>
                        <a:rPr lang="fr-FR"/>
                        <a:t>8 299 728,34</a:t>
                      </a:r>
                      <a:endParaRPr/>
                    </a:p>
                  </a:txBody>
                  <a:tcPr/>
                </a:tc>
              </a:tr>
              <a:tr h="372109">
                <a:tc>
                  <a:txBody>
                    <a:bodyPr/>
                    <a:p>
                      <a:pPr>
                        <a:defRPr/>
                      </a:pPr>
                      <a:r>
                        <a:rPr/>
                        <a:t>Report 202</a:t>
                      </a:r>
                      <a:r>
                        <a:rPr lang="fr-FR"/>
                        <a:t>4</a:t>
                      </a:r>
                      <a:endParaRPr/>
                    </a:p>
                  </a:txBody>
                  <a:tcPr/>
                </a:tc>
                <a:tc>
                  <a:txBody>
                    <a:bodyPr/>
                    <a:p>
                      <a:pPr algn="r">
                        <a:defRPr/>
                      </a:pPr>
                      <a:endParaRPr/>
                    </a:p>
                  </a:txBody>
                  <a:tcPr/>
                </a:tc>
                <a:tc>
                  <a:txBody>
                    <a:bodyPr/>
                    <a:p>
                      <a:pPr algn="r">
                        <a:defRPr/>
                      </a:pPr>
                      <a:r>
                        <a:rPr lang="fr-FR"/>
                        <a:t>1 202 043,27</a:t>
                      </a:r>
                      <a:endParaRPr/>
                    </a:p>
                  </a:txBody>
                  <a:tcPr/>
                </a:tc>
              </a:tr>
              <a:tr h="372109">
                <a:tc>
                  <a:txBody>
                    <a:bodyPr/>
                    <a:p>
                      <a:pPr>
                        <a:defRPr/>
                      </a:pPr>
                      <a:r>
                        <a:rPr b="1"/>
                        <a:t>Résultat</a:t>
                      </a:r>
                      <a:r>
                        <a:rPr lang="fr-FR" b="1"/>
                        <a:t>   </a:t>
                      </a:r>
                      <a:endParaRPr/>
                    </a:p>
                  </a:txBody>
                  <a:tcPr/>
                </a:tc>
                <a:tc>
                  <a:txBody>
                    <a:bodyPr/>
                    <a:p>
                      <a:pPr algn="r">
                        <a:defRPr/>
                      </a:pPr>
                      <a:r>
                        <a:rPr lang="fr-FR" b="1"/>
                        <a:t>995 472,40</a:t>
                      </a:r>
                      <a:endParaRPr/>
                    </a:p>
                  </a:txBody>
                  <a:tcPr/>
                </a:tc>
                <a:tc>
                  <a:txBody>
                    <a:bodyPr/>
                    <a:p>
                      <a:pPr algn="r">
                        <a:defRPr/>
                      </a:pPr>
                      <a:endParaRPr b="1"/>
                    </a:p>
                  </a:txBody>
                  <a:tcPr/>
                </a:tc>
              </a:tr>
              <a:tr h="372109">
                <a:tc>
                  <a:txBody>
                    <a:bodyPr/>
                    <a:p>
                      <a:pPr>
                        <a:defRPr/>
                      </a:pPr>
                      <a:r>
                        <a:rPr/>
                        <a:t>RAR</a:t>
                      </a:r>
                      <a:endParaRPr/>
                    </a:p>
                  </a:txBody>
                  <a:tcPr/>
                </a:tc>
                <a:tc>
                  <a:txBody>
                    <a:bodyPr/>
                    <a:p>
                      <a:pPr algn="r">
                        <a:defRPr/>
                      </a:pPr>
                      <a:r>
                        <a:rPr lang="fr-FR"/>
                        <a:t>799 944,55</a:t>
                      </a:r>
                      <a:endParaRPr/>
                    </a:p>
                  </a:txBody>
                  <a:tcPr/>
                </a:tc>
                <a:tc>
                  <a:txBody>
                    <a:bodyPr/>
                    <a:p>
                      <a:pPr algn="r">
                        <a:defRPr/>
                      </a:pPr>
                      <a:r>
                        <a:rPr lang="fr-FR"/>
                        <a:t>876 435,50</a:t>
                      </a:r>
                      <a:endParaRPr/>
                    </a:p>
                  </a:txBody>
                  <a:tcPr/>
                </a:tc>
              </a:tr>
            </a:tbl>
          </a:graphicData>
        </a:graphic>
      </p:graphicFrame>
      <p:sp>
        <p:nvSpPr>
          <p:cNvPr id="1666823812" name="ZoneTexte 2146476308"/>
          <p:cNvSpPr txBox="1"/>
          <p:nvPr/>
        </p:nvSpPr>
        <p:spPr bwMode="auto">
          <a:xfrm>
            <a:off x="113831" y="60192"/>
            <a:ext cx="11360439" cy="140403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r>
              <a:rPr lang="fr-FR" sz="4800" b="1" i="0" u="none" strike="noStrike" cap="none" spc="0">
                <a:solidFill>
                  <a:srgbClr val="000000"/>
                </a:solidFill>
                <a:latin typeface="Calibri"/>
                <a:ea typeface="Arial"/>
                <a:cs typeface="Arial"/>
              </a:rPr>
              <a:t>		</a:t>
            </a:r>
            <a:r>
              <a:rPr lang="fr-FR" sz="4800" b="1" i="0" u="none" strike="noStrike" cap="none" spc="0">
                <a:solidFill>
                  <a:srgbClr val="C00000"/>
                </a:solidFill>
                <a:latin typeface="Calibri"/>
                <a:ea typeface="Arial"/>
                <a:cs typeface="Arial"/>
              </a:rPr>
              <a:t>1) </a:t>
            </a:r>
            <a:r>
              <a:rPr lang="fr-FR" sz="4800" b="1" i="0" u="sng" strike="noStrike" cap="none" spc="0">
                <a:solidFill>
                  <a:srgbClr val="C00000"/>
                </a:solidFill>
                <a:latin typeface="Calibri"/>
                <a:ea typeface="Arial"/>
                <a:cs typeface="Arial"/>
              </a:rPr>
              <a:t>Budget principal Ville</a:t>
            </a:r>
            <a:r>
              <a:rPr lang="fr-FR" sz="4800" b="1" i="0" u="none" strike="noStrike" cap="none" spc="0">
                <a:solidFill>
                  <a:srgbClr val="C00000"/>
                </a:solidFill>
                <a:latin typeface="Calibri"/>
                <a:ea typeface="Arial"/>
                <a:cs typeface="Arial"/>
              </a:rPr>
              <a:t> :</a:t>
            </a:r>
            <a:endParaRPr/>
          </a:p>
          <a:p>
            <a:pPr lvl="3">
              <a:lnSpc>
                <a:spcPct val="90000"/>
              </a:lnSpc>
              <a:spcBef>
                <a:spcPts val="999"/>
              </a:spcBef>
              <a:defRPr lang="fr-FR" sz="2400" b="0" i="0" u="none" strike="noStrike" cap="none" spc="0">
                <a:solidFill>
                  <a:srgbClr val="000000"/>
                </a:solidFill>
                <a:latin typeface="Calibri"/>
                <a:ea typeface="Arial"/>
                <a:cs typeface="Arial"/>
              </a:defRPr>
            </a:pPr>
            <a:r>
              <a:rPr lang="fr-FR" sz="3600" b="1" i="0" u="none" strike="noStrike" cap="none" spc="0">
                <a:solidFill>
                  <a:srgbClr val="C00000"/>
                </a:solidFill>
                <a:latin typeface="Calibri"/>
                <a:ea typeface="Arial"/>
                <a:cs typeface="Arial"/>
              </a:rPr>
              <a:t>Approbation du compte de gestion 2025</a:t>
            </a:r>
            <a:endParaRPr sz="3600" b="1">
              <a:solidFill>
                <a:srgbClr val="C00000"/>
              </a:solidFill>
            </a:endParaRPr>
          </a:p>
        </p:txBody>
      </p:sp>
      <p:pic>
        <p:nvPicPr>
          <p:cNvPr id="1076258328" name="Image 5"/>
          <p:cNvPicPr>
            <a:picLocks noChangeAspect="1"/>
          </p:cNvPicPr>
          <p:nvPr/>
        </p:nvPicPr>
        <p:blipFill rotWithShape="1">
          <a:blip r:embed="rId3"/>
          <a:stretch/>
        </p:blipFill>
        <p:spPr bwMode="auto">
          <a:xfrm>
            <a:off x="223346" y="208810"/>
            <a:ext cx="988768" cy="1106802"/>
          </a:xfrm>
          <a:prstGeom prst="rect">
            <a:avLst/>
          </a:prstGeom>
          <a:solidFill>
            <a:srgbClr val="C00000"/>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43171431" name="Titre 1"/>
          <p:cNvSpPr>
            <a:spLocks noGrp="1"/>
          </p:cNvSpPr>
          <p:nvPr>
            <p:ph type="ctrTitle"/>
          </p:nvPr>
        </p:nvSpPr>
        <p:spPr bwMode="auto">
          <a:xfrm>
            <a:off x="1523997" y="1122358"/>
            <a:ext cx="10013879" cy="3470184"/>
          </a:xfrm>
        </p:spPr>
        <p:txBody>
          <a:bodyPr>
            <a:normAutofit/>
          </a:bodyPr>
          <a:lstStyle/>
          <a:p>
            <a:pPr>
              <a:defRPr/>
            </a:pPr>
            <a:br>
              <a:rPr lang="fr-FR" b="1">
                <a:solidFill>
                  <a:srgbClr val="C00000"/>
                </a:solidFill>
              </a:rPr>
            </a:br>
            <a:endParaRPr/>
          </a:p>
        </p:txBody>
      </p:sp>
      <p:pic>
        <p:nvPicPr>
          <p:cNvPr id="1263590446" name="Image 5"/>
          <p:cNvPicPr>
            <a:picLocks noChangeAspect="1"/>
          </p:cNvPicPr>
          <p:nvPr/>
        </p:nvPicPr>
        <p:blipFill rotWithShape="1">
          <a:blip r:embed="rId3"/>
          <a:stretch/>
        </p:blipFill>
        <p:spPr bwMode="auto">
          <a:xfrm>
            <a:off x="445401" y="217237"/>
            <a:ext cx="988768" cy="1106802"/>
          </a:xfrm>
          <a:prstGeom prst="rect">
            <a:avLst/>
          </a:prstGeom>
          <a:solidFill>
            <a:srgbClr val="C00000"/>
          </a:solidFill>
        </p:spPr>
      </p:pic>
      <p:sp>
        <p:nvSpPr>
          <p:cNvPr id="1006040605" name="ZoneTexte 908477921"/>
          <p:cNvSpPr txBox="1"/>
          <p:nvPr/>
        </p:nvSpPr>
        <p:spPr bwMode="auto">
          <a:xfrm>
            <a:off x="1593706" y="336599"/>
            <a:ext cx="11100046" cy="443147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marR="0"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r>
              <a:rPr lang="fr-FR" sz="3600" b="1">
                <a:solidFill>
                  <a:srgbClr val="C00000"/>
                </a:solidFill>
                <a:latin typeface="Calibri"/>
                <a:ea typeface="Arial"/>
                <a:cs typeface="Arial"/>
              </a:rPr>
              <a:t>2) </a:t>
            </a:r>
            <a:r>
              <a:rPr lang="fr-FR" sz="3600" b="1" u="sng">
                <a:solidFill>
                  <a:srgbClr val="C00000"/>
                </a:solidFill>
                <a:latin typeface="Calibri"/>
                <a:ea typeface="Arial"/>
                <a:cs typeface="Arial"/>
              </a:rPr>
              <a:t>Budget annexe Cinéma </a:t>
            </a:r>
            <a:r>
              <a:rPr lang="fr-FR" sz="3600" b="1">
                <a:solidFill>
                  <a:srgbClr val="C00000"/>
                </a:solidFill>
                <a:latin typeface="Calibri"/>
                <a:ea typeface="Arial"/>
                <a:cs typeface="Arial"/>
              </a:rPr>
              <a:t>:</a:t>
            </a:r>
            <a:endParaRPr/>
          </a:p>
          <a:p>
            <a:pPr marR="0"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r>
              <a:rPr lang="fr-FR" sz="3600" b="1" i="0" u="none" strike="noStrike" cap="none" spc="0">
                <a:solidFill>
                  <a:srgbClr val="C00000"/>
                </a:solidFill>
                <a:latin typeface="Calibri"/>
                <a:ea typeface="Arial"/>
                <a:cs typeface="Arial"/>
              </a:rPr>
              <a:t>Approbation du Compte de gestion 2025</a:t>
            </a:r>
            <a:endParaRPr/>
          </a:p>
          <a:p>
            <a:pPr marR="0"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r>
              <a:rPr lang="fr-FR" sz="2000" b="1">
                <a:solidFill>
                  <a:srgbClr val="000000"/>
                </a:solidFill>
                <a:latin typeface="Calibri"/>
                <a:ea typeface="Arial"/>
                <a:cs typeface="Arial"/>
              </a:rPr>
              <a:t>Constat de l’adéquation entre Compte de Gestion (établi par le Comptable</a:t>
            </a:r>
            <a:endParaRPr/>
          </a:p>
          <a:p>
            <a:pPr marR="0"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r>
              <a:rPr lang="fr-FR" sz="2000" b="1">
                <a:solidFill>
                  <a:srgbClr val="000000"/>
                </a:solidFill>
                <a:latin typeface="Calibri"/>
                <a:ea typeface="Arial"/>
                <a:cs typeface="Arial"/>
              </a:rPr>
              <a:t>Public) et Compte Administratif (établi par l’Ordonnateur)</a:t>
            </a:r>
            <a:endParaRPr lang="fr-FR" sz="2000" b="1" i="0" u="none" strike="noStrike" cap="none" spc="0">
              <a:solidFill>
                <a:srgbClr val="000000"/>
              </a:solidFill>
              <a:latin typeface="Calibri"/>
              <a:ea typeface="Arial"/>
              <a:cs typeface="Arial"/>
            </a:endParaRPr>
          </a:p>
          <a:p>
            <a:pPr lvl="0" algn="l" defTabSz="914400">
              <a:lnSpc>
                <a:spcPct val="90000"/>
              </a:lnSpc>
              <a:spcBef>
                <a:spcPts val="999"/>
              </a:spcBef>
              <a:spcAft>
                <a:spcPts val="0"/>
              </a:spcAft>
              <a:defRPr lang="fr-FR" sz="2400" b="0" i="0" u="none" strike="noStrike" cap="none" spc="0">
                <a:solidFill>
                  <a:srgbClr val="000000"/>
                </a:solidFill>
                <a:latin typeface="Calibri"/>
                <a:ea typeface="Arial"/>
                <a:cs typeface="Arial"/>
              </a:defRPr>
            </a:pPr>
            <a:endParaRPr lang="fr-FR" sz="4800" b="1" i="0" u="none" strike="noStrike" cap="none" spc="0">
              <a:solidFill>
                <a:srgbClr val="000000"/>
              </a:solidFill>
              <a:latin typeface="Calibri"/>
              <a:ea typeface="Arial"/>
              <a:cs typeface="Arial"/>
            </a:endParaRPr>
          </a:p>
          <a:p>
            <a:pPr algn="l">
              <a:defRPr/>
            </a:pPr>
            <a:endParaRPr lang="fr-FR" sz="4800" b="1" i="0" u="none" strike="noStrike" cap="none" spc="0">
              <a:solidFill>
                <a:schemeClr val="tx1"/>
              </a:solidFill>
              <a:latin typeface="Times New Roman"/>
              <a:cs typeface="Times New Roman"/>
            </a:endParaRPr>
          </a:p>
          <a:p>
            <a:pPr algn="ctr">
              <a:defRPr/>
            </a:pPr>
            <a:endParaRPr sz="4800"/>
          </a:p>
        </p:txBody>
      </p:sp>
      <p:graphicFrame>
        <p:nvGraphicFramePr>
          <p:cNvPr id="475773064" name="Tableau 84035291"/>
          <p:cNvGraphicFramePr>
            <a:graphicFrameLocks xmlns:a="http://schemas.openxmlformats.org/drawingml/2006/main"/>
          </p:cNvGraphicFramePr>
          <p:nvPr/>
        </p:nvGraphicFramePr>
        <p:xfrm rot="0">
          <a:off x="1061724" y="2462559"/>
          <a:ext cx="9178992" cy="1737360"/>
        </p:xfrm>
        <a:graphic>
          <a:graphicData uri="http://schemas.openxmlformats.org/drawingml/2006/table">
            <a:tbl>
              <a:tblPr firstRow="1" firstCol="0" lastRow="0" lastCol="0" bandRow="1" bandCol="0">
                <a:tableStyleId>{7AD20ACA-680D-3078-17EB-8638ABBB7992}</a:tableStyleId>
              </a:tblPr>
              <a:tblGrid>
                <a:gridCol w="2576511"/>
                <a:gridCol w="3363487"/>
                <a:gridCol w="3238994"/>
              </a:tblGrid>
              <a:tr h="337355">
                <a:tc>
                  <a:txBody>
                    <a:bodyPr/>
                    <a:p>
                      <a:pPr>
                        <a:defRPr/>
                      </a:pPr>
                      <a:r>
                        <a:rPr/>
                        <a:t>FONCTIONNEMENT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337355">
                <a:tc>
                  <a:txBody>
                    <a:bodyPr/>
                    <a:p>
                      <a:pPr>
                        <a:defRPr/>
                      </a:pPr>
                      <a:r>
                        <a:rPr/>
                        <a:t>202</a:t>
                      </a:r>
                      <a:r>
                        <a:rPr lang="fr-FR"/>
                        <a:t>5</a:t>
                      </a:r>
                      <a:endParaRPr/>
                    </a:p>
                  </a:txBody>
                  <a:tcPr/>
                </a:tc>
                <a:tc>
                  <a:txBody>
                    <a:bodyPr/>
                    <a:p>
                      <a:pPr algn="r">
                        <a:defRPr/>
                      </a:pPr>
                      <a:r>
                        <a:rPr lang="fr-FR"/>
                        <a:t>314 478,80 </a:t>
                      </a:r>
                      <a:endParaRPr/>
                    </a:p>
                  </a:txBody>
                  <a:tcPr/>
                </a:tc>
                <a:tc>
                  <a:txBody>
                    <a:bodyPr/>
                    <a:p>
                      <a:pPr algn="r">
                        <a:defRPr/>
                      </a:pPr>
                      <a:r>
                        <a:rPr lang="fr-FR"/>
                        <a:t>193 829,15 </a:t>
                      </a:r>
                      <a:endParaRPr/>
                    </a:p>
                  </a:txBody>
                  <a:tcPr/>
                </a:tc>
              </a:tr>
              <a:tr h="337355">
                <a:tc>
                  <a:txBody>
                    <a:bodyPr/>
                    <a:p>
                      <a:pPr>
                        <a:defRPr/>
                      </a:pPr>
                      <a:r>
                        <a:rPr/>
                        <a:t>Report 202</a:t>
                      </a:r>
                      <a:r>
                        <a:rPr lang="fr-FR"/>
                        <a:t>4</a:t>
                      </a:r>
                      <a:endParaRPr/>
                    </a:p>
                  </a:txBody>
                  <a:tcPr/>
                </a:tc>
                <a:tc>
                  <a:txBody>
                    <a:bodyPr/>
                    <a:p>
                      <a:pPr>
                        <a:defRPr/>
                      </a:pPr>
                      <a:endParaRPr/>
                    </a:p>
                  </a:txBody>
                  <a:tcPr/>
                </a:tc>
                <a:tc>
                  <a:txBody>
                    <a:bodyPr/>
                    <a:p>
                      <a:pPr>
                        <a:defRPr/>
                      </a:pPr>
                      <a:endParaRPr/>
                    </a:p>
                  </a:txBody>
                  <a:tcPr/>
                </a:tc>
              </a:tr>
              <a:tr h="590370">
                <a:tc>
                  <a:txBody>
                    <a:bodyPr/>
                    <a:p>
                      <a:pPr>
                        <a:defRPr/>
                      </a:pPr>
                      <a:r>
                        <a:rPr b="1"/>
                        <a:t>Résultat</a:t>
                      </a:r>
                      <a:endParaRPr/>
                    </a:p>
                  </a:txBody>
                  <a:tcPr/>
                </a:tc>
                <a:tc>
                  <a:txBody>
                    <a:bodyPr/>
                    <a:p>
                      <a:pPr marL="0" marR="0" lvl="0" indent="0" algn="r" defTabSz="914400">
                        <a:lnSpc>
                          <a:spcPct val="100000"/>
                        </a:lnSpc>
                        <a:spcBef>
                          <a:spcPts val="0"/>
                        </a:spcBef>
                        <a:spcAft>
                          <a:spcPts val="0"/>
                        </a:spcAft>
                        <a:buClrTx/>
                        <a:buSzTx/>
                        <a:buFontTx/>
                        <a:buNone/>
                        <a:defRPr/>
                      </a:pPr>
                      <a:r>
                        <a:rPr lang="fr-FR" b="1"/>
                        <a:t>120 649,65</a:t>
                      </a:r>
                      <a:endParaRPr/>
                    </a:p>
                    <a:p>
                      <a:pPr algn="r">
                        <a:defRPr/>
                      </a:pPr>
                      <a:endParaRPr b="1"/>
                    </a:p>
                  </a:txBody>
                  <a:tcPr/>
                </a:tc>
                <a:tc>
                  <a:txBody>
                    <a:bodyPr/>
                    <a:p>
                      <a:pPr algn="r">
                        <a:defRPr/>
                      </a:pPr>
                      <a:endParaRPr b="1"/>
                    </a:p>
                  </a:txBody>
                  <a:tcPr/>
                </a:tc>
              </a:tr>
            </a:tbl>
          </a:graphicData>
        </a:graphic>
      </p:graphicFrame>
      <p:graphicFrame>
        <p:nvGraphicFramePr>
          <p:cNvPr id="149306412" name="Tableau 1093043436"/>
          <p:cNvGraphicFramePr>
            <a:graphicFrameLocks xmlns:a="http://schemas.openxmlformats.org/drawingml/2006/main"/>
          </p:cNvGraphicFramePr>
          <p:nvPr/>
        </p:nvGraphicFramePr>
        <p:xfrm rot="0">
          <a:off x="1061724" y="4408847"/>
          <a:ext cx="9178991" cy="1951312"/>
        </p:xfrm>
        <a:graphic>
          <a:graphicData uri="http://schemas.openxmlformats.org/drawingml/2006/table">
            <a:tbl>
              <a:tblPr firstRow="1" firstCol="0" lastRow="0" lastCol="0" bandRow="1" bandCol="0">
                <a:tableStyleId>{DA2EE8F4-C70D-5240-8D52-E37A190E7F50}</a:tableStyleId>
              </a:tblPr>
              <a:tblGrid>
                <a:gridCol w="2534672"/>
                <a:gridCol w="3405325"/>
                <a:gridCol w="3238994"/>
              </a:tblGrid>
              <a:tr h="350112">
                <a:tc>
                  <a:txBody>
                    <a:bodyPr/>
                    <a:p>
                      <a:pPr>
                        <a:defRPr/>
                      </a:pPr>
                      <a:r>
                        <a:rPr/>
                        <a:t>INVESTISSEMENT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433949">
                <a:tc>
                  <a:txBody>
                    <a:bodyPr/>
                    <a:p>
                      <a:pPr>
                        <a:defRPr/>
                      </a:pPr>
                      <a:r>
                        <a:rPr/>
                        <a:t>202</a:t>
                      </a:r>
                      <a:r>
                        <a:rPr lang="fr-FR"/>
                        <a:t>5</a:t>
                      </a:r>
                      <a:endParaRPr/>
                    </a:p>
                  </a:txBody>
                  <a:tcPr/>
                </a:tc>
                <a:tc>
                  <a:txBody>
                    <a:bodyPr/>
                    <a:p>
                      <a:pPr algn="r">
                        <a:defRPr/>
                      </a:pPr>
                      <a:r>
                        <a:rPr lang="fr-FR"/>
                        <a:t>305 937,46</a:t>
                      </a:r>
                      <a:endParaRPr/>
                    </a:p>
                  </a:txBody>
                  <a:tcPr/>
                </a:tc>
                <a:tc>
                  <a:txBody>
                    <a:bodyPr/>
                    <a:p>
                      <a:pPr algn="r">
                        <a:defRPr/>
                      </a:pPr>
                      <a:r>
                        <a:rPr lang="fr-FR"/>
                        <a:t>123 944,00</a:t>
                      </a:r>
                      <a:endParaRPr/>
                    </a:p>
                  </a:txBody>
                  <a:tcPr/>
                </a:tc>
              </a:tr>
              <a:tr h="420083">
                <a:tc>
                  <a:txBody>
                    <a:bodyPr/>
                    <a:p>
                      <a:pPr>
                        <a:defRPr/>
                      </a:pPr>
                      <a:r>
                        <a:rPr/>
                        <a:t>Report 202</a:t>
                      </a:r>
                      <a:r>
                        <a:rPr lang="fr-FR"/>
                        <a:t>4</a:t>
                      </a:r>
                      <a:endParaRPr/>
                    </a:p>
                  </a:txBody>
                  <a:tcPr/>
                </a:tc>
                <a:tc>
                  <a:txBody>
                    <a:bodyPr/>
                    <a:p>
                      <a:pPr algn="r">
                        <a:defRPr/>
                      </a:pPr>
                      <a:endParaRPr/>
                    </a:p>
                  </a:txBody>
                  <a:tcPr/>
                </a:tc>
                <a:tc>
                  <a:txBody>
                    <a:bodyPr/>
                    <a:p>
                      <a:pPr algn="r">
                        <a:defRPr/>
                      </a:pPr>
                      <a:r>
                        <a:rPr lang="fr-FR"/>
                        <a:t>128 507,49</a:t>
                      </a:r>
                      <a:endParaRPr/>
                    </a:p>
                  </a:txBody>
                  <a:tcPr/>
                </a:tc>
              </a:tr>
              <a:tr h="361858">
                <a:tc>
                  <a:txBody>
                    <a:bodyPr/>
                    <a:p>
                      <a:pPr>
                        <a:defRPr/>
                      </a:pPr>
                      <a:r>
                        <a:rPr b="1"/>
                        <a:t>Résultat</a:t>
                      </a:r>
                      <a:endParaRPr/>
                    </a:p>
                  </a:txBody>
                  <a:tcPr/>
                </a:tc>
                <a:tc>
                  <a:txBody>
                    <a:bodyPr/>
                    <a:p>
                      <a:pPr algn="r">
                        <a:defRPr/>
                      </a:pPr>
                      <a:r>
                        <a:rPr lang="fr-FR" b="1"/>
                        <a:t>53 485,97</a:t>
                      </a:r>
                      <a:endParaRPr b="1"/>
                    </a:p>
                  </a:txBody>
                  <a:tcPr/>
                </a:tc>
                <a:tc>
                  <a:txBody>
                    <a:bodyPr/>
                    <a:p>
                      <a:pPr algn="r">
                        <a:defRPr/>
                      </a:pPr>
                      <a:endParaRPr b="1"/>
                    </a:p>
                  </a:txBody>
                  <a:tcPr/>
                </a:tc>
              </a:tr>
              <a:tr h="361858">
                <a:tc>
                  <a:txBody>
                    <a:bodyPr/>
                    <a:p>
                      <a:pPr>
                        <a:defRPr/>
                      </a:pPr>
                      <a:r>
                        <a:rPr/>
                        <a:t>RAR</a:t>
                      </a:r>
                      <a:endParaRPr/>
                    </a:p>
                  </a:txBody>
                  <a:tcPr/>
                </a:tc>
                <a:tc>
                  <a:txBody>
                    <a:bodyPr/>
                    <a:p>
                      <a:pPr algn="r">
                        <a:defRPr/>
                      </a:pPr>
                      <a:r>
                        <a:rPr lang="fr-FR"/>
                        <a:t>0,00</a:t>
                      </a:r>
                      <a:endParaRPr/>
                    </a:p>
                  </a:txBody>
                  <a:tcPr/>
                </a:tc>
                <a:tc>
                  <a:txBody>
                    <a:bodyPr/>
                    <a:p>
                      <a:pPr algn="r">
                        <a:defRPr/>
                      </a:pPr>
                      <a:r>
                        <a:rPr lang="fr-FR"/>
                        <a:t>0,00</a:t>
                      </a:r>
                      <a:endParaRPr/>
                    </a:p>
                  </a:txBody>
                  <a:tcPr/>
                </a:tc>
              </a:tr>
            </a:tbl>
          </a:graphicData>
        </a:graphic>
      </p:graphicFrame>
      <p:sp>
        <p:nvSpPr>
          <p:cNvPr id="429707108" name="Espace réservé du numéro de diapositive 5"/>
          <p:cNvSpPr>
            <a:spLocks noGrp="1"/>
          </p:cNvSpPr>
          <p:nvPr>
            <p:ph type="sldNum" sz="quarter" idx="12"/>
          </p:nvPr>
        </p:nvSpPr>
        <p:spPr bwMode="auto"/>
        <p:txBody>
          <a:bodyPr/>
          <a:lstStyle/>
          <a:p>
            <a:pPr>
              <a:defRPr/>
            </a:pPr>
            <a:fld id="{6B73A5A3-67DE-0844-E824-B76E4DE711E7}" type="slidenum">
              <a:rPr lang="fr-FR"/>
              <a:t>62</a:t>
            </a:fld>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7972134" name="Titre 1"/>
          <p:cNvSpPr>
            <a:spLocks noGrp="1"/>
          </p:cNvSpPr>
          <p:nvPr>
            <p:ph type="ctrTitle"/>
          </p:nvPr>
        </p:nvSpPr>
        <p:spPr bwMode="auto">
          <a:xfrm>
            <a:off x="1523997" y="1122359"/>
            <a:ext cx="10013879" cy="3470184"/>
          </a:xfrm>
        </p:spPr>
        <p:txBody>
          <a:bodyPr>
            <a:normAutofit/>
          </a:bodyPr>
          <a:lstStyle/>
          <a:p>
            <a:pPr>
              <a:defRPr/>
            </a:pPr>
            <a:br>
              <a:rPr lang="fr-FR" b="1">
                <a:solidFill>
                  <a:srgbClr val="C00000"/>
                </a:solidFill>
              </a:rPr>
            </a:br>
            <a:endParaRPr/>
          </a:p>
        </p:txBody>
      </p:sp>
      <p:sp>
        <p:nvSpPr>
          <p:cNvPr id="641240029" name="Sous-titre 2"/>
          <p:cNvSpPr>
            <a:spLocks noGrp="1"/>
          </p:cNvSpPr>
          <p:nvPr>
            <p:ph type="subTitle" idx="1"/>
          </p:nvPr>
        </p:nvSpPr>
        <p:spPr bwMode="auto">
          <a:xfrm>
            <a:off x="1434172" y="3914861"/>
            <a:ext cx="9144000" cy="1737405"/>
          </a:xfrm>
        </p:spPr>
        <p:txBody>
          <a:bodyPr vertOverflow="overflow" horzOverflow="overflow" vert="horz" wrap="square" lIns="91440" tIns="45720" rIns="91440" bIns="45720" numCol="1" spcCol="0" rtlCol="0" fromWordArt="0" anchor="t" anchorCtr="0" forceAA="0" compatLnSpc="0">
            <a:normAutofit fontScale="80000" lnSpcReduction="20000"/>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endParaRPr sz="4800" b="1"/>
          </a:p>
          <a:p>
            <a:pPr marL="349965" indent="-349965" algn="l">
              <a:buFont typeface="Arial"/>
              <a:buChar char="–"/>
              <a:defRPr/>
            </a:pPr>
            <a:r>
              <a:rPr sz="4800" b="1"/>
              <a:t>Budget </a:t>
            </a:r>
            <a:r>
              <a:rPr lang="fr-FR" sz="4800" b="1"/>
              <a:t>principal</a:t>
            </a:r>
            <a:endParaRPr sz="4800" b="1"/>
          </a:p>
          <a:p>
            <a:pPr marL="349965" indent="-349965" algn="l">
              <a:buFont typeface="Arial"/>
              <a:buChar char="–"/>
              <a:defRPr/>
            </a:pPr>
            <a:r>
              <a:rPr sz="4800" b="1"/>
              <a:t>Budget </a:t>
            </a:r>
            <a:r>
              <a:rPr lang="fr-FR" sz="4800" b="1"/>
              <a:t>annexe Cinéma</a:t>
            </a:r>
            <a:endParaRPr/>
          </a:p>
        </p:txBody>
      </p:sp>
      <p:pic>
        <p:nvPicPr>
          <p:cNvPr id="1094477493" name="Image 5"/>
          <p:cNvPicPr>
            <a:picLocks noChangeAspect="1"/>
          </p:cNvPicPr>
          <p:nvPr/>
        </p:nvPicPr>
        <p:blipFill rotWithShape="1">
          <a:blip r:embed="rId3"/>
          <a:stretch/>
        </p:blipFill>
        <p:spPr bwMode="auto">
          <a:xfrm>
            <a:off x="445402" y="217238"/>
            <a:ext cx="988769" cy="1106803"/>
          </a:xfrm>
          <a:prstGeom prst="rect">
            <a:avLst/>
          </a:prstGeom>
          <a:solidFill>
            <a:srgbClr val="C00000"/>
          </a:solidFill>
        </p:spPr>
      </p:pic>
      <p:sp>
        <p:nvSpPr>
          <p:cNvPr id="1666553033" name="ZoneTexte 20592006"/>
          <p:cNvSpPr txBox="1"/>
          <p:nvPr/>
        </p:nvSpPr>
        <p:spPr bwMode="auto">
          <a:xfrm>
            <a:off x="1752044" y="2241742"/>
            <a:ext cx="9534620" cy="365795"/>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1312838199" name="ZoneTexte 338175117"/>
          <p:cNvSpPr txBox="1"/>
          <p:nvPr/>
        </p:nvSpPr>
        <p:spPr bwMode="auto">
          <a:xfrm>
            <a:off x="445401" y="1568257"/>
            <a:ext cx="11409239" cy="2346604"/>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4800" b="1" i="0" u="none" strike="noStrike" cap="none" spc="0">
                <a:solidFill>
                  <a:schemeClr val="tx1"/>
                </a:solidFill>
                <a:latin typeface="Calibri"/>
                <a:ea typeface="Arial"/>
                <a:cs typeface="Arial"/>
              </a:rPr>
              <a:t>Approbation des </a:t>
            </a:r>
            <a:endParaRPr/>
          </a:p>
          <a:p>
            <a:pPr algn="ctr">
              <a:defRPr/>
            </a:pPr>
            <a:r>
              <a:rPr lang="fr-FR" sz="4800" b="1" i="0" u="none" strike="noStrike" cap="none" spc="0">
                <a:solidFill>
                  <a:srgbClr val="C00000"/>
                </a:solidFill>
                <a:latin typeface="Calibri"/>
                <a:ea typeface="Arial"/>
                <a:cs typeface="Arial"/>
              </a:rPr>
              <a:t>Comptes Administratifs</a:t>
            </a:r>
            <a:r>
              <a:rPr lang="fr-FR" sz="4800" b="1" i="0" u="none" strike="noStrike" cap="none" spc="0">
                <a:solidFill>
                  <a:schemeClr val="tx1"/>
                </a:solidFill>
                <a:latin typeface="Calibri"/>
                <a:ea typeface="Arial"/>
                <a:cs typeface="Arial"/>
              </a:rPr>
              <a:t> </a:t>
            </a:r>
            <a:r>
              <a:rPr lang="fr-FR" sz="4800" b="1" i="0" u="none" strike="noStrike" cap="none" spc="0">
                <a:solidFill>
                  <a:srgbClr val="C00000"/>
                </a:solidFill>
                <a:latin typeface="Calibri"/>
                <a:ea typeface="Arial"/>
                <a:cs typeface="Arial"/>
              </a:rPr>
              <a:t>2025</a:t>
            </a:r>
            <a:endParaRPr lang="fr-FR" sz="4800" b="1" i="0" u="none" strike="noStrike" cap="none" spc="0">
              <a:solidFill>
                <a:srgbClr val="C00000"/>
              </a:solidFill>
              <a:latin typeface="Times New Roman"/>
              <a:cs typeface="Times New Roman"/>
            </a:endParaRPr>
          </a:p>
          <a:p>
            <a:pPr algn="ctr">
              <a:defRPr/>
            </a:pPr>
            <a:r>
              <a:rPr lang="fr-FR" sz="4800" b="1" i="0" u="none" strike="noStrike" cap="none" spc="0">
                <a:solidFill>
                  <a:schemeClr val="tx1"/>
                </a:solidFill>
                <a:latin typeface="Calibri"/>
                <a:ea typeface="Arial"/>
                <a:cs typeface="Arial"/>
              </a:rPr>
              <a:t>(M. Le Maire étant sorti)</a:t>
            </a:r>
            <a:endParaRPr sz="4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solidFill>
      </p:bgPr>
    </p:bg>
    <p:spTree>
      <p:nvGrpSpPr>
        <p:cNvPr id="1" name=""/>
        <p:cNvGrpSpPr/>
        <p:nvPr/>
      </p:nvGrpSpPr>
      <p:grpSpPr bwMode="auto">
        <a:xfrm>
          <a:off x="0" y="0"/>
          <a:ext cx="0" cy="0"/>
          <a:chOff x="0" y="0"/>
          <a:chExt cx="0" cy="0"/>
        </a:xfrm>
      </p:grpSpPr>
      <p:sp>
        <p:nvSpPr>
          <p:cNvPr id="1436888997" name="ZoneTexte 5"/>
          <p:cNvSpPr txBox="1"/>
          <p:nvPr/>
        </p:nvSpPr>
        <p:spPr bwMode="auto">
          <a:xfrm>
            <a:off x="469775" y="316639"/>
            <a:ext cx="11504981" cy="954107"/>
          </a:xfrm>
          <a:prstGeom prst="rect">
            <a:avLst/>
          </a:prstGeom>
          <a:noFill/>
        </p:spPr>
        <p:txBody>
          <a:bodyPr wrap="square" rtlCol="0">
            <a:spAutoFit/>
          </a:bodyPr>
          <a:lstStyle/>
          <a:p>
            <a:pPr>
              <a:defRPr/>
            </a:pPr>
            <a:r>
              <a:rPr lang="fr-FR" sz="2800" b="1">
                <a:solidFill>
                  <a:srgbClr val="C00000"/>
                </a:solidFill>
              </a:rPr>
              <a:t>1) </a:t>
            </a:r>
            <a:r>
              <a:rPr lang="fr-FR" sz="2800" b="1" u="sng">
                <a:solidFill>
                  <a:srgbClr val="C00000"/>
                </a:solidFill>
              </a:rPr>
              <a:t>BUDGET PRINCIPAL </a:t>
            </a:r>
            <a:r>
              <a:rPr lang="fr-FR" sz="2800" b="1">
                <a:solidFill>
                  <a:srgbClr val="C00000"/>
                </a:solidFill>
              </a:rPr>
              <a:t>: </a:t>
            </a:r>
            <a:endParaRPr/>
          </a:p>
          <a:p>
            <a:pPr>
              <a:defRPr/>
            </a:pPr>
            <a:r>
              <a:rPr sz="2800" b="1">
                <a:solidFill>
                  <a:srgbClr val="C00000"/>
                </a:solidFill>
              </a:rPr>
              <a:t>Approbation du</a:t>
            </a:r>
            <a:r>
              <a:rPr lang="fr-FR" sz="2800" b="1">
                <a:solidFill>
                  <a:srgbClr val="C00000"/>
                </a:solidFill>
              </a:rPr>
              <a:t> Compte Administratif 2025</a:t>
            </a:r>
            <a:endParaRPr sz="2800" b="1">
              <a:solidFill>
                <a:srgbClr val="C00000"/>
              </a:solidFill>
            </a:endParaRPr>
          </a:p>
        </p:txBody>
      </p:sp>
      <p:sp>
        <p:nvSpPr>
          <p:cNvPr id="825487942" name="ZoneTexte 4"/>
          <p:cNvSpPr txBox="1"/>
          <p:nvPr/>
        </p:nvSpPr>
        <p:spPr bwMode="auto">
          <a:xfrm>
            <a:off x="469775" y="1505394"/>
            <a:ext cx="11360440" cy="4585871"/>
          </a:xfrm>
          <a:prstGeom prst="rect">
            <a:avLst/>
          </a:prstGeom>
          <a:noFill/>
        </p:spPr>
        <p:txBody>
          <a:bodyPr wrap="square" rtlCol="0">
            <a:spAutoFit/>
          </a:bodyPr>
          <a:lstStyle/>
          <a:p>
            <a:pPr>
              <a:defRPr/>
            </a:pPr>
            <a:r>
              <a:rPr lang="fr-FR" sz="2000" b="1">
                <a:solidFill>
                  <a:srgbClr val="C00000"/>
                </a:solidFill>
              </a:rPr>
              <a:t> </a:t>
            </a:r>
            <a:r>
              <a:rPr lang="fr-FR" sz="2000" b="1"/>
              <a:t>  </a:t>
            </a:r>
            <a:endParaRPr/>
          </a:p>
          <a:p>
            <a:pPr>
              <a:defRPr/>
            </a:pPr>
            <a:r>
              <a:rPr lang="fr-FR" sz="2000" b="1"/>
              <a:t>LE MAIRE S’ETANT RETIRE : quitus au Maire pour le Compte Administratif dont les résultats sont : </a:t>
            </a:r>
            <a:endParaRP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a:p>
            <a:pPr>
              <a:defRPr/>
            </a:pPr>
            <a:endParaRPr lang="fr-FR" b="1"/>
          </a:p>
        </p:txBody>
      </p:sp>
      <p:sp>
        <p:nvSpPr>
          <p:cNvPr id="1939617565" name="Espace réservé du numéro de diapositive 2"/>
          <p:cNvSpPr>
            <a:spLocks noGrp="1"/>
          </p:cNvSpPr>
          <p:nvPr>
            <p:ph type="sldNum" sz="quarter" idx="12"/>
          </p:nvPr>
        </p:nvSpPr>
        <p:spPr bwMode="auto">
          <a:xfrm>
            <a:off x="11408938" y="274087"/>
            <a:ext cx="357238" cy="365123"/>
          </a:xfrm>
        </p:spPr>
        <p:txBody>
          <a:bodyPr/>
          <a:lstStyle/>
          <a:p>
            <a:pPr>
              <a:defRPr/>
            </a:pPr>
            <a:fld id="{EDBAA26D-6BE6-D85D-EA32-435629355FE0}" type="slidenum">
              <a:rPr lang="fr-FR"/>
              <a:t>64</a:t>
            </a:fld>
            <a:endParaRPr lang="fr-FR"/>
          </a:p>
        </p:txBody>
      </p:sp>
      <p:graphicFrame>
        <p:nvGraphicFramePr>
          <p:cNvPr id="728427643" name="Tableau 84035291"/>
          <p:cNvGraphicFramePr>
            <a:graphicFrameLocks xmlns:a="http://schemas.openxmlformats.org/drawingml/2006/main"/>
          </p:cNvGraphicFramePr>
          <p:nvPr/>
        </p:nvGraphicFramePr>
        <p:xfrm rot="0">
          <a:off x="958899" y="2348881"/>
          <a:ext cx="9637176" cy="1800201"/>
        </p:xfrm>
        <a:graphic>
          <a:graphicData uri="http://schemas.openxmlformats.org/drawingml/2006/table">
            <a:tbl>
              <a:tblPr firstRow="1" firstCol="0" lastRow="0" lastCol="0" bandRow="1" bandCol="0">
                <a:tableStyleId>{4E8D95E5-A0DD-12BA-3AB7-80F6B5D1C12B}</a:tableStyleId>
              </a:tblPr>
              <a:tblGrid>
                <a:gridCol w="3212392"/>
                <a:gridCol w="3212392"/>
                <a:gridCol w="3212392"/>
              </a:tblGrid>
              <a:tr h="504861">
                <a:tc>
                  <a:txBody>
                    <a:bodyPr/>
                    <a:p>
                      <a:pPr>
                        <a:defRPr/>
                      </a:pPr>
                      <a:r>
                        <a:rPr/>
                        <a:t>FONCTIONNEMENT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431780">
                <a:tc>
                  <a:txBody>
                    <a:bodyPr/>
                    <a:p>
                      <a:pPr>
                        <a:defRPr/>
                      </a:pPr>
                      <a:r>
                        <a:rPr/>
                        <a:t>202</a:t>
                      </a:r>
                      <a:r>
                        <a:rPr lang="fr-FR"/>
                        <a:t>5</a:t>
                      </a:r>
                      <a:endParaRPr/>
                    </a:p>
                  </a:txBody>
                  <a:tcPr/>
                </a:tc>
                <a:tc>
                  <a:txBody>
                    <a:bodyPr/>
                    <a:p>
                      <a:pPr algn="r">
                        <a:defRPr/>
                      </a:pPr>
                      <a:r>
                        <a:rPr lang="fr-FR"/>
                        <a:t>24 785 980,49</a:t>
                      </a:r>
                      <a:endParaRPr/>
                    </a:p>
                  </a:txBody>
                  <a:tcPr/>
                </a:tc>
                <a:tc>
                  <a:txBody>
                    <a:bodyPr/>
                    <a:p>
                      <a:pPr algn="r">
                        <a:defRPr/>
                      </a:pPr>
                      <a:r>
                        <a:rPr lang="fr-FR"/>
                        <a:t>22 822 591,15</a:t>
                      </a:r>
                      <a:endParaRPr/>
                    </a:p>
                  </a:txBody>
                  <a:tcPr/>
                </a:tc>
              </a:tr>
              <a:tr h="431780">
                <a:tc>
                  <a:txBody>
                    <a:bodyPr/>
                    <a:p>
                      <a:pPr>
                        <a:defRPr/>
                      </a:pPr>
                      <a:r>
                        <a:rPr/>
                        <a:t>Report 202</a:t>
                      </a:r>
                      <a:r>
                        <a:rPr lang="fr-FR"/>
                        <a:t>4</a:t>
                      </a:r>
                      <a:endParaRPr/>
                    </a:p>
                  </a:txBody>
                  <a:tcPr/>
                </a:tc>
                <a:tc>
                  <a:txBody>
                    <a:bodyPr/>
                    <a:p>
                      <a:pPr algn="r">
                        <a:defRPr/>
                      </a:pPr>
                      <a:endParaRPr/>
                    </a:p>
                  </a:txBody>
                  <a:tcPr/>
                </a:tc>
                <a:tc>
                  <a:txBody>
                    <a:bodyPr/>
                    <a:p>
                      <a:pPr algn="r">
                        <a:defRPr/>
                      </a:pPr>
                      <a:endParaRPr/>
                    </a:p>
                  </a:txBody>
                  <a:tcPr/>
                </a:tc>
              </a:tr>
              <a:tr h="431780">
                <a:tc>
                  <a:txBody>
                    <a:bodyPr/>
                    <a:p>
                      <a:pPr>
                        <a:defRPr/>
                      </a:pPr>
                      <a:r>
                        <a:rPr b="1"/>
                        <a:t>Résultat</a:t>
                      </a:r>
                      <a:endParaRPr/>
                    </a:p>
                  </a:txBody>
                  <a:tcPr/>
                </a:tc>
                <a:tc>
                  <a:txBody>
                    <a:bodyPr/>
                    <a:p>
                      <a:pPr algn="r">
                        <a:defRPr/>
                      </a:pPr>
                      <a:r>
                        <a:rPr lang="fr-FR" b="1"/>
                        <a:t>1 963 389,34 </a:t>
                      </a:r>
                      <a:endParaRPr b="1"/>
                    </a:p>
                  </a:txBody>
                  <a:tcPr/>
                </a:tc>
                <a:tc>
                  <a:txBody>
                    <a:bodyPr/>
                    <a:p>
                      <a:pPr algn="r">
                        <a:defRPr/>
                      </a:pPr>
                      <a:endParaRPr/>
                    </a:p>
                  </a:txBody>
                  <a:tcPr/>
                </a:tc>
              </a:tr>
            </a:tbl>
          </a:graphicData>
        </a:graphic>
      </p:graphicFrame>
      <p:graphicFrame>
        <p:nvGraphicFramePr>
          <p:cNvPr id="1169977296" name="Tableau 1093043436"/>
          <p:cNvGraphicFramePr>
            <a:graphicFrameLocks xmlns:a="http://schemas.openxmlformats.org/drawingml/2006/main"/>
          </p:cNvGraphicFramePr>
          <p:nvPr/>
        </p:nvGraphicFramePr>
        <p:xfrm rot="0">
          <a:off x="949469" y="4617965"/>
          <a:ext cx="9646605" cy="1875625"/>
        </p:xfrm>
        <a:graphic>
          <a:graphicData uri="http://schemas.openxmlformats.org/drawingml/2006/table">
            <a:tbl>
              <a:tblPr firstRow="1" firstCol="0" lastRow="0" lastCol="0" bandRow="1" bandCol="0">
                <a:tableStyleId>{DA2EE8F4-C70D-5240-8D52-E37A190E7F50}</a:tableStyleId>
              </a:tblPr>
              <a:tblGrid>
                <a:gridCol w="3215535"/>
                <a:gridCol w="3215535"/>
                <a:gridCol w="3215535"/>
              </a:tblGrid>
              <a:tr h="364277">
                <a:tc>
                  <a:txBody>
                    <a:bodyPr/>
                    <a:p>
                      <a:pPr>
                        <a:defRPr/>
                      </a:pPr>
                      <a:r>
                        <a:rPr/>
                        <a:t>INVESTISSEMENT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412585">
                <a:tc>
                  <a:txBody>
                    <a:bodyPr/>
                    <a:p>
                      <a:pPr>
                        <a:defRPr/>
                      </a:pPr>
                      <a:r>
                        <a:rPr/>
                        <a:t>202</a:t>
                      </a:r>
                      <a:r>
                        <a:rPr lang="fr-FR"/>
                        <a:t>5</a:t>
                      </a:r>
                      <a:endParaRPr/>
                    </a:p>
                  </a:txBody>
                  <a:tcPr/>
                </a:tc>
                <a:tc>
                  <a:txBody>
                    <a:bodyPr/>
                    <a:p>
                      <a:pPr algn="r">
                        <a:defRPr/>
                      </a:pPr>
                      <a:r>
                        <a:rPr lang="fr-FR"/>
                        <a:t>10 497 244,01</a:t>
                      </a:r>
                      <a:endParaRPr/>
                    </a:p>
                  </a:txBody>
                  <a:tcPr/>
                </a:tc>
                <a:tc>
                  <a:txBody>
                    <a:bodyPr/>
                    <a:p>
                      <a:pPr algn="r">
                        <a:defRPr/>
                      </a:pPr>
                      <a:r>
                        <a:rPr lang="fr-FR"/>
                        <a:t>8 299 728,34</a:t>
                      </a:r>
                      <a:endParaRPr/>
                    </a:p>
                  </a:txBody>
                  <a:tcPr/>
                </a:tc>
              </a:tr>
              <a:tr h="338923">
                <a:tc>
                  <a:txBody>
                    <a:bodyPr/>
                    <a:p>
                      <a:pPr>
                        <a:defRPr/>
                      </a:pPr>
                      <a:r>
                        <a:rPr/>
                        <a:t>Report 202</a:t>
                      </a:r>
                      <a:r>
                        <a:rPr lang="fr-FR"/>
                        <a:t>4</a:t>
                      </a:r>
                      <a:endParaRPr/>
                    </a:p>
                  </a:txBody>
                  <a:tcPr/>
                </a:tc>
                <a:tc>
                  <a:txBody>
                    <a:bodyPr/>
                    <a:p>
                      <a:pPr algn="r">
                        <a:defRPr/>
                      </a:pPr>
                      <a:endParaRPr/>
                    </a:p>
                  </a:txBody>
                  <a:tcPr/>
                </a:tc>
                <a:tc>
                  <a:txBody>
                    <a:bodyPr/>
                    <a:p>
                      <a:pPr algn="r">
                        <a:defRPr/>
                      </a:pPr>
                      <a:r>
                        <a:rPr lang="fr-FR"/>
                        <a:t>1 202 043,27</a:t>
                      </a:r>
                      <a:endParaRPr/>
                    </a:p>
                  </a:txBody>
                  <a:tcPr/>
                </a:tc>
              </a:tr>
              <a:tr h="338923">
                <a:tc>
                  <a:txBody>
                    <a:bodyPr/>
                    <a:p>
                      <a:pPr>
                        <a:defRPr/>
                      </a:pPr>
                      <a:r>
                        <a:rPr b="1"/>
                        <a:t>Résultat</a:t>
                      </a:r>
                      <a:endParaRPr/>
                    </a:p>
                  </a:txBody>
                  <a:tcPr/>
                </a:tc>
                <a:tc>
                  <a:txBody>
                    <a:bodyPr/>
                    <a:p>
                      <a:pPr algn="r">
                        <a:defRPr/>
                      </a:pPr>
                      <a:r>
                        <a:rPr lang="fr-FR" b="1"/>
                        <a:t>995 472,40</a:t>
                      </a:r>
                      <a:endParaRPr/>
                    </a:p>
                  </a:txBody>
                  <a:tcPr/>
                </a:tc>
                <a:tc>
                  <a:txBody>
                    <a:bodyPr/>
                    <a:p>
                      <a:pPr algn="r">
                        <a:defRPr/>
                      </a:pPr>
                      <a:endParaRPr b="1"/>
                    </a:p>
                  </a:txBody>
                  <a:tcPr/>
                </a:tc>
              </a:tr>
              <a:tr h="338923">
                <a:tc>
                  <a:txBody>
                    <a:bodyPr/>
                    <a:p>
                      <a:pPr>
                        <a:defRPr/>
                      </a:pPr>
                      <a:r>
                        <a:rPr/>
                        <a:t>RAR</a:t>
                      </a:r>
                      <a:endParaRPr/>
                    </a:p>
                  </a:txBody>
                  <a:tcPr/>
                </a:tc>
                <a:tc>
                  <a:txBody>
                    <a:bodyPr/>
                    <a:p>
                      <a:pPr algn="r">
                        <a:defRPr/>
                      </a:pPr>
                      <a:r>
                        <a:rPr lang="fr-FR"/>
                        <a:t>799 944,55</a:t>
                      </a:r>
                      <a:endParaRPr/>
                    </a:p>
                  </a:txBody>
                  <a:tcPr/>
                </a:tc>
                <a:tc>
                  <a:txBody>
                    <a:bodyPr/>
                    <a:p>
                      <a:pPr algn="r">
                        <a:defRPr/>
                      </a:pPr>
                      <a:r>
                        <a:rPr lang="fr-FR"/>
                        <a:t>876 435,50</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solidFill>
      </p:bgPr>
    </p:bg>
    <p:spTree>
      <p:nvGrpSpPr>
        <p:cNvPr id="1" name=""/>
        <p:cNvGrpSpPr/>
        <p:nvPr/>
      </p:nvGrpSpPr>
      <p:grpSpPr bwMode="auto">
        <a:xfrm>
          <a:off x="0" y="0"/>
          <a:ext cx="0" cy="0"/>
          <a:chOff x="0" y="0"/>
          <a:chExt cx="0" cy="0"/>
        </a:xfrm>
      </p:grpSpPr>
      <p:sp>
        <p:nvSpPr>
          <p:cNvPr id="454157593" name="ZoneTexte 5"/>
          <p:cNvSpPr txBox="1"/>
          <p:nvPr/>
        </p:nvSpPr>
        <p:spPr bwMode="auto">
          <a:xfrm>
            <a:off x="801761" y="442682"/>
            <a:ext cx="11504294" cy="954107"/>
          </a:xfrm>
          <a:prstGeom prst="rect">
            <a:avLst/>
          </a:prstGeom>
          <a:noFill/>
        </p:spPr>
        <p:txBody>
          <a:bodyPr wrap="square" rtlCol="0">
            <a:spAutoFit/>
          </a:bodyPr>
          <a:lstStyle/>
          <a:p>
            <a:pPr>
              <a:defRPr/>
            </a:pPr>
            <a:r>
              <a:rPr lang="fr-FR" sz="2800" b="1">
                <a:solidFill>
                  <a:srgbClr val="C00000"/>
                </a:solidFill>
              </a:rPr>
              <a:t>2) </a:t>
            </a:r>
            <a:r>
              <a:rPr lang="fr-FR" sz="2800" b="1" u="sng">
                <a:solidFill>
                  <a:srgbClr val="C00000"/>
                </a:solidFill>
              </a:rPr>
              <a:t>BUDGET ANNEXE CINEMA </a:t>
            </a:r>
            <a:r>
              <a:rPr lang="fr-FR" sz="2800" b="1">
                <a:solidFill>
                  <a:srgbClr val="C00000"/>
                </a:solidFill>
              </a:rPr>
              <a:t>: </a:t>
            </a:r>
            <a:endParaRPr/>
          </a:p>
          <a:p>
            <a:pPr>
              <a:defRPr/>
            </a:pPr>
            <a:r>
              <a:rPr lang="fr-FR" sz="2800" b="1">
                <a:solidFill>
                  <a:srgbClr val="C00000"/>
                </a:solidFill>
              </a:rPr>
              <a:t>Approbation du Compte Administratif 2025</a:t>
            </a:r>
            <a:endParaRPr/>
          </a:p>
        </p:txBody>
      </p:sp>
      <p:sp>
        <p:nvSpPr>
          <p:cNvPr id="283690068" name="ZoneTexte 4"/>
          <p:cNvSpPr txBox="1"/>
          <p:nvPr/>
        </p:nvSpPr>
        <p:spPr bwMode="auto">
          <a:xfrm>
            <a:off x="767408" y="1870770"/>
            <a:ext cx="11361086" cy="707886"/>
          </a:xfrm>
          <a:prstGeom prst="rect">
            <a:avLst/>
          </a:prstGeom>
          <a:noFill/>
        </p:spPr>
        <p:txBody>
          <a:bodyPr wrap="square" rtlCol="0">
            <a:spAutoFit/>
          </a:bodyPr>
          <a:lstStyle/>
          <a:p>
            <a:pPr>
              <a:defRPr/>
            </a:pPr>
            <a:r>
              <a:rPr lang="fr-FR" sz="2000" b="1"/>
              <a:t> LE MAIRE S’ETANT RETIRE : quitus au Maire pour le Compte Administratif dont les résultats sont : </a:t>
            </a:r>
            <a:endParaRPr/>
          </a:p>
          <a:p>
            <a:pPr>
              <a:defRPr/>
            </a:pPr>
            <a:endParaRPr lang="fr-FR" sz="2000" b="1"/>
          </a:p>
        </p:txBody>
      </p:sp>
      <p:sp>
        <p:nvSpPr>
          <p:cNvPr id="1213059098" name="Espace réservé du numéro de diapositive 2"/>
          <p:cNvSpPr>
            <a:spLocks noGrp="1"/>
          </p:cNvSpPr>
          <p:nvPr>
            <p:ph type="sldNum" sz="quarter" idx="12"/>
          </p:nvPr>
        </p:nvSpPr>
        <p:spPr bwMode="auto">
          <a:xfrm>
            <a:off x="11408938" y="274087"/>
            <a:ext cx="357238" cy="365123"/>
          </a:xfrm>
        </p:spPr>
        <p:txBody>
          <a:bodyPr/>
          <a:lstStyle/>
          <a:p>
            <a:pPr>
              <a:defRPr/>
            </a:pPr>
            <a:fld id="{5B3214BA-1E78-B5CB-D19B-C0B2CFB5B6F1}" type="slidenum">
              <a:rPr lang="fr-FR"/>
              <a:t>65</a:t>
            </a:fld>
            <a:endParaRPr lang="fr-FR"/>
          </a:p>
        </p:txBody>
      </p:sp>
      <p:graphicFrame>
        <p:nvGraphicFramePr>
          <p:cNvPr id="634454280" name="Tableau 84035291"/>
          <p:cNvGraphicFramePr>
            <a:graphicFrameLocks xmlns:a="http://schemas.openxmlformats.org/drawingml/2006/main"/>
          </p:cNvGraphicFramePr>
          <p:nvPr/>
        </p:nvGraphicFramePr>
        <p:xfrm rot="0">
          <a:off x="1291168" y="2492895"/>
          <a:ext cx="9163817" cy="1828800"/>
        </p:xfrm>
        <a:graphic>
          <a:graphicData uri="http://schemas.openxmlformats.org/drawingml/2006/table">
            <a:tbl>
              <a:tblPr firstRow="1" firstCol="0" lastRow="0" lastCol="0" bandRow="1" bandCol="0">
                <a:tableStyleId>{4E8D95E5-A0DD-12BA-3AB7-80F6B5D1C12B}</a:tableStyleId>
              </a:tblPr>
              <a:tblGrid>
                <a:gridCol w="2576511"/>
                <a:gridCol w="3363487"/>
                <a:gridCol w="3223819"/>
              </a:tblGrid>
              <a:tr h="543192">
                <a:tc>
                  <a:txBody>
                    <a:bodyPr/>
                    <a:p>
                      <a:pPr>
                        <a:defRPr/>
                      </a:pPr>
                      <a:r>
                        <a:rPr/>
                        <a:t>FONCTIONNEMENT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428536">
                <a:tc>
                  <a:txBody>
                    <a:bodyPr/>
                    <a:p>
                      <a:pPr>
                        <a:defRPr/>
                      </a:pPr>
                      <a:r>
                        <a:rPr/>
                        <a:t>202</a:t>
                      </a:r>
                      <a:r>
                        <a:rPr lang="fr-FR"/>
                        <a:t>5</a:t>
                      </a:r>
                      <a:endParaRPr/>
                    </a:p>
                  </a:txBody>
                  <a:tcPr/>
                </a:tc>
                <a:tc>
                  <a:txBody>
                    <a:bodyPr/>
                    <a:p>
                      <a:pPr algn="r">
                        <a:defRPr/>
                      </a:pPr>
                      <a:r>
                        <a:rPr lang="fr-FR"/>
                        <a:t>314 478,80</a:t>
                      </a:r>
                      <a:endParaRPr/>
                    </a:p>
                  </a:txBody>
                  <a:tcPr/>
                </a:tc>
                <a:tc>
                  <a:txBody>
                    <a:bodyPr/>
                    <a:p>
                      <a:pPr algn="r">
                        <a:defRPr/>
                      </a:pPr>
                      <a:r>
                        <a:rPr lang="fr-FR"/>
                        <a:t>193 829,15</a:t>
                      </a:r>
                      <a:endParaRPr/>
                    </a:p>
                  </a:txBody>
                  <a:tcPr/>
                </a:tc>
              </a:tr>
              <a:tr h="428536">
                <a:tc>
                  <a:txBody>
                    <a:bodyPr/>
                    <a:p>
                      <a:pPr>
                        <a:defRPr/>
                      </a:pPr>
                      <a:r>
                        <a:rPr/>
                        <a:t>Report 202</a:t>
                      </a:r>
                      <a:r>
                        <a:rPr lang="fr-FR"/>
                        <a:t>4</a:t>
                      </a:r>
                      <a:endParaRPr/>
                    </a:p>
                  </a:txBody>
                  <a:tcPr/>
                </a:tc>
                <a:tc>
                  <a:txBody>
                    <a:bodyPr/>
                    <a:p>
                      <a:pPr>
                        <a:defRPr/>
                      </a:pPr>
                      <a:endParaRPr/>
                    </a:p>
                  </a:txBody>
                  <a:tcPr/>
                </a:tc>
                <a:tc>
                  <a:txBody>
                    <a:bodyPr/>
                    <a:p>
                      <a:pPr>
                        <a:defRPr/>
                      </a:pPr>
                      <a:endParaRPr/>
                    </a:p>
                  </a:txBody>
                  <a:tcPr/>
                </a:tc>
              </a:tr>
              <a:tr h="428536">
                <a:tc>
                  <a:txBody>
                    <a:bodyPr/>
                    <a:p>
                      <a:pPr>
                        <a:defRPr/>
                      </a:pPr>
                      <a:r>
                        <a:rPr b="1"/>
                        <a:t>Résultat</a:t>
                      </a:r>
                      <a:endParaRPr/>
                    </a:p>
                  </a:txBody>
                  <a:tcPr/>
                </a:tc>
                <a:tc>
                  <a:txBody>
                    <a:bodyPr/>
                    <a:p>
                      <a:pPr marL="0" marR="0" lvl="0" indent="0" algn="r" defTabSz="914400">
                        <a:lnSpc>
                          <a:spcPct val="100000"/>
                        </a:lnSpc>
                        <a:spcBef>
                          <a:spcPts val="0"/>
                        </a:spcBef>
                        <a:spcAft>
                          <a:spcPts val="0"/>
                        </a:spcAft>
                        <a:buClrTx/>
                        <a:buSzTx/>
                        <a:buFontTx/>
                        <a:buNone/>
                        <a:defRPr/>
                      </a:pPr>
                      <a:r>
                        <a:rPr lang="fr-FR" b="1"/>
                        <a:t>120 649,65</a:t>
                      </a:r>
                      <a:endParaRPr b="1"/>
                    </a:p>
                  </a:txBody>
                  <a:tcPr/>
                </a:tc>
                <a:tc>
                  <a:txBody>
                    <a:bodyPr/>
                    <a:p>
                      <a:pPr algn="r">
                        <a:defRPr/>
                      </a:pPr>
                      <a:endParaRPr b="1"/>
                    </a:p>
                  </a:txBody>
                  <a:tcPr/>
                </a:tc>
              </a:tr>
            </a:tbl>
          </a:graphicData>
        </a:graphic>
      </p:graphicFrame>
      <p:graphicFrame>
        <p:nvGraphicFramePr>
          <p:cNvPr id="1776408629" name="Tableau 1093043436"/>
          <p:cNvGraphicFramePr>
            <a:graphicFrameLocks xmlns:a="http://schemas.openxmlformats.org/drawingml/2006/main"/>
          </p:cNvGraphicFramePr>
          <p:nvPr/>
        </p:nvGraphicFramePr>
        <p:xfrm rot="0">
          <a:off x="1291168" y="4755112"/>
          <a:ext cx="9163816" cy="1828800"/>
        </p:xfrm>
        <a:graphic>
          <a:graphicData uri="http://schemas.openxmlformats.org/drawingml/2006/table">
            <a:tbl>
              <a:tblPr firstRow="1" firstCol="0" lastRow="0" lastCol="0" bandRow="1" bandCol="0">
                <a:tableStyleId>{DA2EE8F4-C70D-5240-8D52-E37A190E7F50}</a:tableStyleId>
              </a:tblPr>
              <a:tblGrid>
                <a:gridCol w="2561927"/>
                <a:gridCol w="3441942"/>
                <a:gridCol w="3159947"/>
              </a:tblGrid>
              <a:tr h="328549">
                <a:tc>
                  <a:txBody>
                    <a:bodyPr/>
                    <a:p>
                      <a:pPr>
                        <a:defRPr/>
                      </a:pPr>
                      <a:r>
                        <a:rPr/>
                        <a:t>INVESTISSEMENT</a:t>
                      </a:r>
                      <a:endParaRPr/>
                    </a:p>
                  </a:txBody>
                  <a:tcPr/>
                </a:tc>
                <a:tc>
                  <a:txBody>
                    <a:bodyPr/>
                    <a:p>
                      <a:pPr>
                        <a:defRPr/>
                      </a:pPr>
                      <a:r>
                        <a:rPr/>
                        <a:t>RECETTES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c>
                  <a:txBody>
                    <a:bodyPr/>
                    <a:p>
                      <a:pPr>
                        <a:defRPr/>
                      </a:pPr>
                      <a:r>
                        <a:rPr/>
                        <a:t>DEPENSES CUMULEES </a:t>
                      </a:r>
                      <a:r>
                        <a:rPr lang="fr-FR" sz="1800" b="1" i="0" u="none" strike="noStrike" cap="none" spc="0">
                          <a:solidFill>
                            <a:srgbClr val="C00000"/>
                          </a:solidFill>
                          <a:latin typeface="Calibri"/>
                          <a:ea typeface="Arial"/>
                          <a:cs typeface="Arial"/>
                        </a:rPr>
                        <a:t> </a:t>
                      </a:r>
                      <a:r>
                        <a:rPr lang="fr-FR" sz="1800" b="1" i="0" u="none" strike="noStrike" cap="none" spc="0">
                          <a:solidFill>
                            <a:schemeClr val="lt1"/>
                          </a:solidFill>
                          <a:latin typeface="Calibri"/>
                          <a:ea typeface="Arial"/>
                          <a:cs typeface="Arial"/>
                        </a:rPr>
                        <a:t>(en €) </a:t>
                      </a:r>
                      <a:endParaRPr/>
                    </a:p>
                  </a:txBody>
                  <a:tcPr/>
                </a:tc>
              </a:tr>
              <a:tr h="328549">
                <a:tc>
                  <a:txBody>
                    <a:bodyPr/>
                    <a:p>
                      <a:pPr>
                        <a:defRPr/>
                      </a:pPr>
                      <a:r>
                        <a:rPr/>
                        <a:t>202</a:t>
                      </a:r>
                      <a:r>
                        <a:rPr lang="fr-FR"/>
                        <a:t>5</a:t>
                      </a:r>
                      <a:endParaRPr/>
                    </a:p>
                  </a:txBody>
                  <a:tcPr/>
                </a:tc>
                <a:tc>
                  <a:txBody>
                    <a:bodyPr/>
                    <a:p>
                      <a:pPr algn="r">
                        <a:defRPr/>
                      </a:pPr>
                      <a:r>
                        <a:rPr lang="fr-FR"/>
                        <a:t>305 937,46</a:t>
                      </a:r>
                      <a:endParaRPr/>
                    </a:p>
                  </a:txBody>
                  <a:tcPr/>
                </a:tc>
                <a:tc>
                  <a:txBody>
                    <a:bodyPr/>
                    <a:p>
                      <a:pPr algn="r">
                        <a:defRPr/>
                      </a:pPr>
                      <a:r>
                        <a:rPr lang="fr-FR"/>
                        <a:t>123 944,00</a:t>
                      </a:r>
                      <a:endParaRPr/>
                    </a:p>
                  </a:txBody>
                  <a:tcPr/>
                </a:tc>
              </a:tr>
              <a:tr h="328549">
                <a:tc>
                  <a:txBody>
                    <a:bodyPr/>
                    <a:p>
                      <a:pPr>
                        <a:defRPr/>
                      </a:pPr>
                      <a:r>
                        <a:rPr/>
                        <a:t>Report 202</a:t>
                      </a:r>
                      <a:r>
                        <a:rPr lang="fr-FR"/>
                        <a:t>4</a:t>
                      </a:r>
                      <a:endParaRPr/>
                    </a:p>
                  </a:txBody>
                  <a:tcPr/>
                </a:tc>
                <a:tc>
                  <a:txBody>
                    <a:bodyPr/>
                    <a:p>
                      <a:pPr algn="r">
                        <a:defRPr/>
                      </a:pPr>
                      <a:endParaRPr/>
                    </a:p>
                  </a:txBody>
                  <a:tcPr/>
                </a:tc>
                <a:tc>
                  <a:txBody>
                    <a:bodyPr/>
                    <a:p>
                      <a:pPr algn="r">
                        <a:defRPr/>
                      </a:pPr>
                      <a:r>
                        <a:rPr lang="fr-FR"/>
                        <a:t>128 507,49</a:t>
                      </a:r>
                      <a:endParaRPr/>
                    </a:p>
                  </a:txBody>
                  <a:tcPr/>
                </a:tc>
              </a:tr>
              <a:tr h="328549">
                <a:tc>
                  <a:txBody>
                    <a:bodyPr/>
                    <a:p>
                      <a:pPr>
                        <a:defRPr/>
                      </a:pPr>
                      <a:r>
                        <a:rPr b="1"/>
                        <a:t>Résultat</a:t>
                      </a:r>
                      <a:endParaRPr/>
                    </a:p>
                  </a:txBody>
                  <a:tcPr/>
                </a:tc>
                <a:tc>
                  <a:txBody>
                    <a:bodyPr/>
                    <a:p>
                      <a:pPr algn="r">
                        <a:defRPr/>
                      </a:pPr>
                      <a:r>
                        <a:rPr lang="fr-FR" b="1"/>
                        <a:t>53 485,97</a:t>
                      </a:r>
                      <a:endParaRPr b="1"/>
                    </a:p>
                  </a:txBody>
                  <a:tcPr/>
                </a:tc>
                <a:tc>
                  <a:txBody>
                    <a:bodyPr/>
                    <a:p>
                      <a:pPr algn="r">
                        <a:defRPr/>
                      </a:pPr>
                      <a:endParaRPr b="1"/>
                    </a:p>
                  </a:txBody>
                  <a:tcPr/>
                </a:tc>
              </a:tr>
              <a:tr h="328549">
                <a:tc>
                  <a:txBody>
                    <a:bodyPr/>
                    <a:p>
                      <a:pPr>
                        <a:defRPr/>
                      </a:pPr>
                      <a:r>
                        <a:rPr/>
                        <a:t>RAR</a:t>
                      </a:r>
                      <a:endParaRPr/>
                    </a:p>
                  </a:txBody>
                  <a:tcPr/>
                </a:tc>
                <a:tc>
                  <a:txBody>
                    <a:bodyPr/>
                    <a:p>
                      <a:pPr algn="r">
                        <a:defRPr/>
                      </a:pPr>
                      <a:r>
                        <a:rPr lang="fr-FR"/>
                        <a:t>0,00</a:t>
                      </a:r>
                      <a:endParaRPr/>
                    </a:p>
                  </a:txBody>
                  <a:tcPr/>
                </a:tc>
                <a:tc>
                  <a:txBody>
                    <a:bodyPr/>
                    <a:p>
                      <a:pPr algn="r">
                        <a:defRPr/>
                      </a:pPr>
                      <a:r>
                        <a:rPr lang="fr-FR"/>
                        <a:t>0,00</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15930966" name="Titre 1"/>
          <p:cNvSpPr>
            <a:spLocks noGrp="1"/>
          </p:cNvSpPr>
          <p:nvPr>
            <p:ph type="ctrTitle"/>
          </p:nvPr>
        </p:nvSpPr>
        <p:spPr bwMode="auto">
          <a:xfrm>
            <a:off x="1523997" y="1122358"/>
            <a:ext cx="10013879" cy="3470184"/>
          </a:xfrm>
        </p:spPr>
        <p:txBody>
          <a:bodyPr>
            <a:normAutofit/>
          </a:bodyPr>
          <a:lstStyle/>
          <a:p>
            <a:pPr>
              <a:defRPr/>
            </a:pPr>
            <a:br>
              <a:rPr lang="fr-FR" b="1">
                <a:solidFill>
                  <a:srgbClr val="C00000"/>
                </a:solidFill>
              </a:rPr>
            </a:br>
            <a:endParaRPr/>
          </a:p>
        </p:txBody>
      </p:sp>
      <p:pic>
        <p:nvPicPr>
          <p:cNvPr id="1134530976" name="Image 5"/>
          <p:cNvPicPr>
            <a:picLocks noChangeAspect="1"/>
          </p:cNvPicPr>
          <p:nvPr/>
        </p:nvPicPr>
        <p:blipFill rotWithShape="1">
          <a:blip r:embed="rId3"/>
          <a:stretch/>
        </p:blipFill>
        <p:spPr bwMode="auto">
          <a:xfrm>
            <a:off x="445401" y="217237"/>
            <a:ext cx="988768" cy="1106802"/>
          </a:xfrm>
          <a:prstGeom prst="rect">
            <a:avLst/>
          </a:prstGeom>
          <a:solidFill>
            <a:srgbClr val="C00000"/>
          </a:solidFill>
        </p:spPr>
      </p:pic>
      <p:sp>
        <p:nvSpPr>
          <p:cNvPr id="8204115" name="ZoneTexte 1059830501"/>
          <p:cNvSpPr txBox="1"/>
          <p:nvPr/>
        </p:nvSpPr>
        <p:spPr bwMode="auto">
          <a:xfrm>
            <a:off x="1752044" y="2241741"/>
            <a:ext cx="9534620" cy="365794"/>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82684823" name="ZoneTexte 346923913"/>
          <p:cNvSpPr txBox="1"/>
          <p:nvPr/>
        </p:nvSpPr>
        <p:spPr bwMode="auto">
          <a:xfrm>
            <a:off x="445401" y="1568256"/>
            <a:ext cx="11412335" cy="155451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4800" b="1" i="0" u="none" strike="noStrike" cap="none" spc="0">
                <a:solidFill>
                  <a:schemeClr val="tx1"/>
                </a:solidFill>
                <a:latin typeface="Calibri"/>
                <a:ea typeface="Arial"/>
                <a:cs typeface="Arial"/>
              </a:rPr>
              <a:t>Budget </a:t>
            </a:r>
            <a:r>
              <a:rPr lang="fr-FR" sz="4800" b="1" i="0" u="none" strike="noStrike" cap="none" spc="0">
                <a:solidFill>
                  <a:srgbClr val="C00000"/>
                </a:solidFill>
                <a:latin typeface="Calibri"/>
                <a:ea typeface="Arial"/>
                <a:cs typeface="Arial"/>
              </a:rPr>
              <a:t> PRINCIPAL </a:t>
            </a:r>
            <a:r>
              <a:rPr lang="fr-FR" sz="4800" b="1" i="0" u="none" strike="noStrike" cap="none" spc="0">
                <a:solidFill>
                  <a:schemeClr val="tx1"/>
                </a:solidFill>
                <a:latin typeface="Calibri"/>
                <a:ea typeface="Arial"/>
                <a:cs typeface="Arial"/>
              </a:rPr>
              <a:t> </a:t>
            </a:r>
            <a:endParaRPr lang="fr-FR" sz="4800" b="1" i="0" u="none" strike="noStrike" cap="none" spc="0">
              <a:solidFill>
                <a:schemeClr val="tx1"/>
              </a:solidFill>
              <a:latin typeface="Times New Roman"/>
              <a:cs typeface="Times New Roman"/>
            </a:endParaRPr>
          </a:p>
          <a:p>
            <a:pPr algn="ctr">
              <a:defRPr/>
            </a:pPr>
            <a:endParaRPr sz="4800"/>
          </a:p>
        </p:txBody>
      </p:sp>
      <p:sp>
        <p:nvSpPr>
          <p:cNvPr id="820136680" name="Sous-titre 2"/>
          <p:cNvSpPr>
            <a:spLocks noGrp="1"/>
          </p:cNvSpPr>
          <p:nvPr/>
        </p:nvSpPr>
        <p:spPr bwMode="auto">
          <a:xfrm>
            <a:off x="1523997" y="2708920"/>
            <a:ext cx="9144000" cy="3312368"/>
          </a:xfrm>
        </p:spPr>
        <p:txBody>
          <a:bodyPr vertOverflow="overflow" horzOverflow="overflow" vert="horz" wrap="square" lIns="91440" tIns="45720" rIns="91440" bIns="45720" numCol="1" spcCol="0" rtlCol="0" fromWordArt="0" anchor="t" anchorCtr="0" forceAA="0" compatLnSpc="0">
            <a:normAutofit fontScale="95000" lnSpcReduction="11000"/>
          </a:bodyPr>
          <a:lstStyle>
            <a:lvl1pPr marL="0" indent="0" algn="ctr" defTabSz="914400">
              <a:lnSpc>
                <a:spcPct val="90000"/>
              </a:lnSpc>
              <a:spcBef>
                <a:spcPts val="999"/>
              </a:spcBef>
              <a:buFont typeface="Arial"/>
              <a:buNone/>
              <a:defRPr sz="2400">
                <a:solidFill>
                  <a:schemeClr val="tx1"/>
                </a:solidFill>
                <a:latin typeface="+mn-lt"/>
                <a:ea typeface="+mn-ea"/>
                <a:cs typeface="+mn-cs"/>
              </a:defRPr>
            </a:lvl1pPr>
            <a:lvl2pPr marL="457200" indent="0" algn="ctr" defTabSz="914400">
              <a:lnSpc>
                <a:spcPct val="90000"/>
              </a:lnSpc>
              <a:spcBef>
                <a:spcPts val="499"/>
              </a:spcBef>
              <a:buFont typeface="Arial"/>
              <a:buNone/>
              <a:defRPr sz="2000">
                <a:solidFill>
                  <a:schemeClr val="tx1"/>
                </a:solidFill>
                <a:latin typeface="+mn-lt"/>
                <a:ea typeface="+mn-ea"/>
                <a:cs typeface="+mn-cs"/>
              </a:defRPr>
            </a:lvl2pPr>
            <a:lvl3pPr marL="914400" indent="0" algn="ctr" defTabSz="914400">
              <a:lnSpc>
                <a:spcPct val="90000"/>
              </a:lnSpc>
              <a:spcBef>
                <a:spcPts val="499"/>
              </a:spcBef>
              <a:buFont typeface="Arial"/>
              <a:buNone/>
              <a:defRPr sz="1800">
                <a:solidFill>
                  <a:schemeClr val="tx1"/>
                </a:solidFill>
                <a:latin typeface="+mn-lt"/>
                <a:ea typeface="+mn-ea"/>
                <a:cs typeface="+mn-cs"/>
              </a:defRPr>
            </a:lvl3pPr>
            <a:lvl4pPr marL="1371600" indent="0" algn="ctr" defTabSz="914400">
              <a:lnSpc>
                <a:spcPct val="90000"/>
              </a:lnSpc>
              <a:spcBef>
                <a:spcPts val="499"/>
              </a:spcBef>
              <a:buFont typeface="Arial"/>
              <a:buNone/>
              <a:defRPr sz="1600">
                <a:solidFill>
                  <a:schemeClr val="tx1"/>
                </a:solidFill>
                <a:latin typeface="+mn-lt"/>
                <a:ea typeface="+mn-ea"/>
                <a:cs typeface="+mn-cs"/>
              </a:defRPr>
            </a:lvl4pPr>
            <a:lvl5pPr marL="1828800" indent="0" algn="ctr" defTabSz="914400">
              <a:lnSpc>
                <a:spcPct val="90000"/>
              </a:lnSpc>
              <a:spcBef>
                <a:spcPts val="499"/>
              </a:spcBef>
              <a:buFont typeface="Arial"/>
              <a:buNone/>
              <a:defRPr sz="1600">
                <a:solidFill>
                  <a:schemeClr val="tx1"/>
                </a:solidFill>
                <a:latin typeface="+mn-lt"/>
                <a:ea typeface="+mn-ea"/>
                <a:cs typeface="+mn-cs"/>
              </a:defRPr>
            </a:lvl5pPr>
            <a:lvl6pPr marL="2286000" indent="0" algn="ctr" defTabSz="914400">
              <a:lnSpc>
                <a:spcPct val="90000"/>
              </a:lnSpc>
              <a:spcBef>
                <a:spcPts val="499"/>
              </a:spcBef>
              <a:buFont typeface="Arial"/>
              <a:buNone/>
              <a:defRPr sz="1600">
                <a:solidFill>
                  <a:schemeClr val="tx1"/>
                </a:solidFill>
                <a:latin typeface="+mn-lt"/>
                <a:ea typeface="+mn-ea"/>
                <a:cs typeface="+mn-cs"/>
              </a:defRPr>
            </a:lvl6pPr>
            <a:lvl7pPr marL="2743200" indent="0" algn="ctr" defTabSz="914400">
              <a:lnSpc>
                <a:spcPct val="90000"/>
              </a:lnSpc>
              <a:spcBef>
                <a:spcPts val="499"/>
              </a:spcBef>
              <a:buFont typeface="Arial"/>
              <a:buNone/>
              <a:defRPr sz="1600">
                <a:solidFill>
                  <a:schemeClr val="tx1"/>
                </a:solidFill>
                <a:latin typeface="+mn-lt"/>
                <a:ea typeface="+mn-ea"/>
                <a:cs typeface="+mn-cs"/>
              </a:defRPr>
            </a:lvl7pPr>
            <a:lvl8pPr marL="3200400" indent="0" algn="ctr" defTabSz="914400">
              <a:lnSpc>
                <a:spcPct val="90000"/>
              </a:lnSpc>
              <a:spcBef>
                <a:spcPts val="499"/>
              </a:spcBef>
              <a:buFont typeface="Arial"/>
              <a:buNone/>
              <a:defRPr sz="1600">
                <a:solidFill>
                  <a:schemeClr val="tx1"/>
                </a:solidFill>
                <a:latin typeface="+mn-lt"/>
                <a:ea typeface="+mn-ea"/>
                <a:cs typeface="+mn-cs"/>
              </a:defRPr>
            </a:lvl8pPr>
            <a:lvl9pPr marL="3657600" indent="0" algn="ctr" defTabSz="914400">
              <a:lnSpc>
                <a:spcPct val="90000"/>
              </a:lnSpc>
              <a:spcBef>
                <a:spcPts val="499"/>
              </a:spcBef>
              <a:buFont typeface="Arial"/>
              <a:buNone/>
              <a:defRPr sz="1600">
                <a:solidFill>
                  <a:schemeClr val="tx1"/>
                </a:solidFill>
                <a:latin typeface="+mn-lt"/>
                <a:ea typeface="+mn-ea"/>
                <a:cs typeface="+mn-cs"/>
              </a:defRPr>
            </a:lvl9pPr>
          </a:lstStyle>
          <a:p>
            <a:pPr marL="371993" indent="-371993" algn="l">
              <a:buFont typeface="Arial"/>
              <a:buChar char="–"/>
              <a:defRPr/>
            </a:pPr>
            <a:r>
              <a:rPr lang="fr-FR" sz="3600" b="1" i="0" u="none" strike="noStrike" cap="none" spc="0">
                <a:solidFill>
                  <a:schemeClr val="tx1"/>
                </a:solidFill>
                <a:latin typeface="Calibri"/>
                <a:ea typeface="Arial"/>
                <a:cs typeface="Arial"/>
              </a:rPr>
              <a:t>Indemnités versées aux élus</a:t>
            </a:r>
            <a:endParaRPr sz="3600" b="1"/>
          </a:p>
          <a:p>
            <a:pPr marL="371993" indent="-371993" algn="l">
              <a:buFont typeface="Arial"/>
              <a:buChar char="–"/>
              <a:defRPr/>
            </a:pPr>
            <a:r>
              <a:rPr sz="3600" b="1"/>
              <a:t>Affectation des </a:t>
            </a:r>
            <a:r>
              <a:rPr lang="fr-FR" sz="3600" b="1"/>
              <a:t>résultats 2025</a:t>
            </a:r>
            <a:endParaRPr sz="3600" b="1"/>
          </a:p>
          <a:p>
            <a:pPr marL="349965" indent="-349965" algn="l">
              <a:buFont typeface="Arial"/>
              <a:buChar char="–"/>
              <a:defRPr/>
            </a:pPr>
            <a:r>
              <a:rPr sz="3600" b="1"/>
              <a:t>Vote des </a:t>
            </a:r>
            <a:r>
              <a:rPr lang="fr-FR" sz="3600" b="1"/>
              <a:t>taux</a:t>
            </a:r>
            <a:r>
              <a:rPr sz="3600" b="1"/>
              <a:t> de </a:t>
            </a:r>
            <a:r>
              <a:rPr lang="fr-FR" sz="3600" b="1"/>
              <a:t>fiscalité</a:t>
            </a:r>
            <a:r>
              <a:rPr sz="3600" b="1"/>
              <a:t> locale</a:t>
            </a:r>
            <a:r>
              <a:rPr lang="fr-FR" sz="3600" b="1"/>
              <a:t> pour 2026</a:t>
            </a:r>
            <a:endParaRPr sz="3600" b="1"/>
          </a:p>
          <a:p>
            <a:pPr marL="349965" indent="-349965" algn="l">
              <a:buFont typeface="Arial"/>
              <a:buChar char="–"/>
              <a:defRPr/>
            </a:pPr>
            <a:r>
              <a:rPr sz="3600" b="1"/>
              <a:t>Budget </a:t>
            </a:r>
            <a:r>
              <a:rPr lang="fr-FR" sz="3600" b="1"/>
              <a:t>primitif</a:t>
            </a:r>
            <a:r>
              <a:rPr sz="3600" b="1"/>
              <a:t> 202</a:t>
            </a:r>
            <a:r>
              <a:rPr lang="fr-FR" sz="3600" b="1"/>
              <a:t>6</a:t>
            </a:r>
            <a:endParaRPr sz="3600" b="1"/>
          </a:p>
          <a:p>
            <a:pPr marL="349965" indent="-349965" algn="l">
              <a:buFont typeface="Arial"/>
              <a:buChar char="–"/>
              <a:defRPr/>
            </a:pPr>
            <a:r>
              <a:rPr lang="fr-FR" sz="3600" b="1"/>
              <a:t>Fongibilité des crédits</a:t>
            </a:r>
            <a:endParaRPr/>
          </a:p>
          <a:p>
            <a:pPr marL="349965" indent="-349965" algn="l">
              <a:buFont typeface="Arial"/>
              <a:buChar char="–"/>
              <a:defRPr/>
            </a:pPr>
            <a:r>
              <a:rPr lang="fr-FR" sz="3600" b="1"/>
              <a:t>AP/CP</a:t>
            </a:r>
            <a:endParaRPr/>
          </a:p>
          <a:p>
            <a:pPr marL="349965" indent="-349965">
              <a:buFont typeface="Arial"/>
              <a:buChar char="–"/>
              <a:defRPr/>
            </a:pPr>
            <a:endParaRPr sz="3600"/>
          </a:p>
          <a:p>
            <a:pPr marL="349965" indent="-349965">
              <a:buFont typeface="Arial"/>
              <a:buChar char="–"/>
              <a:defRPr/>
            </a:pPr>
            <a:endParaRPr sz="36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9756175" name="ZoneTexte 5"/>
          <p:cNvSpPr txBox="1"/>
          <p:nvPr/>
        </p:nvSpPr>
        <p:spPr bwMode="auto">
          <a:xfrm>
            <a:off x="536887" y="221287"/>
            <a:ext cx="11219462" cy="646331"/>
          </a:xfrm>
          <a:prstGeom prst="rect">
            <a:avLst/>
          </a:prstGeom>
          <a:noFill/>
        </p:spPr>
        <p:txBody>
          <a:bodyPr wrap="square" rtlCol="0">
            <a:spAutoFit/>
          </a:bodyPr>
          <a:lstStyle/>
          <a:p>
            <a:pPr>
              <a:defRPr/>
            </a:pPr>
            <a:r>
              <a:rPr lang="fr-FR" sz="3600" b="1">
                <a:solidFill>
                  <a:srgbClr val="C00000"/>
                </a:solidFill>
              </a:rPr>
              <a:t>1) </a:t>
            </a:r>
            <a:r>
              <a:rPr lang="fr-FR" sz="3600" b="1" u="sng">
                <a:solidFill>
                  <a:srgbClr val="C00000"/>
                </a:solidFill>
              </a:rPr>
              <a:t>BUDGET PRINCIPAL</a:t>
            </a:r>
            <a:r>
              <a:rPr lang="fr-FR" sz="3600" b="1">
                <a:solidFill>
                  <a:srgbClr val="C00000"/>
                </a:solidFill>
              </a:rPr>
              <a:t> : Indemnités versées aux élus</a:t>
            </a:r>
            <a:endParaRPr lang="fr-FR" sz="3600" b="1"/>
          </a:p>
        </p:txBody>
      </p:sp>
      <p:sp>
        <p:nvSpPr>
          <p:cNvPr id="1190868622" name="Espace réservé du numéro de diapositive 2"/>
          <p:cNvSpPr>
            <a:spLocks noGrp="1"/>
          </p:cNvSpPr>
          <p:nvPr>
            <p:ph type="sldNum" sz="quarter" idx="12"/>
          </p:nvPr>
        </p:nvSpPr>
        <p:spPr bwMode="auto">
          <a:xfrm>
            <a:off x="11408938" y="274088"/>
            <a:ext cx="357239" cy="365124"/>
          </a:xfrm>
        </p:spPr>
        <p:txBody>
          <a:bodyPr/>
          <a:lstStyle/>
          <a:p>
            <a:pPr>
              <a:defRPr/>
            </a:pPr>
            <a:fld id="{F6CAEA6C-B201-2AE5-BAAB-70EE22CF9346}" type="slidenum">
              <a:rPr lang="fr-FR"/>
              <a:t>67</a:t>
            </a:fld>
            <a:endParaRPr lang="fr-FR"/>
          </a:p>
        </p:txBody>
      </p:sp>
      <p:graphicFrame>
        <p:nvGraphicFramePr>
          <p:cNvPr id="1014538320" name="Tableau 1"/>
          <p:cNvGraphicFramePr>
            <a:graphicFrameLocks xmlns:a="http://schemas.openxmlformats.org/drawingml/2006/main"/>
          </p:cNvGraphicFramePr>
          <p:nvPr/>
        </p:nvGraphicFramePr>
        <p:xfrm rot="0">
          <a:off x="2423592" y="1837531"/>
          <a:ext cx="7378807" cy="3986198"/>
        </p:xfrm>
        <a:graphic>
          <a:graphicData uri="http://schemas.openxmlformats.org/drawingml/2006/table">
            <a:tbl>
              <a:tblPr firstRow="1" firstCol="1" lastRow="0" lastCol="0" bandRow="1" bandCol="0">
                <a:tableStyleId>{5F38191A-1F4A-62DC-F0C6-7433694D3598}</a:tableStyleId>
              </a:tblPr>
              <a:tblGrid>
                <a:gridCol w="4351401"/>
                <a:gridCol w="3027406"/>
              </a:tblGrid>
              <a:tr h="655365">
                <a:tc>
                  <a:txBody>
                    <a:bodyPr/>
                    <a:p>
                      <a:pPr algn="ctr">
                        <a:spcAft>
                          <a:spcPts val="0"/>
                        </a:spcAft>
                        <a:defRPr/>
                      </a:pPr>
                      <a:r>
                        <a:rPr lang="fr-FR" sz="1600">
                          <a:latin typeface="Calibri"/>
                        </a:rPr>
                        <a:t>Nom / Prénom</a:t>
                      </a:r>
                      <a:endParaRPr lang="fr-FR" sz="1600">
                        <a:latin typeface="Calibri"/>
                        <a:ea typeface="Calibri"/>
                      </a:endParaRPr>
                    </a:p>
                  </a:txBody>
                  <a:tcPr marL="40368" marR="40368" marT="0" marB="0" anchor="ctr"/>
                </a:tc>
                <a:tc>
                  <a:txBody>
                    <a:bodyPr/>
                    <a:p>
                      <a:pPr algn="ctr">
                        <a:spcAft>
                          <a:spcPts val="0"/>
                        </a:spcAft>
                        <a:defRPr/>
                      </a:pPr>
                      <a:r>
                        <a:rPr lang="fr-FR" sz="1600">
                          <a:latin typeface="Calibri"/>
                        </a:rPr>
                        <a:t>Total versé en 2025</a:t>
                      </a:r>
                      <a:endParaRPr/>
                    </a:p>
                    <a:p>
                      <a:pPr algn="ctr">
                        <a:spcAft>
                          <a:spcPts val="0"/>
                        </a:spcAft>
                        <a:defRPr/>
                      </a:pPr>
                      <a:r>
                        <a:rPr lang="fr-FR" sz="1600">
                          <a:latin typeface="Calibri"/>
                        </a:rPr>
                        <a:t>(en euros)</a:t>
                      </a:r>
                      <a:endParaRPr lang="fr-FR" sz="1600">
                        <a:latin typeface="Calibri"/>
                        <a:ea typeface="Calibri"/>
                      </a:endParaRPr>
                    </a:p>
                  </a:txBody>
                  <a:tcPr marL="40368" marR="40368" marT="0" marB="0" anchor="ctr"/>
                </a:tc>
              </a:tr>
              <a:tr h="224809">
                <a:tc>
                  <a:txBody>
                    <a:bodyPr/>
                    <a:p>
                      <a:pPr>
                        <a:spcAft>
                          <a:spcPts val="0"/>
                        </a:spcAft>
                        <a:defRPr/>
                      </a:pPr>
                      <a:r>
                        <a:rPr lang="fr-FR" sz="1600">
                          <a:latin typeface="Calibri"/>
                        </a:rPr>
                        <a:t>DULAC Christian</a:t>
                      </a:r>
                      <a:endParaRPr lang="fr-FR" sz="1600">
                        <a:latin typeface="Calibri"/>
                        <a:ea typeface="Calibri"/>
                      </a:endParaRPr>
                    </a:p>
                  </a:txBody>
                  <a:tcPr marL="40368" marR="40368" marT="0" marB="0" anchor="ctr"/>
                </a:tc>
                <a:tc>
                  <a:txBody>
                    <a:bodyPr/>
                    <a:p>
                      <a:pPr algn="r">
                        <a:defRPr/>
                      </a:pPr>
                      <a:r>
                        <a:rPr lang="fr-FR"/>
                        <a:t>34 175,76</a:t>
                      </a:r>
                      <a:endParaRPr/>
                    </a:p>
                  </a:txBody>
                  <a:tcPr marL="40368" marR="40368" marT="0" marB="0" anchor="b"/>
                </a:tc>
              </a:tr>
              <a:tr h="313313">
                <a:tc>
                  <a:txBody>
                    <a:bodyPr/>
                    <a:p>
                      <a:pPr>
                        <a:spcAft>
                          <a:spcPts val="0"/>
                        </a:spcAft>
                        <a:defRPr/>
                      </a:pPr>
                      <a:r>
                        <a:rPr lang="fr-FR" sz="1600">
                          <a:latin typeface="Calibri"/>
                        </a:rPr>
                        <a:t>LABORIER Edwige</a:t>
                      </a:r>
                      <a:endParaRPr lang="fr-FR" sz="1600">
                        <a:latin typeface="Calibri"/>
                        <a:ea typeface="Calibri"/>
                      </a:endParaRPr>
                    </a:p>
                  </a:txBody>
                  <a:tcPr marL="40368" marR="40368" marT="0" marB="0" anchor="ctr"/>
                </a:tc>
                <a:tc>
                  <a:txBody>
                    <a:bodyPr/>
                    <a:p>
                      <a:pPr algn="r">
                        <a:defRPr/>
                      </a:pPr>
                      <a:r>
                        <a:rPr lang="fr-FR"/>
                        <a:t>14 748,60</a:t>
                      </a:r>
                      <a:endParaRPr/>
                    </a:p>
                  </a:txBody>
                  <a:tcPr marL="40368" marR="40368" marT="0" marB="0" anchor="b"/>
                </a:tc>
              </a:tr>
              <a:tr h="224809">
                <a:tc>
                  <a:txBody>
                    <a:bodyPr/>
                    <a:p>
                      <a:pPr>
                        <a:spcAft>
                          <a:spcPts val="0"/>
                        </a:spcAft>
                        <a:defRPr/>
                      </a:pPr>
                      <a:r>
                        <a:rPr lang="fr-FR" sz="1600">
                          <a:latin typeface="Calibri"/>
                        </a:rPr>
                        <a:t>BERNARD-GRANGER Serge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1503">
                <a:tc>
                  <a:txBody>
                    <a:bodyPr/>
                    <a:p>
                      <a:pPr>
                        <a:spcAft>
                          <a:spcPts val="0"/>
                        </a:spcAft>
                        <a:defRPr/>
                      </a:pPr>
                      <a:r>
                        <a:rPr lang="fr-FR" sz="1600">
                          <a:latin typeface="Calibri"/>
                        </a:rPr>
                        <a:t>CHAUVETET Béatrice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TRUFFET Nicolas</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BOICHET-PASSICOS Christine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CLEVY Yannick</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CROENNE Astrid</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VIOLLET Mickaël</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CHARVIER Florence</a:t>
                      </a:r>
                      <a:endParaRPr lang="fr-FR" sz="1600">
                        <a:latin typeface="Calibri"/>
                        <a:ea typeface="Calibri"/>
                      </a:endParaRPr>
                    </a:p>
                  </a:txBody>
                  <a:tcPr marL="40368" marR="40368" marT="0" marB="0" anchor="ctr"/>
                </a:tc>
                <a:tc>
                  <a:txBody>
                    <a:bodyPr/>
                    <a:p>
                      <a:pPr marL="0" marR="0" lvl="0" indent="0" algn="r" defTabSz="914400">
                        <a:lnSpc>
                          <a:spcPct val="100000"/>
                        </a:lnSpc>
                        <a:spcBef>
                          <a:spcPts val="0"/>
                        </a:spcBef>
                        <a:spcAft>
                          <a:spcPts val="0"/>
                        </a:spcAft>
                        <a:buClrTx/>
                        <a:buSzTx/>
                        <a:buFontTx/>
                        <a:buNone/>
                        <a:defRPr/>
                      </a:pPr>
                      <a:r>
                        <a:rPr lang="fr-FR" sz="1800" b="0" i="0" u="none" strike="noStrike" cap="none" spc="0">
                          <a:ln>
                            <a:noFill/>
                          </a:ln>
                          <a:solidFill>
                            <a:prstClr val="black"/>
                          </a:solidFill>
                          <a:latin typeface="Calibri"/>
                          <a:cs typeface="Arial"/>
                        </a:rPr>
                        <a:t>14 748,60</a:t>
                      </a:r>
                      <a:endParaRPr/>
                    </a:p>
                  </a:txBody>
                  <a:tcPr marL="40368" marR="40368" marT="0" marB="0" anchor="b"/>
                </a:tc>
              </a:tr>
              <a:tr h="224809">
                <a:tc>
                  <a:txBody>
                    <a:bodyPr/>
                    <a:p>
                      <a:pPr>
                        <a:spcAft>
                          <a:spcPts val="0"/>
                        </a:spcAft>
                        <a:defRPr/>
                      </a:pPr>
                      <a:r>
                        <a:rPr lang="fr-FR" sz="1600">
                          <a:latin typeface="Calibri"/>
                        </a:rPr>
                        <a:t>COLLOMB Alain</a:t>
                      </a:r>
                      <a:endParaRPr lang="fr-FR" sz="1600">
                        <a:latin typeface="Calibri"/>
                        <a:ea typeface="Calibri"/>
                      </a:endParaRPr>
                    </a:p>
                  </a:txBody>
                  <a:tcPr marL="40368" marR="40368" marT="0" marB="0" anchor="ctr"/>
                </a:tc>
                <a:tc>
                  <a:txBody>
                    <a:bodyPr/>
                    <a:p>
                      <a:pPr algn="r">
                        <a:defRPr/>
                      </a:pPr>
                      <a:r>
                        <a:rPr lang="fr-FR"/>
                        <a:t>4 266,72</a:t>
                      </a:r>
                      <a:endParaRPr/>
                    </a:p>
                  </a:txBody>
                  <a:tcPr marL="40368" marR="40368" marT="0" marB="0" anchor="ctr"/>
                </a:tc>
              </a:tr>
              <a:tr h="224809">
                <a:tc>
                  <a:txBody>
                    <a:bodyPr/>
                    <a:p>
                      <a:pPr>
                        <a:spcAft>
                          <a:spcPts val="0"/>
                        </a:spcAft>
                        <a:defRPr/>
                      </a:pPr>
                      <a:r>
                        <a:rPr lang="fr-FR" sz="1600">
                          <a:latin typeface="Calibri"/>
                          <a:ea typeface="Calibri"/>
                        </a:rPr>
                        <a:t>ABRY Michel</a:t>
                      </a:r>
                      <a:endParaRPr/>
                    </a:p>
                  </a:txBody>
                  <a:tcPr marL="40368" marR="40368" marT="0" marB="0" anchor="ctr"/>
                </a:tc>
                <a:tc>
                  <a:txBody>
                    <a:bodyPr/>
                    <a:p>
                      <a:pPr algn="r">
                        <a:defRPr/>
                      </a:pPr>
                      <a:r>
                        <a:rPr lang="fr-FR"/>
                        <a:t>4 266,72</a:t>
                      </a:r>
                      <a:endParaRPr/>
                    </a:p>
                  </a:txBody>
                  <a:tcPr marL="40368" marR="40368" marT="0" marB="0" anchor="ct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2290173" name="ZoneTexte 5"/>
          <p:cNvSpPr txBox="1"/>
          <p:nvPr/>
        </p:nvSpPr>
        <p:spPr bwMode="auto">
          <a:xfrm>
            <a:off x="469773" y="316638"/>
            <a:ext cx="11505734" cy="1188755"/>
          </a:xfrm>
          <a:prstGeom prst="rect">
            <a:avLst/>
          </a:prstGeom>
          <a:noFill/>
        </p:spPr>
        <p:txBody>
          <a:bodyPr wrap="square" rtlCol="0">
            <a:spAutoFit/>
          </a:bodyPr>
          <a:lstStyle/>
          <a:p>
            <a:pPr>
              <a:defRPr/>
            </a:pPr>
            <a:r>
              <a:rPr lang="fr-FR" sz="3600" b="1">
                <a:solidFill>
                  <a:srgbClr val="C00000"/>
                </a:solidFill>
              </a:rPr>
              <a:t>2) </a:t>
            </a:r>
            <a:r>
              <a:rPr lang="fr-FR" sz="3600" b="1" u="sng">
                <a:solidFill>
                  <a:srgbClr val="C00000"/>
                </a:solidFill>
              </a:rPr>
              <a:t>BUDGET PRINCIPAL :</a:t>
            </a:r>
            <a:endParaRPr/>
          </a:p>
          <a:p>
            <a:pPr>
              <a:defRPr/>
            </a:pPr>
            <a:r>
              <a:rPr lang="fr-FR" sz="3600" b="1">
                <a:solidFill>
                  <a:srgbClr val="C00000"/>
                </a:solidFill>
              </a:rPr>
              <a:t>Affectation des résultats 2025 au budget primitif 2026</a:t>
            </a:r>
            <a:endParaRPr/>
          </a:p>
        </p:txBody>
      </p:sp>
      <p:sp>
        <p:nvSpPr>
          <p:cNvPr id="791567795"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68</a:t>
            </a:fld>
            <a:endParaRPr lang="fr-FR"/>
          </a:p>
        </p:txBody>
      </p:sp>
      <p:sp>
        <p:nvSpPr>
          <p:cNvPr id="838693344" name="ZoneTexte 2058145176"/>
          <p:cNvSpPr txBox="1"/>
          <p:nvPr/>
        </p:nvSpPr>
        <p:spPr bwMode="auto">
          <a:xfrm>
            <a:off x="723371" y="1052736"/>
            <a:ext cx="10745257" cy="6854568"/>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endParaRPr sz="2400"/>
          </a:p>
          <a:p>
            <a:pPr algn="l">
              <a:defRPr/>
            </a:pPr>
            <a:endParaRPr lang="fr-FR" sz="2400" b="1"/>
          </a:p>
          <a:p>
            <a:pPr algn="l">
              <a:defRPr/>
            </a:pPr>
            <a:r>
              <a:rPr lang="fr-FR" sz="2400" b="1"/>
              <a:t>	- EN SECTION DE FONCTIONNEMENT :</a:t>
            </a:r>
            <a:endParaRPr sz="2400" b="1"/>
          </a:p>
          <a:p>
            <a:pPr algn="l">
              <a:defRPr/>
            </a:pPr>
            <a:r>
              <a:rPr lang="fr-FR" sz="2400"/>
              <a:t>	* Résultat 2025 : 1 963 389,34 €</a:t>
            </a:r>
            <a:endParaRPr/>
          </a:p>
          <a:p>
            <a:pPr>
              <a:defRPr/>
            </a:pPr>
            <a:r>
              <a:rPr lang="fr-FR" sz="2400"/>
              <a:t>	* Affectation en Recettes d’investissement (cpte 1068) : </a:t>
            </a:r>
            <a:r>
              <a:rPr lang="fr-FR" sz="2400" b="1">
                <a:solidFill>
                  <a:srgbClr val="C00000"/>
                </a:solidFill>
              </a:rPr>
              <a:t>1 963 389,34 €</a:t>
            </a:r>
            <a:endParaRPr/>
          </a:p>
          <a:p>
            <a:pPr algn="l">
              <a:defRPr/>
            </a:pPr>
            <a:endParaRPr sz="2400"/>
          </a:p>
          <a:p>
            <a:pPr algn="l">
              <a:defRPr/>
            </a:pPr>
            <a:r>
              <a:rPr lang="fr-FR" sz="2400"/>
              <a:t>	</a:t>
            </a:r>
            <a:r>
              <a:rPr lang="fr-FR" sz="2400" b="1"/>
              <a:t>- EN SECTION D’INVESTISSEMENT :</a:t>
            </a:r>
            <a:endParaRPr lang="fr-FR" b="1"/>
          </a:p>
          <a:p>
            <a:pPr algn="l">
              <a:defRPr/>
            </a:pPr>
            <a:r>
              <a:rPr lang="fr-FR" sz="2400"/>
              <a:t>	</a:t>
            </a:r>
            <a:r>
              <a:rPr lang="fr-FR" sz="2400" b="0" i="0" u="none" strike="noStrike" cap="none" spc="0">
                <a:solidFill>
                  <a:schemeClr val="tx1"/>
                </a:solidFill>
                <a:latin typeface="Calibri"/>
                <a:ea typeface="Arial"/>
                <a:cs typeface="Arial"/>
              </a:rPr>
              <a:t>* Résultat 2025 : 2 197 515,67 €</a:t>
            </a:r>
            <a:endParaRPr/>
          </a:p>
          <a:p>
            <a:pPr algn="l">
              <a:defRPr/>
            </a:pPr>
            <a:r>
              <a:rPr lang="fr-FR" sz="2400">
                <a:latin typeface="Calibri"/>
                <a:cs typeface="Arial"/>
              </a:rPr>
              <a:t>	* Reprise du résultat 2024 : - 1 202 043,27 € (déficit)</a:t>
            </a:r>
            <a:endParaRPr/>
          </a:p>
          <a:p>
            <a:pPr algn="l">
              <a:defRPr/>
            </a:pPr>
            <a:r>
              <a:rPr lang="fr-FR" sz="2400">
                <a:latin typeface="Calibri"/>
                <a:cs typeface="Arial"/>
              </a:rPr>
              <a:t>	* Résultat de clôture 2025 : 995 472,40 € (excédent)</a:t>
            </a:r>
            <a:endParaRPr sz="2400"/>
          </a:p>
          <a:p>
            <a:pPr lvl="0">
              <a:defRPr/>
            </a:pPr>
            <a:r>
              <a:rPr lang="fr-FR" sz="2400" b="0" i="0" u="none" strike="noStrike" cap="none" spc="0">
                <a:solidFill>
                  <a:schemeClr val="tx1"/>
                </a:solidFill>
                <a:latin typeface="Calibri"/>
                <a:ea typeface="Arial"/>
                <a:cs typeface="Arial"/>
              </a:rPr>
              <a:t>	* donc affectation du résultat en recettes d’investissement, chapitre 001 :</a:t>
            </a:r>
            <a:endParaRPr/>
          </a:p>
          <a:p>
            <a:pPr lvl="0">
              <a:defRPr/>
            </a:pPr>
            <a:r>
              <a:rPr lang="fr-FR" sz="2400">
                <a:latin typeface="Calibri"/>
                <a:ea typeface="Arial"/>
                <a:cs typeface="Arial"/>
              </a:rPr>
              <a:t>		</a:t>
            </a:r>
            <a:r>
              <a:rPr lang="fr-FR" sz="2400" b="0" i="0" u="none" strike="noStrike" cap="none" spc="0">
                <a:solidFill>
                  <a:schemeClr val="tx1"/>
                </a:solidFill>
                <a:latin typeface="Calibri"/>
                <a:ea typeface="Arial"/>
                <a:cs typeface="Arial"/>
              </a:rPr>
              <a:t> </a:t>
            </a:r>
            <a:r>
              <a:rPr lang="fr-FR" sz="2400" b="1" i="0" u="none" strike="noStrike" cap="none" spc="0">
                <a:solidFill>
                  <a:srgbClr val="C00000"/>
                </a:solidFill>
                <a:latin typeface="Calibri"/>
                <a:ea typeface="Arial"/>
                <a:cs typeface="Arial"/>
              </a:rPr>
              <a:t>995 472,40 €</a:t>
            </a:r>
            <a:endParaRPr/>
          </a:p>
          <a:p>
            <a:pPr>
              <a:defRPr/>
            </a:pPr>
            <a:r>
              <a:rPr lang="fr-FR" sz="2400"/>
              <a:t>	* Arrêt des RAR : - Dépenses : 876 435,50 €</a:t>
            </a:r>
            <a:endParaRPr/>
          </a:p>
          <a:p>
            <a:pPr>
              <a:defRPr/>
            </a:pPr>
            <a:r>
              <a:rPr lang="fr-FR" sz="2400"/>
              <a:t>			     - Recettes : 	799 944,55 €</a:t>
            </a:r>
            <a:endParaRPr/>
          </a:p>
          <a:p>
            <a:pPr lvl="0">
              <a:defRPr/>
            </a:pPr>
            <a:endParaRPr lang="fr-FR" sz="2400" b="1" i="0" u="none" strike="noStrike" cap="none" spc="0">
              <a:solidFill>
                <a:srgbClr val="C00000"/>
              </a:solidFill>
              <a:latin typeface="Calibri"/>
              <a:ea typeface="Arial"/>
              <a:cs typeface="Arial"/>
            </a:endParaRPr>
          </a:p>
          <a:p>
            <a:pPr lvl="0">
              <a:defRPr/>
            </a:pPr>
            <a:endParaRPr lang="fr-FR" sz="2400" b="1" i="0" u="none" strike="noStrike" cap="none" spc="0">
              <a:solidFill>
                <a:srgbClr val="C00000"/>
              </a:solidFill>
              <a:latin typeface="Calibri"/>
              <a:ea typeface="Arial"/>
              <a:cs typeface="Arial"/>
            </a:endParaRPr>
          </a:p>
          <a:p>
            <a:pPr lvl="0">
              <a:defRPr/>
            </a:pPr>
            <a:endParaRPr sz="2400" b="1">
              <a:solidFill>
                <a:srgbClr val="C00000"/>
              </a:solidFill>
            </a:endParaRPr>
          </a:p>
          <a:p>
            <a:pPr algn="l">
              <a:defRPr/>
            </a:pPr>
            <a:endParaRPr sz="2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8432174" name="ZoneTexte 4"/>
          <p:cNvSpPr txBox="1"/>
          <p:nvPr/>
        </p:nvSpPr>
        <p:spPr bwMode="auto">
          <a:xfrm>
            <a:off x="659748" y="1093960"/>
            <a:ext cx="11357525" cy="1815882"/>
          </a:xfrm>
          <a:prstGeom prst="rect">
            <a:avLst/>
          </a:prstGeom>
          <a:noFill/>
        </p:spPr>
        <p:txBody>
          <a:bodyPr wrap="square" rtlCol="0">
            <a:spAutoFit/>
          </a:bodyPr>
          <a:lstStyle/>
          <a:p>
            <a:pPr>
              <a:defRPr/>
            </a:pPr>
            <a:endParaRPr lang="fr-FR" sz="1600"/>
          </a:p>
          <a:p>
            <a:pPr>
              <a:defRPr/>
            </a:pPr>
            <a:r>
              <a:rPr lang="fr-FR" sz="1600"/>
              <a:t>Pour rappel, par délibération n°2024-06-01 du 26/09/2024, le CM a décidé d’assujettir les logements vacants inoccupés depuis plus </a:t>
            </a:r>
            <a:endParaRPr/>
          </a:p>
          <a:p>
            <a:pPr>
              <a:defRPr/>
            </a:pPr>
            <a:r>
              <a:rPr lang="fr-FR" sz="1600"/>
              <a:t>de 2 ans à la taxe d’habitation sur les résidences secondaires et autres locaux meublés non affectés à l’habitation principale. </a:t>
            </a:r>
            <a:endParaRPr/>
          </a:p>
          <a:p>
            <a:pPr>
              <a:defRPr/>
            </a:pPr>
            <a:r>
              <a:rPr lang="fr-FR" sz="1600"/>
              <a:t>Cette nouvelle taxe permettant d’encourager les propriétaires de logements vacants à remettre leurs biens sur le marché est entrée</a:t>
            </a:r>
            <a:endParaRPr/>
          </a:p>
          <a:p>
            <a:pPr>
              <a:defRPr/>
            </a:pPr>
            <a:r>
              <a:rPr lang="fr-FR" sz="1600"/>
              <a:t>en vigueur dès 2025.</a:t>
            </a:r>
            <a:endParaRPr/>
          </a:p>
          <a:p>
            <a:pPr>
              <a:defRPr/>
            </a:pPr>
            <a:r>
              <a:rPr lang="fr-FR" sz="1600"/>
              <a:t> </a:t>
            </a:r>
            <a:endParaRPr/>
          </a:p>
          <a:p>
            <a:pPr>
              <a:defRPr/>
            </a:pPr>
            <a:endParaRPr lang="fr-FR" sz="1600"/>
          </a:p>
        </p:txBody>
      </p:sp>
      <p:sp>
        <p:nvSpPr>
          <p:cNvPr id="138359117" name="Espace réservé du numéro de diapositive 2"/>
          <p:cNvSpPr>
            <a:spLocks noGrp="1"/>
          </p:cNvSpPr>
          <p:nvPr>
            <p:ph type="sldNum" sz="quarter" idx="12"/>
          </p:nvPr>
        </p:nvSpPr>
        <p:spPr bwMode="auto">
          <a:xfrm>
            <a:off x="11408938" y="274088"/>
            <a:ext cx="357239" cy="365124"/>
          </a:xfrm>
        </p:spPr>
        <p:txBody>
          <a:bodyPr/>
          <a:lstStyle/>
          <a:p>
            <a:pPr>
              <a:defRPr/>
            </a:pPr>
            <a:fld id="{C0E00142-C445-A80E-C0EC-5A5AC426E016}" type="slidenum">
              <a:rPr lang="fr-FR"/>
              <a:t>69</a:t>
            </a:fld>
            <a:endParaRPr lang="fr-FR"/>
          </a:p>
        </p:txBody>
      </p:sp>
      <p:sp>
        <p:nvSpPr>
          <p:cNvPr id="1664743150" name="ZoneTexte 5"/>
          <p:cNvSpPr txBox="1"/>
          <p:nvPr/>
        </p:nvSpPr>
        <p:spPr bwMode="auto">
          <a:xfrm>
            <a:off x="262092" y="552665"/>
            <a:ext cx="11504225" cy="640115"/>
          </a:xfrm>
          <a:prstGeom prst="rect">
            <a:avLst/>
          </a:prstGeom>
          <a:noFill/>
        </p:spPr>
        <p:txBody>
          <a:bodyPr wrap="square" rtlCol="0">
            <a:spAutoFit/>
          </a:bodyPr>
          <a:lstStyle/>
          <a:p>
            <a:pPr>
              <a:defRPr/>
            </a:pPr>
            <a:r>
              <a:rPr lang="fr-FR" sz="3600" b="1">
                <a:solidFill>
                  <a:srgbClr val="C00000"/>
                </a:solidFill>
              </a:rPr>
              <a:t>3) </a:t>
            </a:r>
            <a:r>
              <a:rPr lang="fr-FR" sz="3600" b="1" u="sng">
                <a:solidFill>
                  <a:srgbClr val="C00000"/>
                </a:solidFill>
              </a:rPr>
              <a:t>Budget Principal</a:t>
            </a:r>
            <a:r>
              <a:rPr lang="fr-FR" sz="3600" b="1">
                <a:solidFill>
                  <a:srgbClr val="C00000"/>
                </a:solidFill>
              </a:rPr>
              <a:t> : Vote des taux 2026 des impôts locaux</a:t>
            </a:r>
            <a:endParaRPr/>
          </a:p>
        </p:txBody>
      </p:sp>
      <p:graphicFrame>
        <p:nvGraphicFramePr>
          <p:cNvPr id="972407631" name="Tableau 1"/>
          <p:cNvGraphicFramePr>
            <a:graphicFrameLocks xmlns:a="http://schemas.openxmlformats.org/drawingml/2006/main"/>
          </p:cNvGraphicFramePr>
          <p:nvPr/>
        </p:nvGraphicFramePr>
        <p:xfrm rot="0">
          <a:off x="911423" y="2636912"/>
          <a:ext cx="9649071" cy="2592290"/>
        </p:xfrm>
        <a:graphic>
          <a:graphicData uri="http://schemas.openxmlformats.org/drawingml/2006/table">
            <a:tbl>
              <a:tblPr firstRow="1" firstCol="0" lastRow="0" lastCol="0" bandRow="1" bandCol="0">
                <a:tableStyleId>{5F38191A-1F4A-62DC-F0C6-7433694D3598}</a:tableStyleId>
              </a:tblPr>
              <a:tblGrid>
                <a:gridCol w="6524629"/>
                <a:gridCol w="1622773"/>
                <a:gridCol w="1501669"/>
              </a:tblGrid>
              <a:tr h="518458">
                <a:tc>
                  <a:txBody>
                    <a:bodyPr/>
                    <a:p>
                      <a:pPr algn="ctr">
                        <a:defRPr/>
                      </a:pPr>
                      <a:endParaRPr lang="fr-FR" sz="1400"/>
                    </a:p>
                  </a:txBody>
                  <a:tcPr/>
                </a:tc>
                <a:tc>
                  <a:txBody>
                    <a:bodyPr/>
                    <a:p>
                      <a:pPr algn="ctr">
                        <a:defRPr/>
                      </a:pPr>
                      <a:r>
                        <a:rPr lang="fr-FR" sz="2400"/>
                        <a:t>Taux 2025</a:t>
                      </a:r>
                      <a:endParaRPr/>
                    </a:p>
                  </a:txBody>
                  <a:tcPr/>
                </a:tc>
                <a:tc>
                  <a:txBody>
                    <a:bodyPr/>
                    <a:p>
                      <a:pPr algn="ctr">
                        <a:defRPr/>
                      </a:pPr>
                      <a:r>
                        <a:rPr lang="fr-FR" sz="2400"/>
                        <a:t>Taux 2026</a:t>
                      </a:r>
                      <a:endParaRPr/>
                    </a:p>
                  </a:txBody>
                  <a:tcPr/>
                </a:tc>
              </a:tr>
              <a:tr h="518458">
                <a:tc>
                  <a:txBody>
                    <a:bodyPr/>
                    <a:p>
                      <a:pPr marL="0" marR="0" lvl="0" indent="0" algn="l" defTabSz="914400">
                        <a:lnSpc>
                          <a:spcPct val="100000"/>
                        </a:lnSpc>
                        <a:spcBef>
                          <a:spcPts val="0"/>
                        </a:spcBef>
                        <a:spcAft>
                          <a:spcPts val="0"/>
                        </a:spcAft>
                        <a:buClrTx/>
                        <a:buSzTx/>
                        <a:buFontTx/>
                        <a:buNone/>
                        <a:defRPr/>
                      </a:pPr>
                      <a:r>
                        <a:rPr lang="fr-FR" sz="2400"/>
                        <a:t>Taxe d’Habitation sur les Résidences Secondaires </a:t>
                      </a:r>
                      <a:endParaRPr lang="fr-FR" sz="2400" b="0"/>
                    </a:p>
                  </a:txBody>
                  <a:tcPr/>
                </a:tc>
                <a:tc>
                  <a:txBody>
                    <a:bodyPr/>
                    <a:p>
                      <a:pPr algn="r">
                        <a:defRPr/>
                      </a:pPr>
                      <a:r>
                        <a:rPr lang="fr-FR" sz="2400" b="0"/>
                        <a:t>18,22 %</a:t>
                      </a:r>
                      <a:endParaRPr/>
                    </a:p>
                  </a:txBody>
                  <a:tcPr/>
                </a:tc>
                <a:tc>
                  <a:txBody>
                    <a:bodyPr/>
                    <a:p>
                      <a:pPr algn="r">
                        <a:defRPr/>
                      </a:pPr>
                      <a:r>
                        <a:rPr lang="fr-FR" sz="2400" b="0"/>
                        <a:t>22,74 %</a:t>
                      </a:r>
                      <a:endParaRPr/>
                    </a:p>
                  </a:txBody>
                  <a:tcPr/>
                </a:tc>
              </a:tr>
              <a:tr h="518458">
                <a:tc>
                  <a:txBody>
                    <a:bodyPr/>
                    <a:p>
                      <a:pPr marL="0" marR="0" lvl="0" indent="0" algn="l" defTabSz="914400">
                        <a:lnSpc>
                          <a:spcPct val="100000"/>
                        </a:lnSpc>
                        <a:spcBef>
                          <a:spcPts val="0"/>
                        </a:spcBef>
                        <a:spcAft>
                          <a:spcPts val="0"/>
                        </a:spcAft>
                        <a:buClrTx/>
                        <a:buSzTx/>
                        <a:buFontTx/>
                        <a:buNone/>
                        <a:defRPr/>
                      </a:pPr>
                      <a:r>
                        <a:rPr lang="fr-FR" sz="2400" b="0"/>
                        <a:t>Taxe d’Habitation sur les Logements Vacants</a:t>
                      </a:r>
                      <a:endParaRPr/>
                    </a:p>
                  </a:txBody>
                  <a:tcPr/>
                </a:tc>
                <a:tc>
                  <a:txBody>
                    <a:bodyPr/>
                    <a:p>
                      <a:pPr marL="0" algn="r" defTabSz="914400">
                        <a:defRPr/>
                      </a:pPr>
                      <a:r>
                        <a:rPr lang="fr-FR" sz="2400" b="0">
                          <a:solidFill>
                            <a:schemeClr val="dk1"/>
                          </a:solidFill>
                          <a:latin typeface="+mn-lt"/>
                          <a:ea typeface="+mn-ea"/>
                          <a:cs typeface="+mn-cs"/>
                        </a:rPr>
                        <a:t>18,22 %</a:t>
                      </a:r>
                      <a:endParaRPr sz="2400" b="0">
                        <a:solidFill>
                          <a:schemeClr val="dk1"/>
                        </a:solidFill>
                        <a:latin typeface="+mn-lt"/>
                        <a:ea typeface="+mn-ea"/>
                        <a:cs typeface="+mn-cs"/>
                      </a:endParaRPr>
                    </a:p>
                  </a:txBody>
                  <a:tcPr/>
                </a:tc>
                <a:tc>
                  <a:txBody>
                    <a:bodyPr/>
                    <a:p>
                      <a:pPr marL="0" algn="r" defTabSz="914400">
                        <a:defRPr/>
                      </a:pPr>
                      <a:r>
                        <a:rPr lang="fr-FR" sz="2400" b="0">
                          <a:solidFill>
                            <a:schemeClr val="dk1"/>
                          </a:solidFill>
                          <a:latin typeface="Calibri"/>
                          <a:ea typeface="Arial"/>
                          <a:cs typeface="Arial"/>
                        </a:rPr>
                        <a:t>22,74 %</a:t>
                      </a:r>
                      <a:endParaRPr sz="2400" b="0">
                        <a:solidFill>
                          <a:schemeClr val="dk1"/>
                        </a:solidFill>
                        <a:latin typeface="Calibri"/>
                        <a:ea typeface="Arial"/>
                        <a:cs typeface="Arial"/>
                      </a:endParaRPr>
                    </a:p>
                  </a:txBody>
                  <a:tcPr/>
                </a:tc>
              </a:tr>
              <a:tr h="518458">
                <a:tc>
                  <a:txBody>
                    <a:bodyPr/>
                    <a:p>
                      <a:pPr marL="0" marR="0" lvl="0" indent="0" algn="l" defTabSz="914400">
                        <a:lnSpc>
                          <a:spcPct val="100000"/>
                        </a:lnSpc>
                        <a:spcBef>
                          <a:spcPts val="0"/>
                        </a:spcBef>
                        <a:spcAft>
                          <a:spcPts val="0"/>
                        </a:spcAft>
                        <a:buClrTx/>
                        <a:buSzTx/>
                        <a:buFontTx/>
                        <a:buNone/>
                        <a:defRPr/>
                      </a:pPr>
                      <a:r>
                        <a:rPr lang="fr-FR" sz="2400"/>
                        <a:t>Taxe Foncière sur les Propriétés Bâties</a:t>
                      </a:r>
                      <a:endParaRPr lang="fr-FR" sz="2400" b="0"/>
                    </a:p>
                  </a:txBody>
                  <a:tcPr/>
                </a:tc>
                <a:tc>
                  <a:txBody>
                    <a:bodyPr/>
                    <a:p>
                      <a:pPr algn="r">
                        <a:defRPr/>
                      </a:pPr>
                      <a:r>
                        <a:rPr lang="fr-FR" sz="2400" b="0"/>
                        <a:t>24,15 %</a:t>
                      </a:r>
                      <a:endParaRPr/>
                    </a:p>
                  </a:txBody>
                  <a:tcPr/>
                </a:tc>
                <a:tc>
                  <a:txBody>
                    <a:bodyPr/>
                    <a:p>
                      <a:pPr algn="r">
                        <a:defRPr/>
                      </a:pPr>
                      <a:r>
                        <a:rPr lang="fr-FR" sz="2400" b="0"/>
                        <a:t>30,14 %</a:t>
                      </a:r>
                      <a:endParaRPr/>
                    </a:p>
                  </a:txBody>
                  <a:tcPr/>
                </a:tc>
              </a:tr>
              <a:tr h="518458">
                <a:tc>
                  <a:txBody>
                    <a:bodyPr/>
                    <a:p>
                      <a:pPr marL="0" marR="0" lvl="0" indent="0" algn="l" defTabSz="914400">
                        <a:lnSpc>
                          <a:spcPct val="100000"/>
                        </a:lnSpc>
                        <a:spcBef>
                          <a:spcPts val="0"/>
                        </a:spcBef>
                        <a:spcAft>
                          <a:spcPts val="0"/>
                        </a:spcAft>
                        <a:buClrTx/>
                        <a:buSzTx/>
                        <a:buFontTx/>
                        <a:buNone/>
                        <a:defRPr/>
                      </a:pPr>
                      <a:r>
                        <a:rPr lang="fr-FR" sz="2400"/>
                        <a:t>Taxe Foncière sur les Propriétés Non Bâties</a:t>
                      </a:r>
                      <a:endParaRPr lang="fr-FR" sz="2400" b="0"/>
                    </a:p>
                  </a:txBody>
                  <a:tcPr/>
                </a:tc>
                <a:tc>
                  <a:txBody>
                    <a:bodyPr/>
                    <a:p>
                      <a:pPr algn="r">
                        <a:defRPr/>
                      </a:pPr>
                      <a:r>
                        <a:rPr lang="fr-FR" sz="2400" b="0"/>
                        <a:t>41,04 %</a:t>
                      </a:r>
                      <a:endParaRPr/>
                    </a:p>
                  </a:txBody>
                  <a:tcPr/>
                </a:tc>
                <a:tc>
                  <a:txBody>
                    <a:bodyPr/>
                    <a:p>
                      <a:pPr algn="r">
                        <a:defRPr/>
                      </a:pPr>
                      <a:r>
                        <a:rPr lang="fr-FR" sz="2400" b="0"/>
                        <a:t>51,22 %</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85085801" name="ZoneTexte 5"/>
          <p:cNvSpPr txBox="1"/>
          <p:nvPr/>
        </p:nvSpPr>
        <p:spPr bwMode="auto">
          <a:xfrm>
            <a:off x="469775" y="316639"/>
            <a:ext cx="11501236" cy="584775"/>
          </a:xfrm>
          <a:prstGeom prst="rect">
            <a:avLst/>
          </a:prstGeom>
          <a:noFill/>
        </p:spPr>
        <p:txBody>
          <a:bodyPr wrap="square" rtlCol="0">
            <a:spAutoFit/>
          </a:bodyPr>
          <a:lstStyle/>
          <a:p>
            <a:pPr>
              <a:defRPr/>
            </a:pPr>
            <a:r>
              <a:rPr lang="fr-FR" sz="3200" b="1">
                <a:solidFill>
                  <a:srgbClr val="C00000"/>
                </a:solidFill>
              </a:rPr>
              <a:t>4) BUDGET PRINCIPAL PRIMITIF 2026 – section de Fonctionnement</a:t>
            </a:r>
            <a:endParaRPr sz="3200"/>
          </a:p>
        </p:txBody>
      </p:sp>
      <p:graphicFrame>
        <p:nvGraphicFramePr>
          <p:cNvPr id="586775561" name="Tableau 6"/>
          <p:cNvGraphicFramePr>
            <a:graphicFrameLocks xmlns:a="http://schemas.openxmlformats.org/drawingml/2006/main" noGrp="1"/>
          </p:cNvGraphicFramePr>
          <p:nvPr/>
        </p:nvGraphicFramePr>
        <p:xfrm rot="0">
          <a:off x="6096000" y="978754"/>
          <a:ext cx="5737271" cy="5605155"/>
        </p:xfrm>
        <a:graphic>
          <a:graphicData uri="http://schemas.openxmlformats.org/drawingml/2006/table">
            <a:tbl>
              <a:tblPr firstRow="1" firstCol="0" lastRow="0" lastCol="0" bandRow="1" bandCol="0">
                <a:tableStyleId>{5F38191A-1F4A-62DC-F0C6-7433694D3598}</a:tableStyleId>
              </a:tblPr>
              <a:tblGrid>
                <a:gridCol w="3960440"/>
                <a:gridCol w="1776831"/>
              </a:tblGrid>
              <a:tr h="379724">
                <a:tc>
                  <a:txBody>
                    <a:bodyPr/>
                    <a:p>
                      <a:pPr algn="ctr">
                        <a:defRPr/>
                      </a:pPr>
                      <a:r>
                        <a:rPr lang="fr-FR" sz="1600">
                          <a:solidFill>
                            <a:srgbClr val="C00000"/>
                          </a:solidFill>
                        </a:rPr>
                        <a:t>2) DEPENSES DE FONCTIONNEMENT</a:t>
                      </a:r>
                      <a:endParaRPr/>
                    </a:p>
                  </a:txBody>
                  <a:tcPr/>
                </a:tc>
                <a:tc>
                  <a:txBody>
                    <a:bodyPr/>
                    <a:p>
                      <a:pPr algn="ctr">
                        <a:defRPr/>
                      </a:pPr>
                      <a:r>
                        <a:rPr lang="fr-FR" sz="1600"/>
                        <a:t>BP 2026 (en €)</a:t>
                      </a:r>
                      <a:endParaRPr/>
                    </a:p>
                  </a:txBody>
                  <a:tcPr/>
                </a:tc>
              </a:tr>
              <a:tr h="379724">
                <a:tc>
                  <a:txBody>
                    <a:bodyPr/>
                    <a:p>
                      <a:pPr>
                        <a:defRPr/>
                      </a:pPr>
                      <a:r>
                        <a:rPr lang="fr-FR" sz="1600"/>
                        <a:t>011 – Charges à caractère général</a:t>
                      </a:r>
                      <a:endParaRPr/>
                    </a:p>
                  </a:txBody>
                  <a:tcPr/>
                </a:tc>
                <a:tc>
                  <a:txBody>
                    <a:bodyPr/>
                    <a:p>
                      <a:pPr algn="r">
                        <a:defRPr/>
                      </a:pPr>
                      <a:r>
                        <a:rPr lang="fr-FR" sz="1600"/>
                        <a:t>6 148 563,00</a:t>
                      </a:r>
                      <a:endParaRPr sz="1600"/>
                    </a:p>
                  </a:txBody>
                  <a:tcPr/>
                </a:tc>
              </a:tr>
              <a:tr h="379724">
                <a:tc>
                  <a:txBody>
                    <a:bodyPr/>
                    <a:p>
                      <a:pPr>
                        <a:defRPr/>
                      </a:pPr>
                      <a:r>
                        <a:rPr lang="fr-FR" sz="1600"/>
                        <a:t>012- Charges de personnel</a:t>
                      </a:r>
                      <a:endParaRPr/>
                    </a:p>
                  </a:txBody>
                  <a:tcPr/>
                </a:tc>
                <a:tc>
                  <a:txBody>
                    <a:bodyPr/>
                    <a:p>
                      <a:pPr algn="r">
                        <a:defRPr/>
                      </a:pPr>
                      <a:r>
                        <a:rPr lang="fr-FR" sz="1600"/>
                        <a:t>12 492 500,00</a:t>
                      </a:r>
                      <a:endParaRPr sz="1600"/>
                    </a:p>
                  </a:txBody>
                  <a:tcPr/>
                </a:tc>
              </a:tr>
              <a:tr h="379724">
                <a:tc>
                  <a:txBody>
                    <a:bodyPr/>
                    <a:p>
                      <a:pPr>
                        <a:defRPr/>
                      </a:pPr>
                      <a:r>
                        <a:rPr lang="fr-FR" sz="1600"/>
                        <a:t>014 – Atténuation de produits</a:t>
                      </a:r>
                      <a:endParaRPr/>
                    </a:p>
                  </a:txBody>
                  <a:tcPr/>
                </a:tc>
                <a:tc>
                  <a:txBody>
                    <a:bodyPr/>
                    <a:p>
                      <a:pPr algn="r">
                        <a:defRPr/>
                      </a:pPr>
                      <a:r>
                        <a:rPr lang="fr-FR" sz="1600"/>
                        <a:t>485 000,00</a:t>
                      </a:r>
                      <a:endParaRPr sz="1600"/>
                    </a:p>
                  </a:txBody>
                  <a:tcPr/>
                </a:tc>
              </a:tr>
              <a:tr h="379724">
                <a:tc>
                  <a:txBody>
                    <a:bodyPr/>
                    <a:p>
                      <a:pPr>
                        <a:defRPr/>
                      </a:pPr>
                      <a:r>
                        <a:rPr lang="fr-FR" sz="1600"/>
                        <a:t>65 – Autres charges de gestion courante</a:t>
                      </a:r>
                      <a:endParaRPr/>
                    </a:p>
                  </a:txBody>
                  <a:tcPr/>
                </a:tc>
                <a:tc>
                  <a:txBody>
                    <a:bodyPr/>
                    <a:p>
                      <a:pPr algn="r">
                        <a:defRPr/>
                      </a:pPr>
                      <a:r>
                        <a:rPr lang="fr-FR" sz="1600"/>
                        <a:t>2 904 190,00</a:t>
                      </a:r>
                      <a:endParaRPr sz="1600"/>
                    </a:p>
                  </a:txBody>
                  <a:tcPr/>
                </a:tc>
              </a:tr>
              <a:tr h="455473">
                <a:tc>
                  <a:txBody>
                    <a:bodyPr/>
                    <a:p>
                      <a:pPr>
                        <a:defRPr/>
                      </a:pPr>
                      <a:r>
                        <a:rPr lang="fr-FR" sz="1600" b="1"/>
                        <a:t>CHARGES DE GESTION</a:t>
                      </a:r>
                      <a:endParaRPr/>
                    </a:p>
                  </a:txBody>
                  <a:tcPr/>
                </a:tc>
                <a:tc>
                  <a:txBody>
                    <a:bodyPr/>
                    <a:p>
                      <a:pPr algn="r">
                        <a:defRPr/>
                      </a:pPr>
                      <a:r>
                        <a:rPr lang="fr-FR" sz="1600" b="1"/>
                        <a:t>22 030 253,00</a:t>
                      </a:r>
                      <a:endParaRPr sz="1600" b="1"/>
                    </a:p>
                  </a:txBody>
                  <a:tcPr/>
                </a:tc>
              </a:tr>
              <a:tr h="379724">
                <a:tc>
                  <a:txBody>
                    <a:bodyPr/>
                    <a:p>
                      <a:pPr>
                        <a:defRPr/>
                      </a:pPr>
                      <a:r>
                        <a:rPr lang="fr-FR" sz="1600"/>
                        <a:t>66 – Charges financières</a:t>
                      </a:r>
                      <a:endParaRPr/>
                    </a:p>
                  </a:txBody>
                  <a:tcPr/>
                </a:tc>
                <a:tc>
                  <a:txBody>
                    <a:bodyPr/>
                    <a:p>
                      <a:pPr algn="r">
                        <a:defRPr/>
                      </a:pPr>
                      <a:r>
                        <a:rPr lang="fr-FR" sz="1600"/>
                        <a:t>115 000,00</a:t>
                      </a:r>
                      <a:endParaRPr sz="1600"/>
                    </a:p>
                  </a:txBody>
                  <a:tcPr/>
                </a:tc>
              </a:tr>
              <a:tr h="379724">
                <a:tc>
                  <a:txBody>
                    <a:bodyPr/>
                    <a:p>
                      <a:pPr>
                        <a:defRPr/>
                      </a:pPr>
                      <a:r>
                        <a:rPr lang="fr-FR" sz="1600"/>
                        <a:t>67 – Charges Exceptionnelles</a:t>
                      </a:r>
                      <a:endParaRPr/>
                    </a:p>
                  </a:txBody>
                  <a:tcPr/>
                </a:tc>
                <a:tc>
                  <a:txBody>
                    <a:bodyPr/>
                    <a:p>
                      <a:pPr algn="r">
                        <a:defRPr/>
                      </a:pPr>
                      <a:r>
                        <a:rPr lang="fr-FR" sz="1600"/>
                        <a:t>89 400,00</a:t>
                      </a:r>
                      <a:endParaRPr sz="1600"/>
                    </a:p>
                  </a:txBody>
                  <a:tcPr/>
                </a:tc>
              </a:tr>
              <a:tr h="379724">
                <a:tc>
                  <a:txBody>
                    <a:bodyPr/>
                    <a:p>
                      <a:pPr>
                        <a:defRPr/>
                      </a:pPr>
                      <a:r>
                        <a:rPr lang="fr-FR" sz="1600"/>
                        <a:t>68 – Dotations aux provisions</a:t>
                      </a:r>
                      <a:endParaRPr/>
                    </a:p>
                  </a:txBody>
                  <a:tcPr/>
                </a:tc>
                <a:tc>
                  <a:txBody>
                    <a:bodyPr/>
                    <a:p>
                      <a:pPr algn="r">
                        <a:defRPr/>
                      </a:pPr>
                      <a:r>
                        <a:rPr lang="fr-FR" sz="1600"/>
                        <a:t>129 500,00</a:t>
                      </a:r>
                      <a:endParaRPr sz="1600"/>
                    </a:p>
                  </a:txBody>
                  <a:tcPr/>
                </a:tc>
              </a:tr>
              <a:tr h="379724">
                <a:tc>
                  <a:txBody>
                    <a:bodyPr/>
                    <a:p>
                      <a:pPr>
                        <a:defRPr/>
                      </a:pPr>
                      <a:r>
                        <a:rPr lang="fr-FR" sz="1600" b="1"/>
                        <a:t>DEPENSES REELLES DE FONCTIONNEMENT</a:t>
                      </a:r>
                      <a:endParaRPr/>
                    </a:p>
                  </a:txBody>
                  <a:tcPr/>
                </a:tc>
                <a:tc>
                  <a:txBody>
                    <a:bodyPr/>
                    <a:p>
                      <a:pPr algn="r">
                        <a:defRPr/>
                      </a:pPr>
                      <a:r>
                        <a:rPr lang="fr-FR" sz="1600" b="1"/>
                        <a:t>22 364 153,00</a:t>
                      </a:r>
                      <a:endParaRPr sz="1600" b="1"/>
                    </a:p>
                  </a:txBody>
                  <a:tcPr/>
                </a:tc>
              </a:tr>
              <a:tr h="379724">
                <a:tc>
                  <a:txBody>
                    <a:bodyPr/>
                    <a:p>
                      <a:pPr>
                        <a:defRPr/>
                      </a:pPr>
                      <a:r>
                        <a:rPr lang="fr-FR" sz="1600" b="0">
                          <a:solidFill>
                            <a:srgbClr val="C00000"/>
                          </a:solidFill>
                        </a:rPr>
                        <a:t>023 – Virement à la section d’investissement</a:t>
                      </a:r>
                      <a:endParaRPr>
                        <a:solidFill>
                          <a:srgbClr val="C00000"/>
                        </a:solidFill>
                      </a:endParaRPr>
                    </a:p>
                  </a:txBody>
                  <a:tcPr/>
                </a:tc>
                <a:tc>
                  <a:txBody>
                    <a:bodyPr/>
                    <a:p>
                      <a:pPr algn="r">
                        <a:defRPr/>
                      </a:pPr>
                      <a:r>
                        <a:rPr lang="fr-FR" sz="1600"/>
                        <a:t>1 705 162,00</a:t>
                      </a:r>
                      <a:endParaRPr sz="1600"/>
                    </a:p>
                  </a:txBody>
                  <a:tcPr/>
                </a:tc>
              </a:tr>
              <a:tr h="379724">
                <a:tc>
                  <a:txBody>
                    <a:bodyPr/>
                    <a:p>
                      <a:pPr>
                        <a:defRPr/>
                      </a:pPr>
                      <a:r>
                        <a:rPr lang="fr-FR" sz="1600" b="0"/>
                        <a:t>042 – Opération de transfert entre sections</a:t>
                      </a:r>
                      <a:endParaRPr/>
                    </a:p>
                  </a:txBody>
                  <a:tcPr/>
                </a:tc>
                <a:tc>
                  <a:txBody>
                    <a:bodyPr/>
                    <a:p>
                      <a:pPr algn="r">
                        <a:defRPr/>
                      </a:pPr>
                      <a:r>
                        <a:rPr lang="fr-FR" sz="1600"/>
                        <a:t>1 250 000,00</a:t>
                      </a:r>
                      <a:endParaRPr sz="1600"/>
                    </a:p>
                  </a:txBody>
                  <a:tcPr/>
                </a:tc>
              </a:tr>
              <a:tr h="379724">
                <a:tc>
                  <a:txBody>
                    <a:bodyPr/>
                    <a:p>
                      <a:pPr>
                        <a:defRPr/>
                      </a:pPr>
                      <a:r>
                        <a:rPr lang="fr-FR" sz="1600" b="1"/>
                        <a:t>DEPENSES D’ORDRES DE FONCTIONNEMENT</a:t>
                      </a:r>
                      <a:endParaRPr/>
                    </a:p>
                  </a:txBody>
                  <a:tcPr/>
                </a:tc>
                <a:tc>
                  <a:txBody>
                    <a:bodyPr/>
                    <a:p>
                      <a:pPr algn="r">
                        <a:defRPr/>
                      </a:pPr>
                      <a:r>
                        <a:rPr lang="fr-FR" sz="1600" b="1"/>
                        <a:t>2 955 162,00</a:t>
                      </a:r>
                      <a:endParaRPr sz="1600" b="1"/>
                    </a:p>
                  </a:txBody>
                  <a:tcPr/>
                </a:tc>
              </a:tr>
              <a:tr h="592994">
                <a:tc>
                  <a:txBody>
                    <a:bodyPr/>
                    <a:p>
                      <a:pPr>
                        <a:defRPr/>
                      </a:pPr>
                      <a:r>
                        <a:rPr lang="fr-FR" sz="1600" b="1">
                          <a:solidFill>
                            <a:srgbClr val="C00000"/>
                          </a:solidFill>
                        </a:rPr>
                        <a:t>TOTAL DES DEPENSES DE FONCTIONNEMENT</a:t>
                      </a:r>
                      <a:endParaRPr/>
                    </a:p>
                  </a:txBody>
                  <a:tcPr/>
                </a:tc>
                <a:tc>
                  <a:txBody>
                    <a:bodyPr/>
                    <a:p>
                      <a:pPr algn="r">
                        <a:defRPr/>
                      </a:pPr>
                      <a:r>
                        <a:rPr lang="fr-FR" sz="1600" b="1">
                          <a:solidFill>
                            <a:srgbClr val="C00000"/>
                          </a:solidFill>
                        </a:rPr>
                        <a:t>25 319 315,00</a:t>
                      </a:r>
                      <a:endParaRPr sz="1600" b="1">
                        <a:solidFill>
                          <a:srgbClr val="C00000"/>
                        </a:solidFill>
                      </a:endParaRPr>
                    </a:p>
                  </a:txBody>
                  <a:tcPr/>
                </a:tc>
              </a:tr>
            </a:tbl>
          </a:graphicData>
        </a:graphic>
      </p:graphicFrame>
      <p:graphicFrame>
        <p:nvGraphicFramePr>
          <p:cNvPr id="11224106" name="Tableau 7"/>
          <p:cNvGraphicFramePr>
            <a:graphicFrameLocks xmlns:a="http://schemas.openxmlformats.org/drawingml/2006/main" noGrp="1"/>
          </p:cNvGraphicFramePr>
          <p:nvPr/>
        </p:nvGraphicFramePr>
        <p:xfrm rot="0">
          <a:off x="258344" y="978755"/>
          <a:ext cx="5737270" cy="5606195"/>
        </p:xfrm>
        <a:graphic>
          <a:graphicData uri="http://schemas.openxmlformats.org/drawingml/2006/table">
            <a:tbl>
              <a:tblPr firstRow="1" firstCol="0" lastRow="0" lastCol="0" bandRow="1" bandCol="0">
                <a:tableStyleId>{5F38191A-1F4A-62DC-F0C6-7433694D3598}</a:tableStyleId>
              </a:tblPr>
              <a:tblGrid>
                <a:gridCol w="3864279"/>
                <a:gridCol w="1872991"/>
              </a:tblGrid>
              <a:tr h="370840">
                <a:tc>
                  <a:txBody>
                    <a:bodyPr/>
                    <a:p>
                      <a:pPr algn="ctr">
                        <a:defRPr/>
                      </a:pPr>
                      <a:r>
                        <a:rPr lang="fr-FR" sz="1600">
                          <a:solidFill>
                            <a:srgbClr val="C00000"/>
                          </a:solidFill>
                        </a:rPr>
                        <a:t>1) RECETTES  DE FONCTIONNEMENT</a:t>
                      </a:r>
                      <a:endParaRPr/>
                    </a:p>
                  </a:txBody>
                  <a:tcPr/>
                </a:tc>
                <a:tc>
                  <a:txBody>
                    <a:bodyPr/>
                    <a:p>
                      <a:pPr algn="ctr">
                        <a:defRPr/>
                      </a:pPr>
                      <a:r>
                        <a:rPr lang="fr-FR" sz="1600"/>
                        <a:t>BP 2026 (en €)</a:t>
                      </a:r>
                      <a:endParaRPr/>
                    </a:p>
                  </a:txBody>
                  <a:tcPr/>
                </a:tc>
              </a:tr>
              <a:tr h="370840">
                <a:tc>
                  <a:txBody>
                    <a:bodyPr/>
                    <a:p>
                      <a:pPr>
                        <a:defRPr/>
                      </a:pPr>
                      <a:r>
                        <a:rPr lang="fr-FR" sz="1600"/>
                        <a:t>70 – Redevance pour services rendus</a:t>
                      </a:r>
                      <a:endParaRPr/>
                    </a:p>
                  </a:txBody>
                  <a:tcPr/>
                </a:tc>
                <a:tc>
                  <a:txBody>
                    <a:bodyPr/>
                    <a:p>
                      <a:pPr algn="r">
                        <a:defRPr/>
                      </a:pPr>
                      <a:r>
                        <a:rPr lang="fr-FR" sz="1600"/>
                        <a:t>1 928 792,00</a:t>
                      </a:r>
                      <a:endParaRPr sz="1600"/>
                    </a:p>
                  </a:txBody>
                  <a:tcPr/>
                </a:tc>
              </a:tr>
              <a:tr h="370840">
                <a:tc>
                  <a:txBody>
                    <a:bodyPr/>
                    <a:p>
                      <a:pPr>
                        <a:defRPr/>
                      </a:pPr>
                      <a:r>
                        <a:rPr lang="fr-FR" sz="1600"/>
                        <a:t>73 – Impôts et taxes</a:t>
                      </a:r>
                      <a:endParaRPr/>
                    </a:p>
                  </a:txBody>
                  <a:tcPr/>
                </a:tc>
                <a:tc>
                  <a:txBody>
                    <a:bodyPr/>
                    <a:p>
                      <a:pPr algn="r">
                        <a:defRPr/>
                      </a:pPr>
                      <a:r>
                        <a:rPr lang="fr-FR" sz="1600"/>
                        <a:t>10 378 077,00</a:t>
                      </a:r>
                      <a:endParaRPr sz="1600"/>
                    </a:p>
                  </a:txBody>
                  <a:tcPr/>
                </a:tc>
              </a:tr>
              <a:tr h="370840">
                <a:tc>
                  <a:txBody>
                    <a:bodyPr/>
                    <a:p>
                      <a:pPr>
                        <a:defRPr/>
                      </a:pPr>
                      <a:r>
                        <a:rPr lang="fr-FR" sz="1600"/>
                        <a:t>731 – Fiscalité locale</a:t>
                      </a:r>
                      <a:endParaRPr sz="1600"/>
                    </a:p>
                  </a:txBody>
                  <a:tcPr/>
                </a:tc>
                <a:tc>
                  <a:txBody>
                    <a:bodyPr/>
                    <a:p>
                      <a:pPr algn="r">
                        <a:defRPr/>
                      </a:pPr>
                      <a:r>
                        <a:rPr lang="fr-FR" sz="1600"/>
                        <a:t>9 202 280,00</a:t>
                      </a:r>
                      <a:endParaRPr sz="1600"/>
                    </a:p>
                  </a:txBody>
                  <a:tcPr/>
                </a:tc>
              </a:tr>
              <a:tr h="370840">
                <a:tc>
                  <a:txBody>
                    <a:bodyPr/>
                    <a:p>
                      <a:pPr>
                        <a:defRPr/>
                      </a:pPr>
                      <a:r>
                        <a:rPr lang="fr-FR" sz="1600"/>
                        <a:t>74 – Dotations, subventions, participations</a:t>
                      </a:r>
                      <a:endParaRPr/>
                    </a:p>
                  </a:txBody>
                  <a:tcPr/>
                </a:tc>
                <a:tc>
                  <a:txBody>
                    <a:bodyPr/>
                    <a:p>
                      <a:pPr algn="r">
                        <a:defRPr/>
                      </a:pPr>
                      <a:r>
                        <a:rPr lang="fr-FR" sz="1600"/>
                        <a:t>3 174 980,00</a:t>
                      </a:r>
                      <a:endParaRPr sz="1600"/>
                    </a:p>
                  </a:txBody>
                  <a:tcPr/>
                </a:tc>
              </a:tr>
              <a:tr h="370840">
                <a:tc>
                  <a:txBody>
                    <a:bodyPr/>
                    <a:p>
                      <a:pPr>
                        <a:defRPr/>
                      </a:pPr>
                      <a:r>
                        <a:rPr lang="fr-FR" sz="1600"/>
                        <a:t>75 – Autres produits de gestion courante</a:t>
                      </a:r>
                      <a:endParaRPr/>
                    </a:p>
                  </a:txBody>
                  <a:tcPr/>
                </a:tc>
                <a:tc>
                  <a:txBody>
                    <a:bodyPr/>
                    <a:p>
                      <a:pPr algn="r">
                        <a:defRPr/>
                      </a:pPr>
                      <a:r>
                        <a:rPr lang="fr-FR" sz="1600"/>
                        <a:t>582 870,00</a:t>
                      </a:r>
                      <a:endParaRPr sz="1600"/>
                    </a:p>
                  </a:txBody>
                  <a:tcPr/>
                </a:tc>
              </a:tr>
              <a:tr h="370840">
                <a:tc>
                  <a:txBody>
                    <a:bodyPr/>
                    <a:p>
                      <a:pPr>
                        <a:defRPr/>
                      </a:pPr>
                      <a:r>
                        <a:rPr lang="fr-FR" sz="1600"/>
                        <a:t>013 – Atténuation de charges</a:t>
                      </a:r>
                      <a:endParaRPr/>
                    </a:p>
                  </a:txBody>
                  <a:tcPr/>
                </a:tc>
                <a:tc>
                  <a:txBody>
                    <a:bodyPr/>
                    <a:p>
                      <a:pPr algn="r">
                        <a:defRPr/>
                      </a:pPr>
                      <a:r>
                        <a:rPr lang="fr-FR" sz="1600"/>
                        <a:t>50 000,00</a:t>
                      </a:r>
                      <a:endParaRPr sz="1600"/>
                    </a:p>
                  </a:txBody>
                  <a:tcPr/>
                </a:tc>
              </a:tr>
              <a:tr h="370840">
                <a:tc>
                  <a:txBody>
                    <a:bodyPr/>
                    <a:p>
                      <a:pPr>
                        <a:defRPr/>
                      </a:pPr>
                      <a:r>
                        <a:rPr lang="fr-FR" sz="1600" b="1"/>
                        <a:t>RECETTES DE GESTION</a:t>
                      </a:r>
                      <a:endParaRPr sz="1600"/>
                    </a:p>
                  </a:txBody>
                  <a:tcPr/>
                </a:tc>
                <a:tc>
                  <a:txBody>
                    <a:bodyPr/>
                    <a:p>
                      <a:pPr algn="r">
                        <a:defRPr/>
                      </a:pPr>
                      <a:r>
                        <a:rPr lang="fr-FR" sz="1600" b="1"/>
                        <a:t>25 316 999,00</a:t>
                      </a:r>
                      <a:endParaRPr sz="1600" b="1"/>
                    </a:p>
                  </a:txBody>
                  <a:tcPr/>
                </a:tc>
              </a:tr>
              <a:tr h="368715">
                <a:tc>
                  <a:txBody>
                    <a:bodyPr/>
                    <a:p>
                      <a:pPr>
                        <a:defRPr/>
                      </a:pPr>
                      <a:r>
                        <a:rPr lang="fr-FR" sz="1600"/>
                        <a:t>76 – Produits financiers</a:t>
                      </a:r>
                      <a:endParaRPr/>
                    </a:p>
                  </a:txBody>
                  <a:tcPr/>
                </a:tc>
                <a:tc>
                  <a:txBody>
                    <a:bodyPr/>
                    <a:p>
                      <a:pPr algn="r">
                        <a:defRPr/>
                      </a:pPr>
                      <a:r>
                        <a:rPr lang="fr-FR" sz="1600"/>
                        <a:t>0,00</a:t>
                      </a:r>
                      <a:endParaRPr sz="1600"/>
                    </a:p>
                  </a:txBody>
                  <a:tcPr/>
                </a:tc>
              </a:tr>
              <a:tr h="370840">
                <a:tc>
                  <a:txBody>
                    <a:bodyPr/>
                    <a:p>
                      <a:pPr>
                        <a:defRPr/>
                      </a:pPr>
                      <a:r>
                        <a:rPr lang="fr-FR" sz="1600"/>
                        <a:t>77 – Produits exceptionnels</a:t>
                      </a:r>
                      <a:endParaRPr/>
                    </a:p>
                  </a:txBody>
                  <a:tcPr/>
                </a:tc>
                <a:tc>
                  <a:txBody>
                    <a:bodyPr/>
                    <a:p>
                      <a:pPr algn="r">
                        <a:defRPr/>
                      </a:pPr>
                      <a:r>
                        <a:rPr lang="fr-FR" sz="1600"/>
                        <a:t>0,00</a:t>
                      </a:r>
                      <a:endParaRPr sz="1600"/>
                    </a:p>
                  </a:txBody>
                  <a:tcPr/>
                </a:tc>
              </a:tr>
              <a:tr h="370840">
                <a:tc>
                  <a:txBody>
                    <a:bodyPr/>
                    <a:p>
                      <a:pPr>
                        <a:defRPr/>
                      </a:pPr>
                      <a:r>
                        <a:rPr lang="fr-FR" sz="1600"/>
                        <a:t>78 – Reprises sur amortissements et provisions</a:t>
                      </a:r>
                      <a:endParaRPr/>
                    </a:p>
                  </a:txBody>
                  <a:tcPr/>
                </a:tc>
                <a:tc>
                  <a:txBody>
                    <a:bodyPr/>
                    <a:p>
                      <a:pPr algn="r">
                        <a:defRPr/>
                      </a:pPr>
                      <a:r>
                        <a:rPr lang="fr-FR" sz="1600"/>
                        <a:t>0,00</a:t>
                      </a:r>
                      <a:endParaRPr sz="1600"/>
                    </a:p>
                  </a:txBody>
                  <a:tcPr/>
                </a:tc>
              </a:tr>
              <a:tr h="370840">
                <a:tc>
                  <a:txBody>
                    <a:bodyPr/>
                    <a:p>
                      <a:pPr marL="0" marR="0" lvl="0" indent="0" algn="l" defTabSz="914400">
                        <a:lnSpc>
                          <a:spcPct val="100000"/>
                        </a:lnSpc>
                        <a:spcBef>
                          <a:spcPts val="0"/>
                        </a:spcBef>
                        <a:spcAft>
                          <a:spcPts val="0"/>
                        </a:spcAft>
                        <a:buClrTx/>
                        <a:buSzTx/>
                        <a:buFontTx/>
                        <a:buNone/>
                        <a:defRPr/>
                      </a:pPr>
                      <a:r>
                        <a:rPr lang="fr-FR" sz="1600" b="1"/>
                        <a:t>RECETTES RELLES DE FONCTIONNEMENT</a:t>
                      </a:r>
                      <a:endParaRPr/>
                    </a:p>
                  </a:txBody>
                  <a:tcPr/>
                </a:tc>
                <a:tc>
                  <a:txBody>
                    <a:bodyPr/>
                    <a:p>
                      <a:pPr algn="r">
                        <a:defRPr/>
                      </a:pPr>
                      <a:r>
                        <a:rPr lang="fr-FR" sz="1600" b="1"/>
                        <a:t>25 316 999,00</a:t>
                      </a:r>
                      <a:endParaRPr sz="1600" b="1"/>
                    </a:p>
                  </a:txBody>
                  <a:tcPr/>
                </a:tc>
              </a:tr>
              <a:tr h="370840">
                <a:tc>
                  <a:txBody>
                    <a:bodyPr/>
                    <a:p>
                      <a:pPr marL="0" marR="0" lvl="0" indent="0" algn="l" defTabSz="914400">
                        <a:lnSpc>
                          <a:spcPct val="100000"/>
                        </a:lnSpc>
                        <a:spcBef>
                          <a:spcPts val="0"/>
                        </a:spcBef>
                        <a:spcAft>
                          <a:spcPts val="0"/>
                        </a:spcAft>
                        <a:buClrTx/>
                        <a:buSzTx/>
                        <a:buFontTx/>
                        <a:buNone/>
                        <a:defRPr/>
                      </a:pPr>
                      <a:r>
                        <a:rPr lang="fr-FR" sz="1600" b="0"/>
                        <a:t>042 – Opérations d’ordre entre sections</a:t>
                      </a:r>
                      <a:endParaRPr/>
                    </a:p>
                  </a:txBody>
                  <a:tcPr/>
                </a:tc>
                <a:tc>
                  <a:txBody>
                    <a:bodyPr/>
                    <a:p>
                      <a:pPr algn="r">
                        <a:defRPr/>
                      </a:pPr>
                      <a:r>
                        <a:rPr lang="fr-FR" sz="1600"/>
                        <a:t>2 316,00</a:t>
                      </a:r>
                      <a:endParaRPr sz="1600"/>
                    </a:p>
                  </a:txBody>
                  <a:tcPr/>
                </a:tc>
              </a:tr>
              <a:tr h="370840">
                <a:tc>
                  <a:txBody>
                    <a:bodyPr/>
                    <a:p>
                      <a:pPr marL="0" marR="0" lvl="0" indent="0" algn="l" defTabSz="914400">
                        <a:lnSpc>
                          <a:spcPct val="100000"/>
                        </a:lnSpc>
                        <a:spcBef>
                          <a:spcPts val="0"/>
                        </a:spcBef>
                        <a:spcAft>
                          <a:spcPts val="0"/>
                        </a:spcAft>
                        <a:buClrTx/>
                        <a:buSzTx/>
                        <a:buFontTx/>
                        <a:buNone/>
                        <a:defRPr/>
                      </a:pPr>
                      <a:r>
                        <a:rPr lang="fr-FR" sz="1600" b="1">
                          <a:solidFill>
                            <a:srgbClr val="C00000"/>
                          </a:solidFill>
                        </a:rPr>
                        <a:t>TOTAL DES RECETTES DE FONCTIONNEMENT</a:t>
                      </a:r>
                      <a:endParaRPr/>
                    </a:p>
                  </a:txBody>
                  <a:tcPr/>
                </a:tc>
                <a:tc>
                  <a:txBody>
                    <a:bodyPr/>
                    <a:p>
                      <a:pPr algn="r">
                        <a:defRPr/>
                      </a:pPr>
                      <a:r>
                        <a:rPr lang="fr-FR" sz="1600" b="1">
                          <a:solidFill>
                            <a:srgbClr val="C00000"/>
                          </a:solidFill>
                        </a:rPr>
                        <a:t>25 319 315,00</a:t>
                      </a:r>
                      <a:endParaRPr sz="1600" b="1">
                        <a:solidFill>
                          <a:srgbClr val="C00000"/>
                        </a:solidFill>
                      </a:endParaRPr>
                    </a:p>
                  </a:txBody>
                  <a:tcPr/>
                </a:tc>
              </a:tr>
            </a:tbl>
          </a:graphicData>
        </a:graphic>
      </p:graphicFrame>
      <p:sp>
        <p:nvSpPr>
          <p:cNvPr id="1811100914" name="Espace réservé du numéro de diapositive 2"/>
          <p:cNvSpPr>
            <a:spLocks noGrp="1"/>
          </p:cNvSpPr>
          <p:nvPr>
            <p:ph type="sldNum" sz="quarter" idx="12"/>
          </p:nvPr>
        </p:nvSpPr>
        <p:spPr bwMode="auto">
          <a:xfrm>
            <a:off x="11408939" y="274089"/>
            <a:ext cx="357240" cy="365125"/>
          </a:xfrm>
        </p:spPr>
        <p:txBody>
          <a:bodyPr/>
          <a:lstStyle/>
          <a:p>
            <a:pPr>
              <a:defRPr/>
            </a:pPr>
            <a:fld id="{E119A61D-17E7-4A9B-86C6-30AF143D8A20}" type="slidenum">
              <a:rPr lang="fr-FR"/>
              <a:t>70</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3818000" name="ZoneTexte 4"/>
          <p:cNvSpPr txBox="1"/>
          <p:nvPr/>
        </p:nvSpPr>
        <p:spPr bwMode="auto">
          <a:xfrm>
            <a:off x="469781" y="1674781"/>
            <a:ext cx="9278224" cy="646331"/>
          </a:xfrm>
          <a:prstGeom prst="rect">
            <a:avLst/>
          </a:prstGeom>
          <a:noFill/>
        </p:spPr>
        <p:txBody>
          <a:bodyPr wrap="square" rtlCol="0">
            <a:spAutoFit/>
          </a:bodyPr>
          <a:lstStyle/>
          <a:p>
            <a:pPr>
              <a:defRPr/>
            </a:pPr>
            <a:endParaRPr lang="fr-FR"/>
          </a:p>
          <a:p>
            <a:pPr>
              <a:defRPr/>
            </a:pPr>
            <a:endParaRPr lang="fr-FR"/>
          </a:p>
        </p:txBody>
      </p:sp>
      <p:graphicFrame>
        <p:nvGraphicFramePr>
          <p:cNvPr id="1929318135" name="Tableau 8"/>
          <p:cNvGraphicFramePr>
            <a:graphicFrameLocks xmlns:a="http://schemas.openxmlformats.org/drawingml/2006/main" noGrp="1"/>
          </p:cNvGraphicFramePr>
          <p:nvPr/>
        </p:nvGraphicFramePr>
        <p:xfrm rot="0">
          <a:off x="312177" y="520781"/>
          <a:ext cx="5636282" cy="6004560"/>
        </p:xfrm>
        <a:graphic>
          <a:graphicData uri="http://schemas.openxmlformats.org/drawingml/2006/table">
            <a:tbl>
              <a:tblPr firstRow="1" firstCol="0" lastRow="0" lastCol="0" bandRow="1" bandCol="0">
                <a:tableStyleId>{DA2EE8F4-C70D-5240-8D52-E37A190E7F50}</a:tableStyleId>
              </a:tblPr>
              <a:tblGrid>
                <a:gridCol w="4050000"/>
                <a:gridCol w="1586282"/>
              </a:tblGrid>
              <a:tr h="301063">
                <a:tc>
                  <a:txBody>
                    <a:bodyPr/>
                    <a:p>
                      <a:pPr algn="ctr">
                        <a:defRPr/>
                      </a:pPr>
                      <a:r>
                        <a:rPr lang="fr-FR" sz="1400"/>
                        <a:t>1) RECETTES D’INVESTISSEMENT </a:t>
                      </a:r>
                      <a:endParaRPr sz="1400"/>
                    </a:p>
                  </a:txBody>
                  <a:tcPr/>
                </a:tc>
                <a:tc>
                  <a:txBody>
                    <a:bodyPr/>
                    <a:p>
                      <a:pPr algn="ctr">
                        <a:defRPr/>
                      </a:pPr>
                      <a:r>
                        <a:rPr lang="fr-FR" sz="1400"/>
                        <a:t>BP 2026 (en €)</a:t>
                      </a:r>
                      <a:endParaRPr sz="1400"/>
                    </a:p>
                  </a:txBody>
                  <a:tcPr/>
                </a:tc>
              </a:tr>
              <a:tr h="511808">
                <a:tc>
                  <a:txBody>
                    <a:bodyPr/>
                    <a:p>
                      <a:pPr>
                        <a:defRPr/>
                      </a:pPr>
                      <a:r>
                        <a:rPr lang="fr-FR" sz="1400"/>
                        <a:t>13 – Subventions d’investissement (reçues) (sauf 138)</a:t>
                      </a:r>
                      <a:endParaRPr/>
                    </a:p>
                  </a:txBody>
                  <a:tcPr/>
                </a:tc>
                <a:tc>
                  <a:txBody>
                    <a:bodyPr/>
                    <a:p>
                      <a:pPr algn="r">
                        <a:defRPr/>
                      </a:pPr>
                      <a:r>
                        <a:rPr lang="fr-FR" sz="1400"/>
                        <a:t> 303 825,30</a:t>
                      </a:r>
                      <a:endParaRPr sz="1400"/>
                    </a:p>
                  </a:txBody>
                  <a:tcPr/>
                </a:tc>
              </a:tr>
              <a:tr h="301063">
                <a:tc>
                  <a:txBody>
                    <a:bodyPr/>
                    <a:p>
                      <a:pPr>
                        <a:defRPr/>
                      </a:pPr>
                      <a:r>
                        <a:rPr lang="fr-FR" sz="1400" b="0"/>
                        <a:t>16 – Emprunts et dettes assimilées</a:t>
                      </a:r>
                      <a:endParaRPr sz="1400"/>
                    </a:p>
                  </a:txBody>
                  <a:tcPr/>
                </a:tc>
                <a:tc>
                  <a:txBody>
                    <a:bodyPr/>
                    <a:p>
                      <a:pPr algn="r">
                        <a:defRPr/>
                      </a:pPr>
                      <a:r>
                        <a:rPr lang="fr-FR" sz="1400"/>
                        <a:t>1 038 155,39 </a:t>
                      </a:r>
                      <a:endParaRPr sz="1400"/>
                    </a:p>
                  </a:txBody>
                  <a:tcPr/>
                </a:tc>
              </a:tr>
              <a:tr h="301063">
                <a:tc>
                  <a:txBody>
                    <a:bodyPr/>
                    <a:p>
                      <a:pPr>
                        <a:defRPr/>
                      </a:pPr>
                      <a:r>
                        <a:rPr lang="fr-FR" sz="1400" b="1"/>
                        <a:t>TOTAL DES RECETTES D’EQUIPEMENT</a:t>
                      </a:r>
                      <a:endParaRPr sz="1400"/>
                    </a:p>
                  </a:txBody>
                  <a:tcPr/>
                </a:tc>
                <a:tc>
                  <a:txBody>
                    <a:bodyPr/>
                    <a:p>
                      <a:pPr algn="r">
                        <a:defRPr/>
                      </a:pPr>
                      <a:r>
                        <a:rPr lang="fr-FR" sz="1400" b="1"/>
                        <a:t>1 341 980,69</a:t>
                      </a:r>
                      <a:endParaRPr sz="1400" b="1"/>
                    </a:p>
                  </a:txBody>
                  <a:tcPr/>
                </a:tc>
              </a:tr>
              <a:tr h="301063">
                <a:tc>
                  <a:txBody>
                    <a:bodyPr/>
                    <a:p>
                      <a:pPr>
                        <a:defRPr/>
                      </a:pPr>
                      <a:r>
                        <a:rPr lang="fr-FR" sz="1400"/>
                        <a:t>10 - Dotations, fonds divers et réserves (hors 1068)</a:t>
                      </a:r>
                      <a:endParaRPr sz="1400"/>
                    </a:p>
                  </a:txBody>
                  <a:tcPr/>
                </a:tc>
                <a:tc>
                  <a:txBody>
                    <a:bodyPr/>
                    <a:p>
                      <a:pPr algn="r">
                        <a:defRPr/>
                      </a:pPr>
                      <a:r>
                        <a:rPr lang="fr-FR" sz="1400"/>
                        <a:t>1 279 000,00</a:t>
                      </a:r>
                      <a:endParaRPr sz="1400"/>
                    </a:p>
                  </a:txBody>
                  <a:tcPr/>
                </a:tc>
              </a:tr>
              <a:tr h="301063">
                <a:tc>
                  <a:txBody>
                    <a:bodyPr/>
                    <a:p>
                      <a:pPr>
                        <a:defRPr/>
                      </a:pPr>
                      <a:r>
                        <a:rPr lang="fr-FR" sz="1400"/>
                        <a:t>1068 – Excédents de fonctionnement capitalisés</a:t>
                      </a:r>
                      <a:endParaRPr sz="1400"/>
                    </a:p>
                  </a:txBody>
                  <a:tcPr/>
                </a:tc>
                <a:tc>
                  <a:txBody>
                    <a:bodyPr/>
                    <a:p>
                      <a:pPr algn="r">
                        <a:defRPr/>
                      </a:pPr>
                      <a:r>
                        <a:rPr lang="fr-FR" sz="1400"/>
                        <a:t>1 963 389,34</a:t>
                      </a:r>
                      <a:endParaRPr sz="1400"/>
                    </a:p>
                  </a:txBody>
                  <a:tcPr/>
                </a:tc>
              </a:tr>
              <a:tr h="301063">
                <a:tc>
                  <a:txBody>
                    <a:bodyPr/>
                    <a:p>
                      <a:pPr>
                        <a:defRPr/>
                      </a:pPr>
                      <a:r>
                        <a:rPr lang="fr-FR" sz="1400"/>
                        <a:t>024 – Produit des cessions d’immobilisations</a:t>
                      </a:r>
                      <a:endParaRPr sz="1400"/>
                    </a:p>
                  </a:txBody>
                  <a:tcPr/>
                </a:tc>
                <a:tc>
                  <a:txBody>
                    <a:bodyPr/>
                    <a:p>
                      <a:pPr algn="r">
                        <a:defRPr/>
                      </a:pPr>
                      <a:r>
                        <a:rPr lang="fr-FR" sz="1400"/>
                        <a:t>138 000,00</a:t>
                      </a:r>
                      <a:endParaRPr sz="1400"/>
                    </a:p>
                  </a:txBody>
                  <a:tcPr/>
                </a:tc>
              </a:tr>
              <a:tr h="301063">
                <a:tc>
                  <a:txBody>
                    <a:bodyPr/>
                    <a:p>
                      <a:pPr marL="0" marR="0" lvl="0" indent="0" algn="l" defTabSz="914400">
                        <a:lnSpc>
                          <a:spcPct val="100000"/>
                        </a:lnSpc>
                        <a:spcBef>
                          <a:spcPts val="0"/>
                        </a:spcBef>
                        <a:spcAft>
                          <a:spcPts val="0"/>
                        </a:spcAft>
                        <a:buClrTx/>
                        <a:buSzTx/>
                        <a:buFontTx/>
                        <a:buNone/>
                        <a:defRPr/>
                      </a:pPr>
                      <a:r>
                        <a:rPr lang="fr-FR" sz="1400" b="1"/>
                        <a:t>TOTAL DES RECETTES FINANCIERES</a:t>
                      </a:r>
                      <a:endParaRPr sz="1400"/>
                    </a:p>
                  </a:txBody>
                  <a:tcPr/>
                </a:tc>
                <a:tc>
                  <a:txBody>
                    <a:bodyPr/>
                    <a:p>
                      <a:pPr algn="r">
                        <a:defRPr/>
                      </a:pPr>
                      <a:r>
                        <a:rPr lang="fr-FR" sz="1400" b="1"/>
                        <a:t>3 380 389,34</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a:t>4582 – Opérations sous mandat</a:t>
                      </a:r>
                      <a:endParaRPr sz="1400"/>
                    </a:p>
                  </a:txBody>
                  <a:tcPr/>
                </a:tc>
                <a:tc>
                  <a:txBody>
                    <a:bodyPr/>
                    <a:p>
                      <a:pPr algn="r">
                        <a:defRPr/>
                      </a:pPr>
                      <a:r>
                        <a:rPr lang="fr-FR" sz="1400" b="0"/>
                        <a:t>177 000,00</a:t>
                      </a:r>
                      <a:endParaRPr sz="1400" b="0"/>
                    </a:p>
                  </a:txBody>
                  <a:tcPr/>
                </a:tc>
              </a:tr>
              <a:tr h="301063">
                <a:tc>
                  <a:txBody>
                    <a:bodyPr/>
                    <a:p>
                      <a:pPr marL="0" marR="0" lvl="0" indent="0" algn="l" defTabSz="914400">
                        <a:lnSpc>
                          <a:spcPct val="100000"/>
                        </a:lnSpc>
                        <a:spcBef>
                          <a:spcPts val="0"/>
                        </a:spcBef>
                        <a:spcAft>
                          <a:spcPts val="0"/>
                        </a:spcAft>
                        <a:buClrTx/>
                        <a:buSzTx/>
                        <a:buFontTx/>
                        <a:buNone/>
                        <a:defRPr/>
                      </a:pPr>
                      <a:r>
                        <a:rPr lang="fr-FR" sz="1400" b="1"/>
                        <a:t>TOTAL RECETTES REELLES D’INVESTISSEMENT</a:t>
                      </a:r>
                      <a:endParaRPr sz="1400"/>
                    </a:p>
                  </a:txBody>
                  <a:tcPr/>
                </a:tc>
                <a:tc>
                  <a:txBody>
                    <a:bodyPr/>
                    <a:p>
                      <a:pPr algn="r">
                        <a:defRPr/>
                      </a:pPr>
                      <a:r>
                        <a:rPr lang="fr-FR" sz="1400" b="1"/>
                        <a:t>4 899 370,03</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0">
                          <a:solidFill>
                            <a:srgbClr val="C00000"/>
                          </a:solidFill>
                        </a:rPr>
                        <a:t>021 – Virement de la section de fonctionnement</a:t>
                      </a:r>
                      <a:endParaRPr sz="1400" b="0">
                        <a:solidFill>
                          <a:srgbClr val="C00000"/>
                        </a:solidFill>
                      </a:endParaRPr>
                    </a:p>
                  </a:txBody>
                  <a:tcPr/>
                </a:tc>
                <a:tc>
                  <a:txBody>
                    <a:bodyPr/>
                    <a:p>
                      <a:pPr algn="r">
                        <a:defRPr/>
                      </a:pPr>
                      <a:r>
                        <a:rPr lang="fr-FR" sz="1400">
                          <a:solidFill>
                            <a:schemeClr val="tx1"/>
                          </a:solidFill>
                        </a:rPr>
                        <a:t>1 705 162,00</a:t>
                      </a:r>
                      <a:endParaRPr sz="1400">
                        <a:solidFill>
                          <a:schemeClr val="tx1"/>
                        </a:solidFill>
                      </a:endParaRPr>
                    </a:p>
                  </a:txBody>
                  <a:tcPr/>
                </a:tc>
              </a:tr>
              <a:tr h="301063">
                <a:tc>
                  <a:txBody>
                    <a:bodyPr/>
                    <a:p>
                      <a:pPr marL="0" marR="0" lvl="0" indent="0" algn="l" defTabSz="914400">
                        <a:lnSpc>
                          <a:spcPct val="100000"/>
                        </a:lnSpc>
                        <a:spcBef>
                          <a:spcPts val="0"/>
                        </a:spcBef>
                        <a:spcAft>
                          <a:spcPts val="0"/>
                        </a:spcAft>
                        <a:buClrTx/>
                        <a:buSzTx/>
                        <a:buFontTx/>
                        <a:buNone/>
                        <a:defRPr/>
                      </a:pPr>
                      <a:r>
                        <a:rPr lang="fr-FR" sz="1400" b="0"/>
                        <a:t>040 – Opérations ordre transfert entre sections</a:t>
                      </a:r>
                      <a:endParaRPr sz="1400"/>
                    </a:p>
                  </a:txBody>
                  <a:tcPr/>
                </a:tc>
                <a:tc>
                  <a:txBody>
                    <a:bodyPr/>
                    <a:p>
                      <a:pPr algn="r">
                        <a:defRPr/>
                      </a:pPr>
                      <a:r>
                        <a:rPr lang="fr-FR" sz="1400"/>
                        <a:t>1 250 000,00</a:t>
                      </a:r>
                      <a:endParaRPr sz="1400"/>
                    </a:p>
                  </a:txBody>
                  <a:tcPr/>
                </a:tc>
              </a:tr>
              <a:tr h="301063">
                <a:tc>
                  <a:txBody>
                    <a:bodyPr/>
                    <a:p>
                      <a:pPr marL="0" marR="0" lvl="0" indent="0" algn="l" defTabSz="914400">
                        <a:lnSpc>
                          <a:spcPct val="100000"/>
                        </a:lnSpc>
                        <a:spcBef>
                          <a:spcPts val="0"/>
                        </a:spcBef>
                        <a:spcAft>
                          <a:spcPts val="0"/>
                        </a:spcAft>
                        <a:buClrTx/>
                        <a:buSzTx/>
                        <a:buFontTx/>
                        <a:buNone/>
                        <a:defRPr/>
                      </a:pPr>
                      <a:r>
                        <a:rPr lang="fr-FR" sz="1400" b="0"/>
                        <a:t>041 – Opérations patrimoniales</a:t>
                      </a:r>
                      <a:endParaRPr sz="1400"/>
                    </a:p>
                  </a:txBody>
                  <a:tcPr/>
                </a:tc>
                <a:tc>
                  <a:txBody>
                    <a:bodyPr/>
                    <a:p>
                      <a:pPr algn="r">
                        <a:defRPr/>
                      </a:pPr>
                      <a:r>
                        <a:rPr lang="fr-FR" sz="1400"/>
                        <a:t>334 219,38</a:t>
                      </a:r>
                      <a:endParaRPr sz="1400"/>
                    </a:p>
                  </a:txBody>
                  <a:tcPr/>
                </a:tc>
              </a:tr>
              <a:tr h="301063">
                <a:tc>
                  <a:txBody>
                    <a:bodyPr/>
                    <a:p>
                      <a:pPr marL="0" marR="0" lvl="0" indent="0" algn="l" defTabSz="914400">
                        <a:lnSpc>
                          <a:spcPct val="100000"/>
                        </a:lnSpc>
                        <a:spcBef>
                          <a:spcPts val="0"/>
                        </a:spcBef>
                        <a:spcAft>
                          <a:spcPts val="0"/>
                        </a:spcAft>
                        <a:buClrTx/>
                        <a:buSzTx/>
                        <a:buFontTx/>
                        <a:buNone/>
                        <a:defRPr/>
                      </a:pPr>
                      <a:r>
                        <a:rPr lang="fr-FR" sz="1400" b="1"/>
                        <a:t>TOTAL DES RECETTES D’ORDRE D’INVESTISSEMENT</a:t>
                      </a:r>
                      <a:endParaRPr sz="1400"/>
                    </a:p>
                  </a:txBody>
                  <a:tcPr/>
                </a:tc>
                <a:tc>
                  <a:txBody>
                    <a:bodyPr/>
                    <a:p>
                      <a:pPr algn="r">
                        <a:defRPr/>
                      </a:pPr>
                      <a:r>
                        <a:rPr lang="fr-FR" sz="1400" b="1"/>
                        <a:t>3 289 381,38</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1"/>
                        <a:t>TOTAL DES RECETTES D’INVESTISSEMENT</a:t>
                      </a:r>
                      <a:endParaRPr sz="1400"/>
                    </a:p>
                  </a:txBody>
                  <a:tcPr/>
                </a:tc>
                <a:tc>
                  <a:txBody>
                    <a:bodyPr/>
                    <a:p>
                      <a:pPr algn="r">
                        <a:defRPr/>
                      </a:pPr>
                      <a:r>
                        <a:rPr lang="fr-FR" sz="1400" b="1"/>
                        <a:t>8 188 751,41</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1"/>
                        <a:t>RESULTAT REPORTE </a:t>
                      </a:r>
                      <a:endParaRPr sz="1400"/>
                    </a:p>
                  </a:txBody>
                  <a:tcPr/>
                </a:tc>
                <a:tc>
                  <a:txBody>
                    <a:bodyPr/>
                    <a:p>
                      <a:pPr algn="r">
                        <a:defRPr/>
                      </a:pPr>
                      <a:r>
                        <a:rPr lang="fr-FR" sz="1400" b="1"/>
                        <a:t>995 472,40</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1"/>
                        <a:t>TOTAL DES RECETTES D’INV. CUMULEES</a:t>
                      </a:r>
                      <a:endParaRPr sz="1400"/>
                    </a:p>
                  </a:txBody>
                  <a:tcPr/>
                </a:tc>
                <a:tc>
                  <a:txBody>
                    <a:bodyPr/>
                    <a:p>
                      <a:pPr algn="r">
                        <a:defRPr/>
                      </a:pPr>
                      <a:r>
                        <a:rPr lang="fr-FR" sz="1400" b="1"/>
                        <a:t>9 184 223,81</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1"/>
                        <a:t>RAR N-1</a:t>
                      </a:r>
                      <a:endParaRPr sz="1400"/>
                    </a:p>
                  </a:txBody>
                  <a:tcPr/>
                </a:tc>
                <a:tc>
                  <a:txBody>
                    <a:bodyPr/>
                    <a:p>
                      <a:pPr algn="r">
                        <a:defRPr/>
                      </a:pPr>
                      <a:r>
                        <a:rPr lang="fr-FR" sz="1400" b="1"/>
                        <a:t>799 944,55</a:t>
                      </a:r>
                      <a:endParaRPr sz="1400" b="1"/>
                    </a:p>
                  </a:txBody>
                  <a:tcPr/>
                </a:tc>
              </a:tr>
              <a:tr h="301063">
                <a:tc>
                  <a:txBody>
                    <a:bodyPr/>
                    <a:p>
                      <a:pPr marL="0" marR="0" lvl="0" indent="0" algn="l" defTabSz="914400">
                        <a:lnSpc>
                          <a:spcPct val="100000"/>
                        </a:lnSpc>
                        <a:spcBef>
                          <a:spcPts val="0"/>
                        </a:spcBef>
                        <a:spcAft>
                          <a:spcPts val="0"/>
                        </a:spcAft>
                        <a:buClrTx/>
                        <a:buSzTx/>
                        <a:buFontTx/>
                        <a:buNone/>
                        <a:defRPr/>
                      </a:pPr>
                      <a:r>
                        <a:rPr lang="fr-FR" sz="1400" b="1">
                          <a:solidFill>
                            <a:srgbClr val="C00000"/>
                          </a:solidFill>
                        </a:rPr>
                        <a:t>TOTAL RECETTES D’INVESTISSEMENT CUMULEES</a:t>
                      </a:r>
                      <a:endParaRPr sz="1400">
                        <a:solidFill>
                          <a:srgbClr val="C00000"/>
                        </a:solidFill>
                      </a:endParaRPr>
                    </a:p>
                  </a:txBody>
                  <a:tcPr/>
                </a:tc>
                <a:tc>
                  <a:txBody>
                    <a:bodyPr/>
                    <a:p>
                      <a:pPr algn="r">
                        <a:defRPr/>
                      </a:pPr>
                      <a:r>
                        <a:rPr lang="fr-FR" sz="1400" b="1">
                          <a:solidFill>
                            <a:srgbClr val="C00000"/>
                          </a:solidFill>
                        </a:rPr>
                        <a:t>9 984 168,36</a:t>
                      </a:r>
                      <a:endParaRPr sz="1400" b="1">
                        <a:solidFill>
                          <a:srgbClr val="C00000"/>
                        </a:solidFill>
                      </a:endParaRPr>
                    </a:p>
                  </a:txBody>
                  <a:tcPr/>
                </a:tc>
              </a:tr>
            </a:tbl>
          </a:graphicData>
        </a:graphic>
      </p:graphicFrame>
      <p:graphicFrame>
        <p:nvGraphicFramePr>
          <p:cNvPr id="2140401838" name="Tableau 9"/>
          <p:cNvGraphicFramePr>
            <a:graphicFrameLocks xmlns:a="http://schemas.openxmlformats.org/drawingml/2006/main" noGrp="1"/>
          </p:cNvGraphicFramePr>
          <p:nvPr/>
        </p:nvGraphicFramePr>
        <p:xfrm rot="0">
          <a:off x="6106063" y="520775"/>
          <a:ext cx="5678569" cy="6004565"/>
        </p:xfrm>
        <a:graphic>
          <a:graphicData uri="http://schemas.openxmlformats.org/drawingml/2006/table">
            <a:tbl>
              <a:tblPr firstRow="1" firstCol="0" lastRow="0" lastCol="0" bandRow="1" bandCol="0">
                <a:tableStyleId>{DA2EE8F4-C70D-5240-8D52-E37A190E7F50}</a:tableStyleId>
              </a:tblPr>
              <a:tblGrid>
                <a:gridCol w="4188577"/>
                <a:gridCol w="1489992"/>
              </a:tblGrid>
              <a:tr h="308493">
                <a:tc>
                  <a:txBody>
                    <a:bodyPr/>
                    <a:p>
                      <a:pPr algn="ctr">
                        <a:defRPr/>
                      </a:pPr>
                      <a:r>
                        <a:rPr lang="fr-FR" sz="1300"/>
                        <a:t>2) DEPENSES D’INVESTISSEMENT</a:t>
                      </a:r>
                      <a:endParaRPr sz="1300"/>
                    </a:p>
                  </a:txBody>
                  <a:tcPr/>
                </a:tc>
                <a:tc>
                  <a:txBody>
                    <a:bodyPr/>
                    <a:p>
                      <a:pPr algn="ctr">
                        <a:defRPr/>
                      </a:pPr>
                      <a:r>
                        <a:rPr lang="fr-FR" sz="1300"/>
                        <a:t>BP 2026 (en €)</a:t>
                      </a:r>
                      <a:endParaRPr sz="1300"/>
                    </a:p>
                  </a:txBody>
                  <a:tcPr/>
                </a:tc>
              </a:tr>
              <a:tr h="383470">
                <a:tc>
                  <a:txBody>
                    <a:bodyPr/>
                    <a:p>
                      <a:pPr>
                        <a:defRPr/>
                      </a:pPr>
                      <a:r>
                        <a:rPr lang="fr-FR" sz="1300"/>
                        <a:t>20 – Immobilisations incorporelles (sauf 204)</a:t>
                      </a:r>
                      <a:endParaRPr sz="1300"/>
                    </a:p>
                  </a:txBody>
                  <a:tcPr/>
                </a:tc>
                <a:tc>
                  <a:txBody>
                    <a:bodyPr/>
                    <a:p>
                      <a:pPr algn="r">
                        <a:defRPr/>
                      </a:pPr>
                      <a:r>
                        <a:rPr lang="fr-FR" sz="1300"/>
                        <a:t>373 500,00</a:t>
                      </a:r>
                      <a:endParaRPr sz="1300"/>
                    </a:p>
                  </a:txBody>
                  <a:tcPr/>
                </a:tc>
              </a:tr>
              <a:tr h="312506">
                <a:tc>
                  <a:txBody>
                    <a:bodyPr/>
                    <a:p>
                      <a:pPr>
                        <a:defRPr/>
                      </a:pPr>
                      <a:r>
                        <a:rPr lang="fr-FR" sz="1300"/>
                        <a:t>204 – Subventions d’équipement versées </a:t>
                      </a:r>
                      <a:endParaRPr sz="1300"/>
                    </a:p>
                  </a:txBody>
                  <a:tcPr/>
                </a:tc>
                <a:tc>
                  <a:txBody>
                    <a:bodyPr/>
                    <a:p>
                      <a:pPr algn="r">
                        <a:defRPr/>
                      </a:pPr>
                      <a:r>
                        <a:rPr lang="fr-FR" sz="1300"/>
                        <a:t>34 500,00</a:t>
                      </a:r>
                      <a:endParaRPr sz="1300"/>
                    </a:p>
                  </a:txBody>
                  <a:tcPr/>
                </a:tc>
              </a:tr>
              <a:tr h="312506">
                <a:tc>
                  <a:txBody>
                    <a:bodyPr/>
                    <a:p>
                      <a:pPr>
                        <a:defRPr/>
                      </a:pPr>
                      <a:r>
                        <a:rPr lang="fr-FR" sz="1300"/>
                        <a:t>21 – Immobilisations corporelles</a:t>
                      </a:r>
                      <a:endParaRPr sz="1300"/>
                    </a:p>
                  </a:txBody>
                  <a:tcPr/>
                </a:tc>
                <a:tc>
                  <a:txBody>
                    <a:bodyPr/>
                    <a:p>
                      <a:pPr algn="r">
                        <a:defRPr/>
                      </a:pPr>
                      <a:r>
                        <a:rPr lang="fr-FR" sz="1300"/>
                        <a:t>2 312 404,03</a:t>
                      </a:r>
                      <a:endParaRPr sz="1300"/>
                    </a:p>
                  </a:txBody>
                  <a:tcPr/>
                </a:tc>
              </a:tr>
              <a:tr h="312506">
                <a:tc>
                  <a:txBody>
                    <a:bodyPr/>
                    <a:p>
                      <a:pPr>
                        <a:defRPr/>
                      </a:pPr>
                      <a:r>
                        <a:rPr lang="fr-FR" sz="1300"/>
                        <a:t>23 – Immobilisations en cours</a:t>
                      </a:r>
                      <a:endParaRPr sz="1300"/>
                    </a:p>
                  </a:txBody>
                  <a:tcPr/>
                </a:tc>
                <a:tc>
                  <a:txBody>
                    <a:bodyPr/>
                    <a:p>
                      <a:pPr algn="r">
                        <a:defRPr/>
                      </a:pPr>
                      <a:r>
                        <a:rPr lang="fr-FR" sz="1300"/>
                        <a:t>27 000,00</a:t>
                      </a:r>
                      <a:endParaRPr sz="1300"/>
                    </a:p>
                  </a:txBody>
                  <a:tcPr/>
                </a:tc>
              </a:tr>
              <a:tr h="312506">
                <a:tc>
                  <a:txBody>
                    <a:bodyPr/>
                    <a:p>
                      <a:pPr>
                        <a:defRPr/>
                      </a:pPr>
                      <a:r>
                        <a:rPr lang="fr-FR" sz="1300"/>
                        <a:t>Opérations d’équipement</a:t>
                      </a:r>
                      <a:endParaRPr sz="1300"/>
                    </a:p>
                  </a:txBody>
                  <a:tcPr/>
                </a:tc>
                <a:tc>
                  <a:txBody>
                    <a:bodyPr/>
                    <a:p>
                      <a:pPr algn="r">
                        <a:defRPr/>
                      </a:pPr>
                      <a:r>
                        <a:rPr lang="fr-FR" sz="1300"/>
                        <a:t>4 612 154,66</a:t>
                      </a:r>
                      <a:endParaRPr sz="1300"/>
                    </a:p>
                  </a:txBody>
                  <a:tcPr/>
                </a:tc>
              </a:tr>
              <a:tr h="312506">
                <a:tc>
                  <a:txBody>
                    <a:bodyPr/>
                    <a:p>
                      <a:pPr>
                        <a:defRPr/>
                      </a:pPr>
                      <a:r>
                        <a:rPr lang="fr-FR" sz="1300" b="1"/>
                        <a:t>TOTAL DES DEPENSES D’EQUIPEMENT</a:t>
                      </a:r>
                      <a:endParaRPr sz="1300"/>
                    </a:p>
                  </a:txBody>
                  <a:tcPr/>
                </a:tc>
                <a:tc>
                  <a:txBody>
                    <a:bodyPr/>
                    <a:p>
                      <a:pPr algn="r">
                        <a:defRPr/>
                      </a:pPr>
                      <a:r>
                        <a:rPr lang="fr-FR" sz="1300" b="1"/>
                        <a:t>7 359 558,69</a:t>
                      </a:r>
                      <a:endParaRPr sz="1300" b="1"/>
                    </a:p>
                  </a:txBody>
                  <a:tcPr/>
                </a:tc>
              </a:tr>
              <a:tr h="312506">
                <a:tc>
                  <a:txBody>
                    <a:bodyPr/>
                    <a:p>
                      <a:pPr>
                        <a:defRPr/>
                      </a:pPr>
                      <a:r>
                        <a:rPr lang="fr-FR" sz="1300"/>
                        <a:t>10 - Dotations, fonds divers et réserves</a:t>
                      </a:r>
                      <a:endParaRPr sz="1300"/>
                    </a:p>
                  </a:txBody>
                  <a:tcPr/>
                </a:tc>
                <a:tc>
                  <a:txBody>
                    <a:bodyPr/>
                    <a:p>
                      <a:pPr algn="r">
                        <a:defRPr/>
                      </a:pPr>
                      <a:r>
                        <a:rPr lang="fr-FR" sz="1300"/>
                        <a:t>50 000,00</a:t>
                      </a:r>
                      <a:endParaRPr sz="1300"/>
                    </a:p>
                  </a:txBody>
                  <a:tcPr/>
                </a:tc>
              </a:tr>
              <a:tr h="312506">
                <a:tc>
                  <a:txBody>
                    <a:bodyPr/>
                    <a:p>
                      <a:pPr>
                        <a:defRPr/>
                      </a:pPr>
                      <a:r>
                        <a:rPr lang="fr-FR" sz="1300"/>
                        <a:t>16 – Emprunts et dettes assimilées</a:t>
                      </a:r>
                      <a:endParaRPr sz="1300"/>
                    </a:p>
                  </a:txBody>
                  <a:tcPr/>
                </a:tc>
                <a:tc>
                  <a:txBody>
                    <a:bodyPr/>
                    <a:p>
                      <a:pPr algn="r">
                        <a:defRPr/>
                      </a:pPr>
                      <a:r>
                        <a:rPr lang="fr-FR" sz="1300"/>
                        <a:t>880 000,00</a:t>
                      </a:r>
                      <a:endParaRPr sz="1300"/>
                    </a:p>
                  </a:txBody>
                  <a:tcPr/>
                </a:tc>
              </a:tr>
              <a:tr h="312506">
                <a:tc>
                  <a:txBody>
                    <a:bodyPr/>
                    <a:p>
                      <a:pPr>
                        <a:defRPr/>
                      </a:pPr>
                      <a:r>
                        <a:rPr lang="fr-FR" sz="1300"/>
                        <a:t>27 – Autres immobilisations financières</a:t>
                      </a:r>
                      <a:endParaRPr sz="1300"/>
                    </a:p>
                  </a:txBody>
                  <a:tcPr/>
                </a:tc>
                <a:tc>
                  <a:txBody>
                    <a:bodyPr/>
                    <a:p>
                      <a:pPr algn="r">
                        <a:defRPr/>
                      </a:pPr>
                      <a:r>
                        <a:rPr lang="fr-FR" sz="1300"/>
                        <a:t>304 638,79</a:t>
                      </a:r>
                      <a:endParaRPr sz="1300"/>
                    </a:p>
                  </a:txBody>
                  <a:tcPr/>
                </a:tc>
              </a:tr>
              <a:tr h="312506">
                <a:tc>
                  <a:txBody>
                    <a:bodyPr/>
                    <a:p>
                      <a:pPr marL="0" marR="0" lvl="0" indent="0" algn="l" defTabSz="914400">
                        <a:lnSpc>
                          <a:spcPct val="100000"/>
                        </a:lnSpc>
                        <a:spcBef>
                          <a:spcPts val="0"/>
                        </a:spcBef>
                        <a:spcAft>
                          <a:spcPts val="0"/>
                        </a:spcAft>
                        <a:buClrTx/>
                        <a:buSzTx/>
                        <a:buFontTx/>
                        <a:buNone/>
                        <a:defRPr/>
                      </a:pPr>
                      <a:r>
                        <a:rPr lang="fr-FR" sz="1300" b="1"/>
                        <a:t>TOTAL DES DEPENSES FINANCIERES</a:t>
                      </a:r>
                      <a:endParaRPr sz="1300"/>
                    </a:p>
                  </a:txBody>
                  <a:tcPr/>
                </a:tc>
                <a:tc>
                  <a:txBody>
                    <a:bodyPr/>
                    <a:p>
                      <a:pPr algn="r">
                        <a:defRPr/>
                      </a:pPr>
                      <a:r>
                        <a:rPr lang="fr-FR" sz="1300" b="1"/>
                        <a:t>1 234 638,79</a:t>
                      </a:r>
                      <a:endParaRPr sz="1300" b="1"/>
                    </a:p>
                  </a:txBody>
                  <a:tcPr/>
                </a:tc>
              </a:tr>
              <a:tr h="312506">
                <a:tc>
                  <a:txBody>
                    <a:bodyPr/>
                    <a:p>
                      <a:pPr marL="0" marR="0" lvl="0" indent="0" algn="l" defTabSz="914400">
                        <a:lnSpc>
                          <a:spcPct val="100000"/>
                        </a:lnSpc>
                        <a:spcBef>
                          <a:spcPts val="0"/>
                        </a:spcBef>
                        <a:spcAft>
                          <a:spcPts val="0"/>
                        </a:spcAft>
                        <a:buClrTx/>
                        <a:buSzTx/>
                        <a:buFontTx/>
                        <a:buNone/>
                        <a:defRPr/>
                      </a:pPr>
                      <a:r>
                        <a:rPr lang="fr-FR" sz="1200"/>
                        <a:t>4581 – Opérations sous mandat</a:t>
                      </a:r>
                      <a:endParaRPr sz="1300"/>
                    </a:p>
                  </a:txBody>
                  <a:tcPr/>
                </a:tc>
                <a:tc>
                  <a:txBody>
                    <a:bodyPr/>
                    <a:p>
                      <a:pPr algn="r">
                        <a:defRPr/>
                      </a:pPr>
                      <a:r>
                        <a:rPr lang="fr-FR" sz="1300" b="0"/>
                        <a:t>177 000,00</a:t>
                      </a:r>
                      <a:endParaRPr sz="1300" b="0"/>
                    </a:p>
                  </a:txBody>
                  <a:tcPr/>
                </a:tc>
              </a:tr>
              <a:tr h="312506">
                <a:tc>
                  <a:txBody>
                    <a:bodyPr/>
                    <a:p>
                      <a:pPr marL="0" marR="0" lvl="0" indent="0" algn="l" defTabSz="914400">
                        <a:lnSpc>
                          <a:spcPct val="100000"/>
                        </a:lnSpc>
                        <a:spcBef>
                          <a:spcPts val="0"/>
                        </a:spcBef>
                        <a:spcAft>
                          <a:spcPts val="0"/>
                        </a:spcAft>
                        <a:buClrTx/>
                        <a:buSzTx/>
                        <a:buFontTx/>
                        <a:buNone/>
                        <a:defRPr/>
                      </a:pPr>
                      <a:r>
                        <a:rPr lang="fr-FR" sz="1300" b="1"/>
                        <a:t>TOTAL DES DEPENSES REELLES D’INVESTISSEMENT</a:t>
                      </a:r>
                      <a:endParaRPr sz="1300"/>
                    </a:p>
                  </a:txBody>
                  <a:tcPr/>
                </a:tc>
                <a:tc>
                  <a:txBody>
                    <a:bodyPr/>
                    <a:p>
                      <a:pPr algn="r">
                        <a:defRPr/>
                      </a:pPr>
                      <a:r>
                        <a:rPr lang="fr-FR" sz="1300" b="1"/>
                        <a:t>8 771 197,48</a:t>
                      </a:r>
                      <a:endParaRPr sz="1300" b="1"/>
                    </a:p>
                  </a:txBody>
                  <a:tcPr/>
                </a:tc>
              </a:tr>
              <a:tr h="312506">
                <a:tc>
                  <a:txBody>
                    <a:bodyPr/>
                    <a:p>
                      <a:pPr marL="0" marR="0" lvl="0" indent="0" algn="l" defTabSz="914400">
                        <a:lnSpc>
                          <a:spcPct val="100000"/>
                        </a:lnSpc>
                        <a:spcBef>
                          <a:spcPts val="0"/>
                        </a:spcBef>
                        <a:spcAft>
                          <a:spcPts val="0"/>
                        </a:spcAft>
                        <a:buClrTx/>
                        <a:buSzTx/>
                        <a:buFontTx/>
                        <a:buNone/>
                        <a:defRPr/>
                      </a:pPr>
                      <a:r>
                        <a:rPr lang="fr-FR" sz="1300" b="0"/>
                        <a:t>040 – Opérations ordre transfert entre sections</a:t>
                      </a:r>
                      <a:endParaRPr sz="1300"/>
                    </a:p>
                  </a:txBody>
                  <a:tcPr/>
                </a:tc>
                <a:tc>
                  <a:txBody>
                    <a:bodyPr/>
                    <a:p>
                      <a:pPr algn="r">
                        <a:defRPr/>
                      </a:pPr>
                      <a:r>
                        <a:rPr lang="fr-FR" sz="1300"/>
                        <a:t>2 316,00</a:t>
                      </a:r>
                      <a:endParaRPr sz="1300"/>
                    </a:p>
                  </a:txBody>
                  <a:tcPr/>
                </a:tc>
              </a:tr>
              <a:tr h="312506">
                <a:tc>
                  <a:txBody>
                    <a:bodyPr/>
                    <a:p>
                      <a:pPr marL="0" marR="0" lvl="0" indent="0" algn="l" defTabSz="914400">
                        <a:lnSpc>
                          <a:spcPct val="100000"/>
                        </a:lnSpc>
                        <a:spcBef>
                          <a:spcPts val="0"/>
                        </a:spcBef>
                        <a:spcAft>
                          <a:spcPts val="0"/>
                        </a:spcAft>
                        <a:buClrTx/>
                        <a:buSzTx/>
                        <a:buFontTx/>
                        <a:buNone/>
                        <a:defRPr/>
                      </a:pPr>
                      <a:r>
                        <a:rPr lang="fr-FR" sz="1300" b="0"/>
                        <a:t>041 – Opérations patrimoniales</a:t>
                      </a:r>
                      <a:endParaRPr sz="1300"/>
                    </a:p>
                  </a:txBody>
                  <a:tcPr/>
                </a:tc>
                <a:tc>
                  <a:txBody>
                    <a:bodyPr/>
                    <a:p>
                      <a:pPr algn="r">
                        <a:defRPr/>
                      </a:pPr>
                      <a:r>
                        <a:rPr lang="fr-FR" sz="1300"/>
                        <a:t>334 219,38</a:t>
                      </a:r>
                      <a:endParaRPr sz="1300"/>
                    </a:p>
                  </a:txBody>
                  <a:tcPr/>
                </a:tc>
              </a:tr>
              <a:tr h="312506">
                <a:tc>
                  <a:txBody>
                    <a:bodyPr/>
                    <a:p>
                      <a:pPr marL="0" marR="0" lvl="0" indent="0" algn="l" defTabSz="914400">
                        <a:lnSpc>
                          <a:spcPct val="100000"/>
                        </a:lnSpc>
                        <a:spcBef>
                          <a:spcPts val="0"/>
                        </a:spcBef>
                        <a:spcAft>
                          <a:spcPts val="0"/>
                        </a:spcAft>
                        <a:buClrTx/>
                        <a:buSzTx/>
                        <a:buFontTx/>
                        <a:buNone/>
                        <a:defRPr/>
                      </a:pPr>
                      <a:r>
                        <a:rPr lang="fr-FR" sz="1300" b="1"/>
                        <a:t>TOTAL DES DEPENSES D’ORDRE D’INVESTISSEMENT</a:t>
                      </a:r>
                      <a:endParaRPr sz="1300"/>
                    </a:p>
                  </a:txBody>
                  <a:tcPr/>
                </a:tc>
                <a:tc>
                  <a:txBody>
                    <a:bodyPr/>
                    <a:p>
                      <a:pPr algn="r">
                        <a:defRPr/>
                      </a:pPr>
                      <a:r>
                        <a:rPr lang="fr-FR" sz="1300" b="1"/>
                        <a:t>336 535,38</a:t>
                      </a:r>
                      <a:endParaRPr sz="1300" b="1"/>
                    </a:p>
                  </a:txBody>
                  <a:tcPr/>
                </a:tc>
              </a:tr>
              <a:tr h="312506">
                <a:tc>
                  <a:txBody>
                    <a:bodyPr/>
                    <a:p>
                      <a:pPr marL="0" marR="0" lvl="0" indent="0" algn="l" defTabSz="914400">
                        <a:lnSpc>
                          <a:spcPct val="100000"/>
                        </a:lnSpc>
                        <a:spcBef>
                          <a:spcPts val="0"/>
                        </a:spcBef>
                        <a:spcAft>
                          <a:spcPts val="0"/>
                        </a:spcAft>
                        <a:buClrTx/>
                        <a:buSzTx/>
                        <a:buFontTx/>
                        <a:buNone/>
                        <a:defRPr/>
                      </a:pPr>
                      <a:r>
                        <a:rPr lang="fr-FR" sz="1300" b="1"/>
                        <a:t>TOTAL DES DEPENSES D’INVESTISSEMENT</a:t>
                      </a:r>
                      <a:endParaRPr sz="1300"/>
                    </a:p>
                  </a:txBody>
                  <a:tcPr/>
                </a:tc>
                <a:tc>
                  <a:txBody>
                    <a:bodyPr/>
                    <a:p>
                      <a:pPr algn="r">
                        <a:defRPr/>
                      </a:pPr>
                      <a:r>
                        <a:rPr lang="fr-FR" sz="1300" b="1"/>
                        <a:t>9 107 732,86</a:t>
                      </a:r>
                      <a:endParaRPr sz="1300" b="1"/>
                    </a:p>
                  </a:txBody>
                  <a:tcPr/>
                </a:tc>
              </a:tr>
              <a:tr h="312506">
                <a:tc>
                  <a:txBody>
                    <a:bodyPr/>
                    <a:p>
                      <a:pPr marL="0" marR="0" lvl="0" indent="0" algn="l" defTabSz="914400">
                        <a:lnSpc>
                          <a:spcPct val="100000"/>
                        </a:lnSpc>
                        <a:spcBef>
                          <a:spcPts val="0"/>
                        </a:spcBef>
                        <a:spcAft>
                          <a:spcPts val="0"/>
                        </a:spcAft>
                        <a:buClrTx/>
                        <a:buSzTx/>
                        <a:buFontTx/>
                        <a:buNone/>
                        <a:defRPr/>
                      </a:pPr>
                      <a:r>
                        <a:rPr lang="fr-FR" sz="1300" b="1"/>
                        <a:t>RAR N-1</a:t>
                      </a:r>
                      <a:endParaRPr sz="1300"/>
                    </a:p>
                  </a:txBody>
                  <a:tcPr/>
                </a:tc>
                <a:tc>
                  <a:txBody>
                    <a:bodyPr/>
                    <a:p>
                      <a:pPr algn="r">
                        <a:defRPr/>
                      </a:pPr>
                      <a:r>
                        <a:rPr lang="fr-FR" sz="1300" b="1"/>
                        <a:t>876 435,50</a:t>
                      </a:r>
                      <a:endParaRPr sz="1300" b="1"/>
                    </a:p>
                  </a:txBody>
                  <a:tcPr/>
                </a:tc>
              </a:tr>
              <a:tr h="312506">
                <a:tc>
                  <a:txBody>
                    <a:bodyPr/>
                    <a:p>
                      <a:pPr marL="0" marR="0" lvl="0" indent="0" algn="l" defTabSz="914400">
                        <a:lnSpc>
                          <a:spcPct val="100000"/>
                        </a:lnSpc>
                        <a:spcBef>
                          <a:spcPts val="0"/>
                        </a:spcBef>
                        <a:spcAft>
                          <a:spcPts val="0"/>
                        </a:spcAft>
                        <a:buClrTx/>
                        <a:buSzTx/>
                        <a:buFontTx/>
                        <a:buNone/>
                        <a:defRPr/>
                      </a:pPr>
                      <a:r>
                        <a:rPr lang="fr-FR" sz="1300" b="1">
                          <a:solidFill>
                            <a:srgbClr val="C00000"/>
                          </a:solidFill>
                        </a:rPr>
                        <a:t>TOTAL DEPENSES D’INVESTISSEMENT CUMULEES</a:t>
                      </a:r>
                      <a:endParaRPr sz="1300" b="1">
                        <a:solidFill>
                          <a:srgbClr val="C00000"/>
                        </a:solidFill>
                      </a:endParaRPr>
                    </a:p>
                  </a:txBody>
                  <a:tcPr/>
                </a:tc>
                <a:tc>
                  <a:txBody>
                    <a:bodyPr/>
                    <a:p>
                      <a:pPr algn="r">
                        <a:defRPr/>
                      </a:pPr>
                      <a:r>
                        <a:rPr lang="fr-FR" sz="1300" b="1">
                          <a:solidFill>
                            <a:srgbClr val="C00000"/>
                          </a:solidFill>
                        </a:rPr>
                        <a:t>9 984 168,36</a:t>
                      </a:r>
                      <a:endParaRPr sz="1300" b="1">
                        <a:solidFill>
                          <a:srgbClr val="C00000"/>
                        </a:solidFill>
                      </a:endParaRPr>
                    </a:p>
                  </a:txBody>
                  <a:tcPr/>
                </a:tc>
              </a:tr>
            </a:tbl>
          </a:graphicData>
        </a:graphic>
      </p:graphicFrame>
      <p:sp>
        <p:nvSpPr>
          <p:cNvPr id="572024239" name="Espace réservé du numéro de diapositive 2"/>
          <p:cNvSpPr>
            <a:spLocks noGrp="1"/>
          </p:cNvSpPr>
          <p:nvPr>
            <p:ph type="sldNum" sz="quarter" idx="12"/>
          </p:nvPr>
        </p:nvSpPr>
        <p:spPr bwMode="auto"/>
        <p:txBody>
          <a:bodyPr/>
          <a:lstStyle/>
          <a:p>
            <a:pPr>
              <a:defRPr/>
            </a:pPr>
            <a:fld id="{E119A61D-17E7-4A9B-86C6-30AF143D8A20}" type="slidenum">
              <a:rPr lang="fr-FR"/>
              <a:t>71</a:t>
            </a:fld>
            <a:endParaRPr lang="fr-FR"/>
          </a:p>
        </p:txBody>
      </p:sp>
      <p:sp>
        <p:nvSpPr>
          <p:cNvPr id="93230097" name="Titre 2"/>
          <p:cNvSpPr>
            <a:spLocks noGrp="1"/>
          </p:cNvSpPr>
          <p:nvPr>
            <p:ph type="title" idx="4294967295"/>
          </p:nvPr>
        </p:nvSpPr>
        <p:spPr bwMode="auto">
          <a:xfrm>
            <a:off x="312176" y="365125"/>
            <a:ext cx="10203423" cy="45719"/>
          </a:xfrm>
        </p:spPr>
        <p:txBody>
          <a:bodyPr>
            <a:normAutofit fontScale="90000"/>
          </a:bodyPr>
          <a:lstStyle/>
          <a:p>
            <a:pPr>
              <a:defRPr/>
            </a:pPr>
            <a:br>
              <a:rPr lang="fr-FR" b="1">
                <a:solidFill>
                  <a:srgbClr val="C00000"/>
                </a:solidFill>
              </a:rPr>
            </a:br>
            <a:r>
              <a:rPr lang="fr-FR" sz="2700" b="1">
                <a:solidFill>
                  <a:srgbClr val="C00000"/>
                </a:solidFill>
              </a:rPr>
              <a:t>  </a:t>
            </a:r>
            <a:r>
              <a:rPr lang="fr-FR" sz="2700" b="1">
                <a:solidFill>
                  <a:srgbClr val="C00000"/>
                </a:solidFill>
                <a:latin typeface="Calibri"/>
              </a:rPr>
              <a:t>4) BUDGET PRINCIPAL PRIMITIF 2026 – section d’Investissement</a:t>
            </a:r>
            <a:br>
              <a:rPr lang="fr-FR"/>
            </a:br>
            <a:r>
              <a:rPr lang="fr-F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85893870" name="ZoneTexte 5"/>
          <p:cNvSpPr txBox="1"/>
          <p:nvPr/>
        </p:nvSpPr>
        <p:spPr bwMode="auto">
          <a:xfrm>
            <a:off x="469775" y="316639"/>
            <a:ext cx="11506132" cy="1188755"/>
          </a:xfrm>
          <a:prstGeom prst="rect">
            <a:avLst/>
          </a:prstGeom>
          <a:noFill/>
        </p:spPr>
        <p:txBody>
          <a:bodyPr wrap="square" rtlCol="0">
            <a:spAutoFit/>
          </a:bodyPr>
          <a:lstStyle/>
          <a:p>
            <a:pPr>
              <a:defRPr/>
            </a:pPr>
            <a:r>
              <a:rPr lang="fr-FR" sz="3600" b="1">
                <a:solidFill>
                  <a:srgbClr val="C00000"/>
                </a:solidFill>
              </a:rPr>
              <a:t>5) </a:t>
            </a:r>
            <a:r>
              <a:rPr lang="fr-FR" sz="3600" b="1" u="sng">
                <a:solidFill>
                  <a:srgbClr val="C00000"/>
                </a:solidFill>
              </a:rPr>
              <a:t>BUDGET PRINCIPAL PRIMITIF 2026</a:t>
            </a:r>
            <a:r>
              <a:rPr lang="fr-FR" sz="3600" b="1">
                <a:solidFill>
                  <a:srgbClr val="C00000"/>
                </a:solidFill>
              </a:rPr>
              <a:t> :</a:t>
            </a:r>
            <a:endParaRPr/>
          </a:p>
          <a:p>
            <a:pPr>
              <a:defRPr/>
            </a:pPr>
            <a:r>
              <a:rPr lang="fr-FR" sz="3600" b="1">
                <a:solidFill>
                  <a:srgbClr val="C00000"/>
                </a:solidFill>
              </a:rPr>
              <a:t>Fongibilité des crédits</a:t>
            </a:r>
            <a:endParaRPr/>
          </a:p>
        </p:txBody>
      </p:sp>
      <p:sp>
        <p:nvSpPr>
          <p:cNvPr id="1587548907" name="ZoneTexte 4"/>
          <p:cNvSpPr txBox="1"/>
          <p:nvPr/>
        </p:nvSpPr>
        <p:spPr bwMode="auto">
          <a:xfrm>
            <a:off x="659747" y="1093959"/>
            <a:ext cx="11357525" cy="365794"/>
          </a:xfrm>
          <a:prstGeom prst="rect">
            <a:avLst/>
          </a:prstGeom>
          <a:noFill/>
        </p:spPr>
        <p:txBody>
          <a:bodyPr wrap="square" rtlCol="0">
            <a:spAutoFit/>
          </a:bodyPr>
          <a:lstStyle/>
          <a:p>
            <a:pPr>
              <a:defRPr/>
            </a:pPr>
            <a:r>
              <a:rPr lang="fr-FR"/>
              <a:t>	</a:t>
            </a:r>
            <a:endParaRPr/>
          </a:p>
        </p:txBody>
      </p:sp>
      <p:sp>
        <p:nvSpPr>
          <p:cNvPr id="226005486" name="Espace réservé du numéro de diapositive 2"/>
          <p:cNvSpPr>
            <a:spLocks noGrp="1"/>
          </p:cNvSpPr>
          <p:nvPr>
            <p:ph type="sldNum" sz="quarter" idx="12"/>
          </p:nvPr>
        </p:nvSpPr>
        <p:spPr bwMode="auto">
          <a:xfrm>
            <a:off x="11408938" y="274087"/>
            <a:ext cx="357238" cy="365123"/>
          </a:xfrm>
        </p:spPr>
        <p:txBody>
          <a:bodyPr/>
          <a:lstStyle/>
          <a:p>
            <a:pPr>
              <a:defRPr/>
            </a:pPr>
            <a:fld id="{BE0036AC-2EB4-E55A-67CE-97F422CF5BA3}" type="slidenum">
              <a:rPr lang="fr-FR"/>
              <a:t>72</a:t>
            </a:fld>
            <a:endParaRPr lang="fr-FR"/>
          </a:p>
        </p:txBody>
      </p:sp>
      <p:sp>
        <p:nvSpPr>
          <p:cNvPr id="771446373" name="ZoneTexte 834980747"/>
          <p:cNvSpPr txBox="1"/>
          <p:nvPr/>
        </p:nvSpPr>
        <p:spPr bwMode="auto">
          <a:xfrm>
            <a:off x="828407" y="1770301"/>
            <a:ext cx="10009038" cy="2722091"/>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fr-FR" sz="2400"/>
              <a:t>Autorisation donnée </a:t>
            </a:r>
            <a:r>
              <a:rPr sz="2400"/>
              <a:t>au Maire de </a:t>
            </a:r>
            <a:r>
              <a:rPr lang="fr-FR" sz="2400"/>
              <a:t>procéder</a:t>
            </a:r>
            <a:r>
              <a:rPr sz="2400"/>
              <a:t> à des virements de </a:t>
            </a:r>
            <a:r>
              <a:rPr lang="fr-FR" sz="2400"/>
              <a:t>crédits </a:t>
            </a:r>
            <a:r>
              <a:rPr sz="2400"/>
              <a:t>de </a:t>
            </a:r>
            <a:r>
              <a:rPr lang="fr-FR" sz="2400"/>
              <a:t>chapitre à chapitre </a:t>
            </a:r>
            <a:r>
              <a:rPr sz="2400"/>
              <a:t>(</a:t>
            </a:r>
            <a:r>
              <a:rPr lang="fr-FR" sz="2400"/>
              <a:t>ou opération)</a:t>
            </a:r>
            <a:r>
              <a:rPr sz="2400"/>
              <a:t>, à </a:t>
            </a:r>
            <a:r>
              <a:rPr lang="fr-FR" sz="2400"/>
              <a:t>l’exclusion des crédits relatifs aux dépenses </a:t>
            </a:r>
            <a:r>
              <a:rPr sz="2400"/>
              <a:t>de personnel, dans la </a:t>
            </a:r>
            <a:r>
              <a:rPr lang="fr-FR" sz="2400"/>
              <a:t>limite</a:t>
            </a:r>
            <a:r>
              <a:rPr sz="2400"/>
              <a:t> de 7,5 % des </a:t>
            </a:r>
            <a:r>
              <a:rPr lang="fr-FR" sz="2400"/>
              <a:t>dépenses réelles </a:t>
            </a:r>
            <a:r>
              <a:rPr sz="2400"/>
              <a:t>de </a:t>
            </a:r>
            <a:r>
              <a:rPr lang="fr-FR" sz="2400"/>
              <a:t>chaque </a:t>
            </a:r>
            <a:r>
              <a:rPr sz="2400"/>
              <a:t>section</a:t>
            </a:r>
            <a:r>
              <a:rPr lang="fr-FR" sz="2400"/>
              <a:t>.</a:t>
            </a:r>
            <a:endParaRPr/>
          </a:p>
          <a:p>
            <a:pPr>
              <a:defRPr/>
            </a:pPr>
            <a:endParaRPr lang="fr-FR" sz="2400"/>
          </a:p>
          <a:p>
            <a:pPr>
              <a:defRPr/>
            </a:pPr>
            <a:r>
              <a:rPr lang="fr-FR" sz="2400"/>
              <a:t>Ce principe sera rappelé dans la délibération relative au vote du budget primitif 2026.</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noFill/>
      </p:bgPr>
    </p:bg>
    <p:spTree>
      <p:nvGrpSpPr>
        <p:cNvPr id="1" name=""/>
        <p:cNvGrpSpPr/>
        <p:nvPr/>
      </p:nvGrpSpPr>
      <p:grpSpPr bwMode="auto">
        <a:xfrm>
          <a:off x="0" y="0"/>
          <a:ext cx="0" cy="0"/>
          <a:chOff x="0" y="0"/>
          <a:chExt cx="0" cy="0"/>
        </a:xfrm>
      </p:grpSpPr>
      <p:sp>
        <p:nvSpPr>
          <p:cNvPr id="1645442582" name="ZoneTexte 5"/>
          <p:cNvSpPr txBox="1"/>
          <p:nvPr/>
        </p:nvSpPr>
        <p:spPr bwMode="auto">
          <a:xfrm>
            <a:off x="451884" y="235206"/>
            <a:ext cx="11502821" cy="640115"/>
          </a:xfrm>
          <a:prstGeom prst="rect">
            <a:avLst/>
          </a:prstGeom>
          <a:noFill/>
        </p:spPr>
        <p:txBody>
          <a:bodyPr wrap="square" rtlCol="0">
            <a:spAutoFit/>
          </a:bodyPr>
          <a:lstStyle/>
          <a:p>
            <a:pPr>
              <a:defRPr/>
            </a:pPr>
            <a:r>
              <a:rPr lang="fr-FR" sz="3600" b="1">
                <a:solidFill>
                  <a:srgbClr val="C00000"/>
                </a:solidFill>
              </a:rPr>
              <a:t>6) BUDGET PRINCIPAL PRIMITIF 2026 : AP/CP (1/2)</a:t>
            </a:r>
            <a:endParaRPr/>
          </a:p>
        </p:txBody>
      </p:sp>
      <p:sp>
        <p:nvSpPr>
          <p:cNvPr id="331094316" name="Espace réservé du numéro de diapositive 2"/>
          <p:cNvSpPr>
            <a:spLocks noGrp="1"/>
          </p:cNvSpPr>
          <p:nvPr>
            <p:ph type="sldNum" sz="quarter" idx="12"/>
          </p:nvPr>
        </p:nvSpPr>
        <p:spPr bwMode="auto">
          <a:xfrm>
            <a:off x="11408938" y="274088"/>
            <a:ext cx="357239" cy="365124"/>
          </a:xfrm>
        </p:spPr>
        <p:txBody>
          <a:bodyPr/>
          <a:lstStyle/>
          <a:p>
            <a:pPr>
              <a:defRPr/>
            </a:pPr>
            <a:fld id="{2071E0A3-731D-A9AE-E560-6C1B73C385FD}" type="slidenum">
              <a:rPr lang="fr-FR"/>
              <a:t>73</a:t>
            </a:fld>
            <a:endParaRPr lang="fr-FR"/>
          </a:p>
        </p:txBody>
      </p:sp>
      <p:graphicFrame>
        <p:nvGraphicFramePr>
          <p:cNvPr id="864395570" name="Tableau 1"/>
          <p:cNvGraphicFramePr>
            <a:graphicFrameLocks xmlns:a="http://schemas.openxmlformats.org/drawingml/2006/main"/>
          </p:cNvGraphicFramePr>
          <p:nvPr/>
        </p:nvGraphicFramePr>
        <p:xfrm rot="0">
          <a:off x="294384" y="983994"/>
          <a:ext cx="11850289" cy="5394960"/>
        </p:xfrm>
        <a:graphic>
          <a:graphicData uri="http://schemas.openxmlformats.org/drawingml/2006/table">
            <a:tbl>
              <a:tblPr firstRow="1" firstCol="0" lastRow="0" lastCol="0" bandRow="1" bandCol="0">
                <a:tableStyleId>{DA2EE8F4-C70D-5240-8D52-E37A190E7F50}</a:tableStyleId>
              </a:tblPr>
              <a:tblGrid>
                <a:gridCol w="1839152"/>
                <a:gridCol w="1238845"/>
                <a:gridCol w="1024725"/>
                <a:gridCol w="975973"/>
                <a:gridCol w="1231199"/>
                <a:gridCol w="1147906"/>
                <a:gridCol w="1152128"/>
                <a:gridCol w="1152128"/>
                <a:gridCol w="936104"/>
                <a:gridCol w="1152129"/>
              </a:tblGrid>
              <a:tr h="566411">
                <a:tc>
                  <a:txBody>
                    <a:bodyPr/>
                    <a:p>
                      <a:pPr algn="r">
                        <a:defRPr/>
                      </a:pPr>
                      <a:r>
                        <a:rPr lang="fr-FR" sz="1600"/>
                        <a:t>Montant (en € TTC)</a:t>
                      </a:r>
                      <a:endParaRPr/>
                    </a:p>
                    <a:p>
                      <a:pPr algn="l">
                        <a:defRPr/>
                      </a:pPr>
                      <a:r>
                        <a:rPr lang="fr-FR" sz="1600"/>
                        <a:t>Libellé AP     </a:t>
                      </a:r>
                      <a:endParaRPr/>
                    </a:p>
                  </a:txBody>
                  <a:tcPr/>
                </a:tc>
                <a:tc>
                  <a:txBody>
                    <a:bodyPr/>
                    <a:p>
                      <a:pPr algn="ctr">
                        <a:defRPr/>
                      </a:pPr>
                      <a:r>
                        <a:rPr lang="fr-FR" sz="1600" b="1"/>
                        <a:t>TOTAL (AP)</a:t>
                      </a:r>
                      <a:endParaRPr sz="1600"/>
                    </a:p>
                  </a:txBody>
                  <a:tcPr/>
                </a:tc>
                <a:tc>
                  <a:txBody>
                    <a:bodyPr/>
                    <a:p>
                      <a:pPr algn="ctr">
                        <a:defRPr/>
                      </a:pPr>
                      <a:r>
                        <a:rPr lang="fr-FR" sz="1600"/>
                        <a:t>Réalisé 2022</a:t>
                      </a:r>
                      <a:endParaRPr sz="1600"/>
                    </a:p>
                  </a:txBody>
                  <a:tcPr/>
                </a:tc>
                <a:tc>
                  <a:txBody>
                    <a:bodyPr/>
                    <a:p>
                      <a:pPr algn="ctr">
                        <a:defRPr/>
                      </a:pPr>
                      <a:r>
                        <a:rPr lang="fr-FR" sz="1600"/>
                        <a:t>Réalisé 2023</a:t>
                      </a:r>
                      <a:endParaRPr sz="1600"/>
                    </a:p>
                  </a:txBody>
                  <a:tcPr/>
                </a:tc>
                <a:tc>
                  <a:txBody>
                    <a:bodyPr/>
                    <a:p>
                      <a:pPr algn="ctr">
                        <a:defRPr/>
                      </a:pPr>
                      <a:r>
                        <a:rPr lang="fr-FR" sz="1600"/>
                        <a:t>Réalisé 2024</a:t>
                      </a:r>
                      <a:endParaRPr sz="1600"/>
                    </a:p>
                  </a:txBody>
                  <a:tcPr/>
                </a:tc>
                <a:tc>
                  <a:txBody>
                    <a:bodyPr/>
                    <a:p>
                      <a:pPr algn="ctr">
                        <a:defRPr/>
                      </a:pPr>
                      <a:r>
                        <a:rPr lang="fr-FR" sz="1600"/>
                        <a:t>Réalisé 2025</a:t>
                      </a:r>
                      <a:endParaRPr sz="1600"/>
                    </a:p>
                  </a:txBody>
                  <a:tcPr/>
                </a:tc>
                <a:tc>
                  <a:txBody>
                    <a:bodyPr/>
                    <a:p>
                      <a:pPr algn="ctr">
                        <a:defRPr/>
                      </a:pPr>
                      <a:r>
                        <a:rPr lang="fr-FR" sz="1600"/>
                        <a:t>CP 2026</a:t>
                      </a:r>
                      <a:endParaRPr sz="16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ctr">
                        <a:defRPr/>
                      </a:pPr>
                      <a:r>
                        <a:rPr lang="fr-FR" sz="1600"/>
                        <a:t>CP 2027</a:t>
                      </a:r>
                      <a:endParaRPr sz="1600"/>
                    </a:p>
                  </a:txBody>
                  <a:tcPr/>
                </a:tc>
                <a:tc>
                  <a:txBody>
                    <a:bodyPr/>
                    <a:p>
                      <a:pPr algn="ctr">
                        <a:defRPr/>
                      </a:pPr>
                      <a:r>
                        <a:rPr lang="fr-FR" sz="1600"/>
                        <a:t>CP 2028 </a:t>
                      </a:r>
                      <a:endParaRPr sz="1600"/>
                    </a:p>
                  </a:txBody>
                  <a:tcPr/>
                </a:tc>
                <a:tc>
                  <a:txBody>
                    <a:bodyPr/>
                    <a:p>
                      <a:pPr algn="ctr">
                        <a:defRPr/>
                      </a:pPr>
                      <a:r>
                        <a:rPr lang="fr-FR" sz="1600"/>
                        <a:t>CP 2029</a:t>
                      </a:r>
                      <a:endParaRPr/>
                    </a:p>
                    <a:p>
                      <a:pPr algn="ctr">
                        <a:defRPr/>
                      </a:pPr>
                      <a:endParaRPr sz="1600"/>
                    </a:p>
                  </a:txBody>
                  <a:tcPr/>
                </a:tc>
              </a:tr>
              <a:tr h="678415">
                <a:tc>
                  <a:txBody>
                    <a:bodyPr/>
                    <a:p>
                      <a:pPr marL="0" marR="0" lvl="0" indent="0" algn="l" defTabSz="914400">
                        <a:lnSpc>
                          <a:spcPct val="100000"/>
                        </a:lnSpc>
                        <a:spcBef>
                          <a:spcPts val="0"/>
                        </a:spcBef>
                        <a:spcAft>
                          <a:spcPts val="0"/>
                        </a:spcAft>
                        <a:buClrTx/>
                        <a:buSzTx/>
                        <a:buFontTx/>
                        <a:buNone/>
                        <a:defRPr/>
                      </a:pPr>
                      <a:r>
                        <a:rPr lang="fr-FR" sz="1400" b="0"/>
                        <a:t>ACV-AMENAGEMENT SECTEUR ECOLES/TOURS/</a:t>
                      </a:r>
                      <a:endParaRPr sz="1400" b="0"/>
                    </a:p>
                    <a:p>
                      <a:pPr marL="0" marR="0" lvl="0" indent="0" algn="l" defTabSz="914400">
                        <a:lnSpc>
                          <a:spcPct val="100000"/>
                        </a:lnSpc>
                        <a:spcBef>
                          <a:spcPts val="0"/>
                        </a:spcBef>
                        <a:spcAft>
                          <a:spcPts val="0"/>
                        </a:spcAft>
                        <a:buClrTx/>
                        <a:buSzTx/>
                        <a:buFontTx/>
                        <a:buNone/>
                        <a:defRPr/>
                      </a:pPr>
                      <a:r>
                        <a:rPr lang="fr-FR" sz="1400" b="0"/>
                        <a:t>MONTPELAZ  (OP.69)</a:t>
                      </a:r>
                      <a:endParaRPr sz="1400"/>
                    </a:p>
                  </a:txBody>
                  <a:tcPr/>
                </a:tc>
                <a:tc>
                  <a:txBody>
                    <a:bodyPr/>
                    <a:p>
                      <a:pPr algn="r">
                        <a:defRPr/>
                      </a:pPr>
                      <a:r>
                        <a:rPr lang="fr-FR" sz="1400" b="1"/>
                        <a:t>4 900 000</a:t>
                      </a:r>
                      <a:endParaRPr sz="1400" b="1"/>
                    </a:p>
                  </a:txBody>
                  <a:tcPr/>
                </a:tc>
                <a:tc>
                  <a:txBody>
                    <a:bodyPr/>
                    <a:p>
                      <a:pPr algn="r">
                        <a:defRPr/>
                      </a:pPr>
                      <a:r>
                        <a:rPr lang="fr-FR" sz="1400" b="0"/>
                        <a:t>1 116 800</a:t>
                      </a:r>
                      <a:endParaRPr sz="1400" b="0"/>
                    </a:p>
                  </a:txBody>
                  <a:tcPr/>
                </a:tc>
                <a:tc>
                  <a:txBody>
                    <a:bodyPr/>
                    <a:p>
                      <a:pPr algn="r">
                        <a:defRPr/>
                      </a:pPr>
                      <a:r>
                        <a:rPr lang="fr-FR" sz="1400" b="0"/>
                        <a:t>1 232 060</a:t>
                      </a:r>
                      <a:endParaRPr sz="1400" b="0"/>
                    </a:p>
                  </a:txBody>
                  <a:tcPr/>
                </a:tc>
                <a:tc>
                  <a:txBody>
                    <a:bodyPr/>
                    <a:p>
                      <a:pPr algn="r">
                        <a:defRPr/>
                      </a:pPr>
                      <a:r>
                        <a:rPr lang="fr-FR" sz="1400"/>
                        <a:t>1 904 018,67</a:t>
                      </a:r>
                      <a:endParaRPr sz="1400"/>
                    </a:p>
                  </a:txBody>
                  <a:tcPr/>
                </a:tc>
                <a:tc>
                  <a:txBody>
                    <a:bodyPr/>
                    <a:p>
                      <a:pPr algn="r">
                        <a:defRPr/>
                      </a:pPr>
                      <a:r>
                        <a:rPr lang="fr-FR" sz="1400"/>
                        <a:t>297 634,14</a:t>
                      </a:r>
                      <a:endParaRPr sz="1400"/>
                    </a:p>
                  </a:txBody>
                  <a:tcPr/>
                </a:tc>
                <a:tc>
                  <a:txBody>
                    <a:bodyPr/>
                    <a:p>
                      <a:pPr algn="r">
                        <a:defRPr/>
                      </a:pPr>
                      <a:endParaRPr sz="1400" b="0">
                        <a:solidFill>
                          <a:schemeClr val="bg1"/>
                        </a:solidFill>
                      </a:endParaRPr>
                    </a:p>
                  </a:txBody>
                  <a:tcPr>
                    <a:noFill/>
                  </a:tcPr>
                </a:tc>
                <a:tc>
                  <a:txBody>
                    <a:bodyPr/>
                    <a:p>
                      <a:pPr algn="r">
                        <a:defRPr/>
                      </a:pPr>
                      <a:endParaRPr sz="1400" b="0" i="0" u="none" strike="noStrike" cap="none" spc="0">
                        <a:solidFill>
                          <a:schemeClr val="bg1"/>
                        </a:solidFill>
                        <a:latin typeface="Calibri"/>
                        <a:ea typeface="Arial"/>
                        <a:cs typeface="Arial"/>
                      </a:endParaRPr>
                    </a:p>
                  </a:txBody>
                  <a:tcPr>
                    <a:noFill/>
                  </a:tcPr>
                </a:tc>
                <a:tc>
                  <a:txBody>
                    <a:bodyPr/>
                    <a:p>
                      <a:pPr algn="r">
                        <a:defRPr/>
                      </a:pPr>
                      <a:endParaRPr sz="1400" b="0" i="0" u="none" strike="noStrike" cap="none" spc="0">
                        <a:solidFill>
                          <a:schemeClr val="bg1"/>
                        </a:solidFill>
                        <a:latin typeface="Calibri"/>
                        <a:ea typeface="Arial"/>
                        <a:cs typeface="Arial"/>
                      </a:endParaRPr>
                    </a:p>
                  </a:txBody>
                  <a:tcPr>
                    <a:noFill/>
                  </a:tcPr>
                </a:tc>
                <a:tc>
                  <a:txBody>
                    <a:bodyPr/>
                    <a:p>
                      <a:pPr algn="r">
                        <a:defRPr/>
                      </a:pPr>
                      <a:endParaRPr sz="1400" b="0" i="0" u="none" strike="noStrike" cap="none" spc="0">
                        <a:solidFill>
                          <a:schemeClr val="tx1"/>
                        </a:solidFill>
                        <a:latin typeface="Calibri"/>
                        <a:ea typeface="Arial"/>
                        <a:cs typeface="Arial"/>
                      </a:endParaRPr>
                    </a:p>
                  </a:txBody>
                  <a:tcPr>
                    <a:noFill/>
                  </a:tcPr>
                </a:tc>
              </a:tr>
              <a:tr h="666975">
                <a:tc>
                  <a:txBody>
                    <a:bodyPr/>
                    <a:p>
                      <a:pPr marL="0" marR="0" lvl="0" indent="0" algn="l" defTabSz="914400">
                        <a:lnSpc>
                          <a:spcPct val="100000"/>
                        </a:lnSpc>
                        <a:spcBef>
                          <a:spcPts val="0"/>
                        </a:spcBef>
                        <a:spcAft>
                          <a:spcPts val="0"/>
                        </a:spcAft>
                        <a:buClrTx/>
                        <a:buSzTx/>
                        <a:buFontTx/>
                        <a:buNone/>
                        <a:defRPr/>
                      </a:pPr>
                      <a:r>
                        <a:rPr lang="fr-FR" sz="1400" b="0"/>
                        <a:t>AMENAGEMENTS DE CARREFOURS SUR LA ROCADE (OP.73)</a:t>
                      </a:r>
                      <a:endParaRPr sz="1400"/>
                    </a:p>
                  </a:txBody>
                  <a:tcPr/>
                </a:tc>
                <a:tc>
                  <a:txBody>
                    <a:bodyPr/>
                    <a:p>
                      <a:pPr algn="r">
                        <a:defRPr/>
                      </a:pPr>
                      <a:r>
                        <a:rPr lang="fr-FR" sz="1400" b="1"/>
                        <a:t>5 780 000</a:t>
                      </a:r>
                      <a:endParaRPr sz="1400" b="1"/>
                    </a:p>
                  </a:txBody>
                  <a:tcPr/>
                </a:tc>
                <a:tc>
                  <a:txBody>
                    <a:bodyPr/>
                    <a:p>
                      <a:pPr algn="r">
                        <a:defRPr/>
                      </a:pPr>
                      <a:r>
                        <a:rPr lang="fr-FR" sz="1400" b="0"/>
                        <a:t>0,00</a:t>
                      </a:r>
                      <a:endParaRPr sz="1400" b="0"/>
                    </a:p>
                  </a:txBody>
                  <a:tcPr/>
                </a:tc>
                <a:tc>
                  <a:txBody>
                    <a:bodyPr/>
                    <a:p>
                      <a:pPr algn="r">
                        <a:defRPr/>
                      </a:pPr>
                      <a:r>
                        <a:rPr lang="fr-FR" sz="1400" b="0"/>
                        <a:t>96 423</a:t>
                      </a:r>
                      <a:endParaRPr sz="1400" b="0"/>
                    </a:p>
                  </a:txBody>
                  <a:tcPr/>
                </a:tc>
                <a:tc>
                  <a:txBody>
                    <a:bodyPr/>
                    <a:p>
                      <a:pPr algn="r">
                        <a:defRPr/>
                      </a:pPr>
                      <a:r>
                        <a:rPr lang="fr-FR" sz="1400"/>
                        <a:t>44 383,50</a:t>
                      </a:r>
                      <a:endParaRPr sz="1400"/>
                    </a:p>
                  </a:txBody>
                  <a:tcPr/>
                </a:tc>
                <a:tc>
                  <a:txBody>
                    <a:bodyPr/>
                    <a:p>
                      <a:pPr algn="r">
                        <a:defRPr/>
                      </a:pPr>
                      <a:r>
                        <a:rPr lang="fr-FR" sz="1400"/>
                        <a:t>242 945,17</a:t>
                      </a:r>
                      <a:endParaRPr sz="1400"/>
                    </a:p>
                  </a:txBody>
                  <a:tcPr/>
                </a:tc>
                <a:tc>
                  <a:txBody>
                    <a:bodyPr/>
                    <a:p>
                      <a:pPr algn="r">
                        <a:defRPr/>
                      </a:pPr>
                      <a:r>
                        <a:rPr lang="fr-FR" sz="1400"/>
                        <a:t>100 000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500 000</a:t>
                      </a:r>
                      <a:endParaRPr sz="1400"/>
                    </a:p>
                  </a:txBody>
                  <a:tcPr/>
                </a:tc>
                <a:tc>
                  <a:txBody>
                    <a:bodyPr/>
                    <a:p>
                      <a:pPr algn="r">
                        <a:defRPr/>
                      </a:pPr>
                      <a:r>
                        <a:rPr lang="fr-FR" sz="1400"/>
                        <a:t>2 500 000</a:t>
                      </a:r>
                      <a:endParaRPr sz="1400"/>
                    </a:p>
                  </a:txBody>
                  <a:tcPr/>
                </a:tc>
                <a:tc>
                  <a:txBody>
                    <a:bodyPr/>
                    <a:p>
                      <a:pPr algn="r">
                        <a:defRPr/>
                      </a:pPr>
                      <a:r>
                        <a:rPr lang="fr-FR" sz="1400"/>
                        <a:t>2 296 248,33</a:t>
                      </a:r>
                      <a:endParaRPr sz="1400"/>
                    </a:p>
                  </a:txBody>
                  <a:tcPr/>
                </a:tc>
              </a:tr>
              <a:tr h="511519">
                <a:tc>
                  <a:txBody>
                    <a:bodyPr/>
                    <a:p>
                      <a:pPr marL="0" marR="0" lvl="0" indent="0" algn="l" defTabSz="914400">
                        <a:lnSpc>
                          <a:spcPct val="100000"/>
                        </a:lnSpc>
                        <a:spcBef>
                          <a:spcPts val="0"/>
                        </a:spcBef>
                        <a:spcAft>
                          <a:spcPts val="0"/>
                        </a:spcAft>
                        <a:buClrTx/>
                        <a:buSzTx/>
                        <a:buFontTx/>
                        <a:buNone/>
                        <a:defRPr/>
                      </a:pPr>
                      <a:r>
                        <a:rPr lang="fr-FR" sz="1400"/>
                        <a:t>BATIMENT PREVENTION SECURITE (OP.75)</a:t>
                      </a:r>
                      <a:endParaRPr sz="1400"/>
                    </a:p>
                  </a:txBody>
                  <a:tcPr/>
                </a:tc>
                <a:tc>
                  <a:txBody>
                    <a:bodyPr/>
                    <a:p>
                      <a:pPr algn="r">
                        <a:defRPr/>
                      </a:pPr>
                      <a:r>
                        <a:rPr lang="fr-FR" sz="1400" b="1"/>
                        <a:t>4 426 470</a:t>
                      </a:r>
                      <a:endParaRPr sz="1400" b="1"/>
                    </a:p>
                  </a:txBody>
                  <a:tcPr/>
                </a:tc>
                <a:tc>
                  <a:txBody>
                    <a:bodyPr/>
                    <a:p>
                      <a:pPr algn="r">
                        <a:defRPr/>
                      </a:pPr>
                      <a:r>
                        <a:rPr lang="fr-FR" sz="1400" b="0"/>
                        <a:t>0,00</a:t>
                      </a:r>
                      <a:endParaRPr sz="1400" b="0"/>
                    </a:p>
                  </a:txBody>
                  <a:tcPr/>
                </a:tc>
                <a:tc>
                  <a:txBody>
                    <a:bodyPr/>
                    <a:p>
                      <a:pPr algn="r">
                        <a:defRPr/>
                      </a:pPr>
                      <a:r>
                        <a:rPr lang="fr-FR" sz="1400"/>
                        <a:t>0,00</a:t>
                      </a:r>
                      <a:endParaRPr sz="1400"/>
                    </a:p>
                  </a:txBody>
                  <a:tcPr/>
                </a:tc>
                <a:tc>
                  <a:txBody>
                    <a:bodyPr/>
                    <a:p>
                      <a:pPr algn="r">
                        <a:defRPr/>
                      </a:pPr>
                      <a:r>
                        <a:rPr lang="fr-FR" sz="1400"/>
                        <a:t>94 374</a:t>
                      </a:r>
                      <a:endParaRPr sz="1400"/>
                    </a:p>
                  </a:txBody>
                  <a:tcPr/>
                </a:tc>
                <a:tc>
                  <a:txBody>
                    <a:bodyPr/>
                    <a:p>
                      <a:pPr algn="r">
                        <a:defRPr/>
                      </a:pPr>
                      <a:r>
                        <a:rPr lang="fr-FR" sz="1400"/>
                        <a:t>334 861,86</a:t>
                      </a:r>
                      <a:endParaRPr sz="1400"/>
                    </a:p>
                  </a:txBody>
                  <a:tcPr/>
                </a:tc>
                <a:tc>
                  <a:txBody>
                    <a:bodyPr/>
                    <a:p>
                      <a:pPr algn="r">
                        <a:defRPr/>
                      </a:pPr>
                      <a:r>
                        <a:rPr lang="fr-FR" sz="1400"/>
                        <a:t>600 000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2 472 234,14</a:t>
                      </a:r>
                      <a:endParaRPr sz="1400"/>
                    </a:p>
                  </a:txBody>
                  <a:tcPr/>
                </a:tc>
                <a:tc>
                  <a:txBody>
                    <a:bodyPr/>
                    <a:p>
                      <a:pPr algn="r">
                        <a:defRPr/>
                      </a:pPr>
                      <a:r>
                        <a:rPr lang="fr-FR" sz="1400"/>
                        <a:t>925 000</a:t>
                      </a:r>
                      <a:endParaRPr sz="1400"/>
                    </a:p>
                  </a:txBody>
                  <a:tcPr/>
                </a:tc>
                <a:tc>
                  <a:txBody>
                    <a:bodyPr/>
                    <a:p>
                      <a:pPr algn="r">
                        <a:defRPr/>
                      </a:pPr>
                      <a:endParaRPr sz="1400"/>
                    </a:p>
                  </a:txBody>
                  <a:tcPr/>
                </a:tc>
              </a:tr>
              <a:tr h="497415">
                <a:tc>
                  <a:txBody>
                    <a:bodyPr/>
                    <a:p>
                      <a:pPr marL="0" marR="0" lvl="0" indent="0" algn="l" defTabSz="914400">
                        <a:lnSpc>
                          <a:spcPct val="100000"/>
                        </a:lnSpc>
                        <a:spcBef>
                          <a:spcPts val="0"/>
                        </a:spcBef>
                        <a:spcAft>
                          <a:spcPts val="0"/>
                        </a:spcAft>
                        <a:buClrTx/>
                        <a:buSzTx/>
                        <a:buFontTx/>
                        <a:buNone/>
                        <a:defRPr/>
                      </a:pPr>
                      <a:r>
                        <a:rPr lang="fr-FR" sz="1400" b="0"/>
                        <a:t>RENOVATION DE L’ECOLE LEON BAILLY (OP.76)</a:t>
                      </a:r>
                      <a:endParaRPr sz="1400"/>
                    </a:p>
                  </a:txBody>
                  <a:tcPr/>
                </a:tc>
                <a:tc>
                  <a:txBody>
                    <a:bodyPr/>
                    <a:p>
                      <a:pPr algn="r">
                        <a:defRPr/>
                      </a:pPr>
                      <a:r>
                        <a:rPr lang="fr-FR" sz="1400" b="1"/>
                        <a:t>3 015 000</a:t>
                      </a:r>
                      <a:endParaRPr sz="1400" b="1"/>
                    </a:p>
                  </a:txBody>
                  <a:tcPr/>
                </a:tc>
                <a:tc>
                  <a:txBody>
                    <a:bodyPr/>
                    <a:p>
                      <a:pPr algn="r">
                        <a:defRPr/>
                      </a:pPr>
                      <a:r>
                        <a:rPr lang="fr-FR" sz="1400" b="0"/>
                        <a:t>0,00</a:t>
                      </a:r>
                      <a:endParaRPr sz="1400" b="0"/>
                    </a:p>
                  </a:txBody>
                  <a:tcPr/>
                </a:tc>
                <a:tc>
                  <a:txBody>
                    <a:bodyPr/>
                    <a:p>
                      <a:pPr algn="r">
                        <a:defRPr/>
                      </a:pPr>
                      <a:r>
                        <a:rPr lang="fr-FR" sz="1400"/>
                        <a:t>93 014</a:t>
                      </a:r>
                      <a:endParaRPr sz="1400"/>
                    </a:p>
                  </a:txBody>
                  <a:tcPr/>
                </a:tc>
                <a:tc>
                  <a:txBody>
                    <a:bodyPr/>
                    <a:p>
                      <a:pPr algn="r">
                        <a:defRPr/>
                      </a:pPr>
                      <a:r>
                        <a:rPr lang="fr-FR" sz="1400"/>
                        <a:t>1 105 157,54</a:t>
                      </a:r>
                      <a:endParaRPr sz="1400"/>
                    </a:p>
                  </a:txBody>
                  <a:tcPr/>
                </a:tc>
                <a:tc>
                  <a:txBody>
                    <a:bodyPr/>
                    <a:p>
                      <a:pPr algn="r">
                        <a:defRPr/>
                      </a:pPr>
                      <a:r>
                        <a:rPr lang="fr-FR" sz="1400"/>
                        <a:t>1 810 526,53</a:t>
                      </a:r>
                      <a:endParaRPr sz="1400"/>
                    </a:p>
                  </a:txBody>
                  <a:tcPr/>
                </a:tc>
                <a:tc>
                  <a:txBody>
                    <a:bodyPr/>
                    <a:p>
                      <a:pPr algn="r">
                        <a:defRPr/>
                      </a:pPr>
                      <a:r>
                        <a:rPr lang="fr-FR" sz="1400"/>
                        <a:t>6 301,93</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endParaRPr sz="1400"/>
                    </a:p>
                  </a:txBody>
                  <a:tcPr/>
                </a:tc>
                <a:tc>
                  <a:txBody>
                    <a:bodyPr/>
                    <a:p>
                      <a:pPr algn="r">
                        <a:defRPr/>
                      </a:pPr>
                      <a:endParaRPr sz="1400"/>
                    </a:p>
                  </a:txBody>
                  <a:tcPr/>
                </a:tc>
                <a:tc>
                  <a:txBody>
                    <a:bodyPr/>
                    <a:p>
                      <a:pPr algn="r">
                        <a:defRPr/>
                      </a:pPr>
                      <a:endParaRPr sz="1400"/>
                    </a:p>
                  </a:txBody>
                  <a:tcPr/>
                </a:tc>
              </a:tr>
              <a:tr h="249794">
                <a:tc>
                  <a:txBody>
                    <a:bodyPr/>
                    <a:p>
                      <a:pPr marL="0" marR="0" lvl="0" indent="0" algn="l" defTabSz="914400">
                        <a:lnSpc>
                          <a:spcPct val="100000"/>
                        </a:lnSpc>
                        <a:spcBef>
                          <a:spcPts val="0"/>
                        </a:spcBef>
                        <a:spcAft>
                          <a:spcPts val="0"/>
                        </a:spcAft>
                        <a:buClrTx/>
                        <a:buSzTx/>
                        <a:buFontTx/>
                        <a:buNone/>
                        <a:defRPr/>
                      </a:pPr>
                      <a:r>
                        <a:rPr lang="fr-FR" sz="1400" b="0"/>
                        <a:t>REQUALIFICATION ENTREE NORD DU CENTRE-VILLE HISTORIQUE (OP.78)</a:t>
                      </a:r>
                      <a:endParaRPr sz="1400"/>
                    </a:p>
                  </a:txBody>
                  <a:tcPr/>
                </a:tc>
                <a:tc>
                  <a:txBody>
                    <a:bodyPr/>
                    <a:p>
                      <a:pPr algn="r">
                        <a:defRPr/>
                      </a:pPr>
                      <a:r>
                        <a:rPr lang="fr-FR" sz="1400" b="1"/>
                        <a:t>1 900 000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12 654,24</a:t>
                      </a:r>
                      <a:endParaRPr sz="1400"/>
                    </a:p>
                  </a:txBody>
                  <a:tcPr/>
                </a:tc>
                <a:tc>
                  <a:txBody>
                    <a:bodyPr/>
                    <a:p>
                      <a:pPr algn="r">
                        <a:defRPr/>
                      </a:pPr>
                      <a:r>
                        <a:rPr lang="fr-FR" sz="1400"/>
                        <a:t>343 693,03</a:t>
                      </a:r>
                      <a:endParaRPr sz="1400"/>
                    </a:p>
                  </a:txBody>
                  <a:tcPr/>
                </a:tc>
                <a:tc>
                  <a:txBody>
                    <a:bodyPr/>
                    <a:p>
                      <a:pPr algn="r">
                        <a:defRPr/>
                      </a:pPr>
                      <a:r>
                        <a:rPr lang="fr-FR" sz="1400"/>
                        <a:t>1 543 652,73</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endParaRPr sz="1400"/>
                    </a:p>
                  </a:txBody>
                  <a:tcPr/>
                </a:tc>
                <a:tc>
                  <a:txBody>
                    <a:bodyPr/>
                    <a:p>
                      <a:pPr algn="r">
                        <a:defRPr/>
                      </a:pPr>
                      <a:endParaRPr sz="1400"/>
                    </a:p>
                  </a:txBody>
                  <a:tcPr/>
                </a:tc>
                <a:tc>
                  <a:txBody>
                    <a:bodyPr/>
                    <a:p>
                      <a:pPr algn="r">
                        <a:defRPr/>
                      </a:pPr>
                      <a:endParaRPr sz="1400"/>
                    </a:p>
                  </a:txBody>
                  <a:tcPr/>
                </a:tc>
              </a:tr>
              <a:tr h="525450">
                <a:tc>
                  <a:txBody>
                    <a:bodyPr/>
                    <a:p>
                      <a:pPr marL="0" marR="0" lvl="0" indent="0" algn="l" defTabSz="914400">
                        <a:lnSpc>
                          <a:spcPct val="100000"/>
                        </a:lnSpc>
                        <a:spcBef>
                          <a:spcPts val="0"/>
                        </a:spcBef>
                        <a:spcAft>
                          <a:spcPts val="0"/>
                        </a:spcAft>
                        <a:buClrTx/>
                        <a:buSzTx/>
                        <a:buFontTx/>
                        <a:buNone/>
                        <a:defRPr/>
                      </a:pPr>
                      <a:r>
                        <a:rPr lang="fr-FR" sz="1400" b="0"/>
                        <a:t>OUVRAGES D’ART – TRAVAUX DE MISE EN SECURITE (OP.79)</a:t>
                      </a:r>
                      <a:endParaRPr sz="1400"/>
                    </a:p>
                  </a:txBody>
                  <a:tcPr/>
                </a:tc>
                <a:tc>
                  <a:txBody>
                    <a:bodyPr/>
                    <a:p>
                      <a:pPr algn="r">
                        <a:defRPr/>
                      </a:pPr>
                      <a:r>
                        <a:rPr lang="fr-FR" sz="1400" b="1"/>
                        <a:t>1 000 000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2 829,60</a:t>
                      </a:r>
                      <a:endParaRPr sz="1400"/>
                    </a:p>
                  </a:txBody>
                  <a:tcPr/>
                </a:tc>
                <a:tc>
                  <a:txBody>
                    <a:bodyPr/>
                    <a:p>
                      <a:pPr algn="r">
                        <a:defRPr/>
                      </a:pPr>
                      <a:r>
                        <a:rPr lang="fr-FR" sz="1400"/>
                        <a:t>82 862,42</a:t>
                      </a:r>
                      <a:endParaRPr sz="1400"/>
                    </a:p>
                  </a:txBody>
                  <a:tcPr/>
                </a:tc>
                <a:tc>
                  <a:txBody>
                    <a:bodyPr/>
                    <a:p>
                      <a:pPr algn="r">
                        <a:defRPr/>
                      </a:pPr>
                      <a:r>
                        <a:rPr lang="fr-FR" sz="1400"/>
                        <a:t>200 000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200 000</a:t>
                      </a:r>
                      <a:endParaRPr sz="1400"/>
                    </a:p>
                  </a:txBody>
                  <a:tcPr/>
                </a:tc>
                <a:tc>
                  <a:txBody>
                    <a:bodyPr/>
                    <a:p>
                      <a:pPr algn="r">
                        <a:defRPr/>
                      </a:pPr>
                      <a:r>
                        <a:rPr lang="fr-FR" sz="1400"/>
                        <a:t>200 000</a:t>
                      </a:r>
                      <a:endParaRPr sz="1400"/>
                    </a:p>
                  </a:txBody>
                  <a:tcPr/>
                </a:tc>
                <a:tc>
                  <a:txBody>
                    <a:bodyPr/>
                    <a:p>
                      <a:pPr algn="r">
                        <a:defRPr/>
                      </a:pPr>
                      <a:r>
                        <a:rPr lang="fr-FR" sz="1400"/>
                        <a:t>314 307,98</a:t>
                      </a:r>
                      <a:endParaRPr sz="14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noFill/>
      </p:bgPr>
    </p:bg>
    <p:spTree>
      <p:nvGrpSpPr>
        <p:cNvPr id="1" name=""/>
        <p:cNvGrpSpPr/>
        <p:nvPr/>
      </p:nvGrpSpPr>
      <p:grpSpPr bwMode="auto">
        <a:xfrm>
          <a:off x="0" y="0"/>
          <a:ext cx="0" cy="0"/>
          <a:chOff x="0" y="0"/>
          <a:chExt cx="0" cy="0"/>
        </a:xfrm>
      </p:grpSpPr>
      <p:sp>
        <p:nvSpPr>
          <p:cNvPr id="1926768859" name="ZoneTexte 5"/>
          <p:cNvSpPr txBox="1"/>
          <p:nvPr/>
        </p:nvSpPr>
        <p:spPr bwMode="auto">
          <a:xfrm>
            <a:off x="451884" y="235206"/>
            <a:ext cx="11502821" cy="640115"/>
          </a:xfrm>
          <a:prstGeom prst="rect">
            <a:avLst/>
          </a:prstGeom>
          <a:noFill/>
        </p:spPr>
        <p:txBody>
          <a:bodyPr wrap="square" rtlCol="0">
            <a:spAutoFit/>
          </a:bodyPr>
          <a:lstStyle/>
          <a:p>
            <a:pPr>
              <a:defRPr/>
            </a:pPr>
            <a:r>
              <a:rPr lang="fr-FR" sz="3600" b="1">
                <a:solidFill>
                  <a:srgbClr val="C00000"/>
                </a:solidFill>
              </a:rPr>
              <a:t>6) BUDGET PRINCIPAL PRIMITIF 2026 : AP/CP (2/2)</a:t>
            </a:r>
            <a:endParaRPr/>
          </a:p>
        </p:txBody>
      </p:sp>
      <p:sp>
        <p:nvSpPr>
          <p:cNvPr id="2092713261" name="Espace réservé du numéro de diapositive 2"/>
          <p:cNvSpPr>
            <a:spLocks noGrp="1"/>
          </p:cNvSpPr>
          <p:nvPr>
            <p:ph type="sldNum" sz="quarter" idx="12"/>
          </p:nvPr>
        </p:nvSpPr>
        <p:spPr bwMode="auto">
          <a:xfrm>
            <a:off x="11408938" y="274088"/>
            <a:ext cx="357239" cy="365124"/>
          </a:xfrm>
        </p:spPr>
        <p:txBody>
          <a:bodyPr/>
          <a:lstStyle/>
          <a:p>
            <a:pPr>
              <a:defRPr/>
            </a:pPr>
            <a:fld id="{2071E0A3-731D-A9AE-E560-6C1B73C385FD}" type="slidenum">
              <a:rPr lang="fr-FR"/>
              <a:t>74</a:t>
            </a:fld>
            <a:endParaRPr lang="fr-FR"/>
          </a:p>
        </p:txBody>
      </p:sp>
      <p:graphicFrame>
        <p:nvGraphicFramePr>
          <p:cNvPr id="1960736019" name="Tableau 1"/>
          <p:cNvGraphicFramePr>
            <a:graphicFrameLocks xmlns:a="http://schemas.openxmlformats.org/drawingml/2006/main"/>
          </p:cNvGraphicFramePr>
          <p:nvPr/>
        </p:nvGraphicFramePr>
        <p:xfrm rot="0">
          <a:off x="407368" y="875321"/>
          <a:ext cx="11017224" cy="3017519"/>
        </p:xfrm>
        <a:graphic>
          <a:graphicData uri="http://schemas.openxmlformats.org/drawingml/2006/table">
            <a:tbl>
              <a:tblPr firstRow="1" firstCol="0" lastRow="0" lastCol="0" bandRow="1" bandCol="0">
                <a:tableStyleId>{DA2EE8F4-C70D-5240-8D52-E37A190E7F50}</a:tableStyleId>
              </a:tblPr>
              <a:tblGrid>
                <a:gridCol w="1577020"/>
                <a:gridCol w="1257680"/>
                <a:gridCol w="860518"/>
                <a:gridCol w="860518"/>
                <a:gridCol w="1059099"/>
                <a:gridCol w="1059099"/>
                <a:gridCol w="1059099"/>
                <a:gridCol w="1059099"/>
                <a:gridCol w="860518"/>
                <a:gridCol w="1364574"/>
              </a:tblGrid>
              <a:tr h="566411">
                <a:tc>
                  <a:txBody>
                    <a:bodyPr/>
                    <a:p>
                      <a:pPr algn="r">
                        <a:defRPr/>
                      </a:pPr>
                      <a:r>
                        <a:rPr lang="fr-FR" sz="1600"/>
                        <a:t>Montant (en € TTC)</a:t>
                      </a:r>
                      <a:endParaRPr/>
                    </a:p>
                    <a:p>
                      <a:pPr algn="l">
                        <a:defRPr/>
                      </a:pPr>
                      <a:r>
                        <a:rPr lang="fr-FR" sz="1600"/>
                        <a:t>Libellé AP     </a:t>
                      </a:r>
                      <a:endParaRPr/>
                    </a:p>
                  </a:txBody>
                  <a:tcPr/>
                </a:tc>
                <a:tc>
                  <a:txBody>
                    <a:bodyPr/>
                    <a:p>
                      <a:pPr algn="ctr">
                        <a:defRPr/>
                      </a:pPr>
                      <a:r>
                        <a:rPr lang="fr-FR" sz="1600" b="1"/>
                        <a:t>TOTAL (AP)</a:t>
                      </a:r>
                      <a:endParaRPr sz="1600"/>
                    </a:p>
                  </a:txBody>
                  <a:tcPr/>
                </a:tc>
                <a:tc>
                  <a:txBody>
                    <a:bodyPr/>
                    <a:p>
                      <a:pPr algn="ctr">
                        <a:defRPr/>
                      </a:pPr>
                      <a:r>
                        <a:rPr lang="fr-FR" sz="1600"/>
                        <a:t>Réalisé 2022</a:t>
                      </a:r>
                      <a:endParaRPr sz="1600"/>
                    </a:p>
                  </a:txBody>
                  <a:tcPr/>
                </a:tc>
                <a:tc>
                  <a:txBody>
                    <a:bodyPr/>
                    <a:p>
                      <a:pPr algn="ctr">
                        <a:defRPr/>
                      </a:pPr>
                      <a:r>
                        <a:rPr lang="fr-FR" sz="1600"/>
                        <a:t>Réalisé 2023</a:t>
                      </a:r>
                      <a:endParaRPr sz="1600"/>
                    </a:p>
                  </a:txBody>
                  <a:tcPr/>
                </a:tc>
                <a:tc>
                  <a:txBody>
                    <a:bodyPr/>
                    <a:p>
                      <a:pPr algn="ctr">
                        <a:defRPr/>
                      </a:pPr>
                      <a:r>
                        <a:rPr lang="fr-FR" sz="1600"/>
                        <a:t>Réalisé 2024</a:t>
                      </a:r>
                      <a:endParaRPr sz="1600"/>
                    </a:p>
                  </a:txBody>
                  <a:tcPr/>
                </a:tc>
                <a:tc>
                  <a:txBody>
                    <a:bodyPr/>
                    <a:p>
                      <a:pPr algn="ctr">
                        <a:defRPr/>
                      </a:pPr>
                      <a:r>
                        <a:rPr lang="fr-FR" sz="1600"/>
                        <a:t>Réalisé 2025</a:t>
                      </a:r>
                      <a:endParaRPr sz="1600"/>
                    </a:p>
                  </a:txBody>
                  <a:tcPr/>
                </a:tc>
                <a:tc>
                  <a:txBody>
                    <a:bodyPr/>
                    <a:p>
                      <a:pPr algn="ctr">
                        <a:defRPr/>
                      </a:pPr>
                      <a:r>
                        <a:rPr lang="fr-FR" sz="1600"/>
                        <a:t>CP 2026</a:t>
                      </a:r>
                      <a:endParaRPr sz="16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ctr">
                        <a:defRPr/>
                      </a:pPr>
                      <a:r>
                        <a:rPr lang="fr-FR" sz="1600"/>
                        <a:t>CP 2027</a:t>
                      </a:r>
                      <a:endParaRPr sz="1600"/>
                    </a:p>
                  </a:txBody>
                  <a:tcPr/>
                </a:tc>
                <a:tc>
                  <a:txBody>
                    <a:bodyPr/>
                    <a:p>
                      <a:pPr algn="ctr">
                        <a:defRPr/>
                      </a:pPr>
                      <a:r>
                        <a:rPr lang="fr-FR" sz="1600"/>
                        <a:t>CP 2028 </a:t>
                      </a:r>
                      <a:endParaRPr sz="1600"/>
                    </a:p>
                  </a:txBody>
                  <a:tcPr/>
                </a:tc>
                <a:tc>
                  <a:txBody>
                    <a:bodyPr/>
                    <a:p>
                      <a:pPr algn="ctr">
                        <a:defRPr/>
                      </a:pPr>
                      <a:r>
                        <a:rPr lang="fr-FR" sz="1600"/>
                        <a:t>CP 2029</a:t>
                      </a:r>
                      <a:endParaRPr sz="1600"/>
                    </a:p>
                  </a:txBody>
                  <a:tcPr/>
                </a:tc>
              </a:tr>
              <a:tr h="357733">
                <a:tc>
                  <a:txBody>
                    <a:bodyPr/>
                    <a:p>
                      <a:pPr marL="0" marR="0" lvl="0" indent="0" algn="l" defTabSz="914400">
                        <a:lnSpc>
                          <a:spcPct val="100000"/>
                        </a:lnSpc>
                        <a:spcBef>
                          <a:spcPts val="0"/>
                        </a:spcBef>
                        <a:spcAft>
                          <a:spcPts val="0"/>
                        </a:spcAft>
                        <a:buClrTx/>
                        <a:buSzTx/>
                        <a:buFontTx/>
                        <a:buNone/>
                        <a:defRPr/>
                      </a:pPr>
                      <a:r>
                        <a:rPr lang="fr-FR" sz="1400" b="0"/>
                        <a:t>SCHEMA DIRECTEUR VOIRIE (OP.80)</a:t>
                      </a:r>
                      <a:endParaRPr sz="1400"/>
                    </a:p>
                  </a:txBody>
                  <a:tcPr/>
                </a:tc>
                <a:tc>
                  <a:txBody>
                    <a:bodyPr/>
                    <a:p>
                      <a:pPr algn="r">
                        <a:defRPr/>
                      </a:pPr>
                      <a:r>
                        <a:rPr lang="fr-FR" sz="1400" b="1"/>
                        <a:t>1 200 000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308 418,92</a:t>
                      </a:r>
                      <a:endParaRPr sz="1400"/>
                    </a:p>
                  </a:txBody>
                  <a:tcPr/>
                </a:tc>
                <a:tc>
                  <a:txBody>
                    <a:bodyPr/>
                    <a:p>
                      <a:pPr algn="r">
                        <a:defRPr/>
                      </a:pPr>
                      <a:r>
                        <a:rPr lang="fr-FR" sz="1400"/>
                        <a:t>223 103,66</a:t>
                      </a:r>
                      <a:endParaRPr sz="1400"/>
                    </a:p>
                  </a:txBody>
                  <a:tcPr/>
                </a:tc>
                <a:tc>
                  <a:txBody>
                    <a:bodyPr/>
                    <a:p>
                      <a:pPr algn="r">
                        <a:defRPr/>
                      </a:pPr>
                      <a:r>
                        <a:rPr lang="fr-FR" sz="1400"/>
                        <a:t>200 000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200 000</a:t>
                      </a:r>
                      <a:endParaRPr sz="1400"/>
                    </a:p>
                  </a:txBody>
                  <a:tcPr/>
                </a:tc>
                <a:tc>
                  <a:txBody>
                    <a:bodyPr/>
                    <a:p>
                      <a:pPr algn="r">
                        <a:defRPr/>
                      </a:pPr>
                      <a:r>
                        <a:rPr lang="fr-FR" sz="1400"/>
                        <a:t>200 000</a:t>
                      </a:r>
                      <a:endParaRPr sz="1400"/>
                    </a:p>
                  </a:txBody>
                  <a:tcPr/>
                </a:tc>
                <a:tc>
                  <a:txBody>
                    <a:bodyPr/>
                    <a:p>
                      <a:pPr algn="r">
                        <a:defRPr/>
                      </a:pPr>
                      <a:r>
                        <a:rPr lang="fr-FR" sz="1400"/>
                        <a:t>68 477,42</a:t>
                      </a:r>
                      <a:endParaRPr sz="1400"/>
                    </a:p>
                  </a:txBody>
                  <a:tcPr/>
                </a:tc>
              </a:tr>
              <a:tr h="357733">
                <a:tc>
                  <a:txBody>
                    <a:bodyPr/>
                    <a:p>
                      <a:pPr marL="0" marR="0" lvl="0" indent="0" algn="l" defTabSz="914400">
                        <a:lnSpc>
                          <a:spcPct val="100000"/>
                        </a:lnSpc>
                        <a:spcBef>
                          <a:spcPts val="0"/>
                        </a:spcBef>
                        <a:spcAft>
                          <a:spcPts val="0"/>
                        </a:spcAft>
                        <a:buClrTx/>
                        <a:buSzTx/>
                        <a:buFontTx/>
                        <a:buNone/>
                        <a:defRPr/>
                      </a:pPr>
                      <a:r>
                        <a:rPr lang="fr-FR" sz="1400" b="0"/>
                        <a:t>ESPACE JEUNESSE (OP.81)</a:t>
                      </a:r>
                      <a:endParaRPr/>
                    </a:p>
                  </a:txBody>
                  <a:tcPr/>
                </a:tc>
                <a:tc>
                  <a:txBody>
                    <a:bodyPr/>
                    <a:p>
                      <a:pPr algn="r">
                        <a:defRPr/>
                      </a:pPr>
                      <a:r>
                        <a:rPr lang="fr-FR" sz="1400" b="1"/>
                        <a:t>288 000</a:t>
                      </a:r>
                      <a:endParaRPr sz="1400" b="1"/>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0,00</a:t>
                      </a:r>
                      <a:endParaRPr sz="1400"/>
                    </a:p>
                  </a:txBody>
                  <a:tcPr/>
                </a:tc>
                <a:tc>
                  <a:txBody>
                    <a:bodyPr/>
                    <a:p>
                      <a:pPr algn="r">
                        <a:defRPr/>
                      </a:pPr>
                      <a:r>
                        <a:rPr lang="fr-FR" sz="1400"/>
                        <a:t>5 312,00</a:t>
                      </a:r>
                      <a:endParaRPr sz="1400"/>
                    </a:p>
                  </a:txBody>
                  <a:tcPr/>
                </a:tc>
                <a:tc>
                  <a:txBody>
                    <a:bodyPr/>
                    <a:p>
                      <a:pPr algn="r">
                        <a:defRPr/>
                      </a:pPr>
                      <a:r>
                        <a:rPr lang="fr-FR" sz="1400"/>
                        <a:t>200 000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82 688</a:t>
                      </a:r>
                      <a:endParaRPr sz="1400"/>
                    </a:p>
                  </a:txBody>
                  <a:tcPr/>
                </a:tc>
                <a:tc>
                  <a:txBody>
                    <a:bodyPr/>
                    <a:p>
                      <a:pPr algn="r">
                        <a:defRPr/>
                      </a:pPr>
                      <a:endParaRPr sz="1400"/>
                    </a:p>
                  </a:txBody>
                  <a:tcPr/>
                </a:tc>
                <a:tc>
                  <a:txBody>
                    <a:bodyPr/>
                    <a:p>
                      <a:pPr algn="r">
                        <a:defRPr/>
                      </a:pPr>
                      <a:endParaRPr sz="1400"/>
                    </a:p>
                  </a:txBody>
                  <a:tcPr/>
                </a:tc>
              </a:tr>
              <a:tr h="357733">
                <a:tc>
                  <a:txBody>
                    <a:bodyPr/>
                    <a:p>
                      <a:pPr marL="0" marR="0" lvl="0" indent="0" algn="l" defTabSz="914400">
                        <a:lnSpc>
                          <a:spcPct val="100000"/>
                        </a:lnSpc>
                        <a:spcBef>
                          <a:spcPts val="0"/>
                        </a:spcBef>
                        <a:spcAft>
                          <a:spcPts val="0"/>
                        </a:spcAft>
                        <a:buClrTx/>
                        <a:buSzTx/>
                        <a:buFontTx/>
                        <a:buNone/>
                        <a:defRPr/>
                      </a:pPr>
                      <a:r>
                        <a:rPr lang="fr-FR" sz="1400" b="0"/>
                        <a:t>TRAVAUX VOIRIE ROUTE DE CESSENS (PUP)(OP.83)</a:t>
                      </a:r>
                      <a:endParaRPr sz="1400"/>
                    </a:p>
                  </a:txBody>
                  <a:tcPr/>
                </a:tc>
                <a:tc>
                  <a:txBody>
                    <a:bodyPr/>
                    <a:p>
                      <a:pPr algn="r">
                        <a:defRPr/>
                      </a:pPr>
                      <a:r>
                        <a:rPr lang="fr-FR" sz="1400" b="1"/>
                        <a:t>350 000</a:t>
                      </a:r>
                      <a:endParaRPr sz="1400" b="1"/>
                    </a:p>
                  </a:txBody>
                  <a:tcPr/>
                </a:tc>
                <a:tc>
                  <a:txBody>
                    <a:bodyPr/>
                    <a:p>
                      <a:pPr algn="r">
                        <a:defRPr/>
                      </a:pPr>
                      <a:endParaRPr sz="1400"/>
                    </a:p>
                  </a:txBody>
                  <a:tcPr/>
                </a:tc>
                <a:tc>
                  <a:txBody>
                    <a:bodyPr/>
                    <a:p>
                      <a:pPr algn="r">
                        <a:defRPr/>
                      </a:pPr>
                      <a:endParaRPr sz="1400"/>
                    </a:p>
                  </a:txBody>
                  <a:tcPr/>
                </a:tc>
                <a:tc>
                  <a:txBody>
                    <a:bodyPr/>
                    <a:p>
                      <a:pPr algn="r">
                        <a:defRPr/>
                      </a:pPr>
                      <a:endParaRPr sz="1400"/>
                    </a:p>
                  </a:txBody>
                  <a:tcPr/>
                </a:tc>
                <a:tc>
                  <a:txBody>
                    <a:bodyPr/>
                    <a:p>
                      <a:pPr algn="r">
                        <a:defRPr/>
                      </a:pPr>
                      <a:endParaRPr sz="1400"/>
                    </a:p>
                  </a:txBody>
                  <a:tcPr/>
                </a:tc>
                <a:tc>
                  <a:txBody>
                    <a:bodyPr/>
                    <a:p>
                      <a:pPr algn="r">
                        <a:defRPr/>
                      </a:pPr>
                      <a:r>
                        <a:rPr lang="fr-FR" sz="1400"/>
                        <a:t>175 000</a:t>
                      </a:r>
                      <a:endParaRPr sz="1400"/>
                    </a:p>
                  </a:txBody>
                  <a:tcPr>
                    <a:gradFill>
                      <a:gsLst>
                        <a:gs pos="0">
                          <a:schemeClr val="accent6">
                            <a:shade val="30000"/>
                            <a:satMod val="115000"/>
                          </a:schemeClr>
                        </a:gs>
                        <a:gs pos="50000">
                          <a:schemeClr val="accent6">
                            <a:shade val="67500"/>
                            <a:satMod val="115000"/>
                          </a:schemeClr>
                        </a:gs>
                        <a:gs pos="100000">
                          <a:schemeClr val="accent6">
                            <a:shade val="100000"/>
                            <a:satMod val="115000"/>
                          </a:schemeClr>
                        </a:gs>
                      </a:gsLst>
                      <a:lin ang="16200000" scaled="1"/>
                    </a:gradFill>
                  </a:tcPr>
                </a:tc>
                <a:tc>
                  <a:txBody>
                    <a:bodyPr/>
                    <a:p>
                      <a:pPr algn="r">
                        <a:defRPr/>
                      </a:pPr>
                      <a:r>
                        <a:rPr lang="fr-FR" sz="1400"/>
                        <a:t>175 000</a:t>
                      </a:r>
                      <a:endParaRPr sz="1400"/>
                    </a:p>
                  </a:txBody>
                  <a:tcPr/>
                </a:tc>
                <a:tc>
                  <a:txBody>
                    <a:bodyPr/>
                    <a:p>
                      <a:pPr algn="r">
                        <a:defRPr/>
                      </a:pPr>
                      <a:endParaRPr sz="1400"/>
                    </a:p>
                  </a:txBody>
                  <a:tcPr/>
                </a:tc>
                <a:tc>
                  <a:txBody>
                    <a:bodyPr/>
                    <a:p>
                      <a:pPr algn="r">
                        <a:defRPr/>
                      </a:pPr>
                      <a:endParaRPr sz="1400"/>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21915206" name="Titre 1"/>
          <p:cNvSpPr>
            <a:spLocks noGrp="1"/>
          </p:cNvSpPr>
          <p:nvPr>
            <p:ph type="ctrTitle"/>
          </p:nvPr>
        </p:nvSpPr>
        <p:spPr bwMode="auto">
          <a:xfrm>
            <a:off x="1523997" y="1122358"/>
            <a:ext cx="10013879" cy="3470184"/>
          </a:xfrm>
        </p:spPr>
        <p:txBody>
          <a:bodyPr>
            <a:normAutofit/>
          </a:bodyPr>
          <a:lstStyle/>
          <a:p>
            <a:pPr>
              <a:defRPr/>
            </a:pPr>
            <a:br>
              <a:rPr lang="fr-FR" b="1">
                <a:solidFill>
                  <a:srgbClr val="C00000"/>
                </a:solidFill>
              </a:rPr>
            </a:br>
            <a:endParaRPr/>
          </a:p>
        </p:txBody>
      </p:sp>
      <p:sp>
        <p:nvSpPr>
          <p:cNvPr id="1119592979" name="Sous-titre 2"/>
          <p:cNvSpPr>
            <a:spLocks noGrp="1"/>
          </p:cNvSpPr>
          <p:nvPr>
            <p:ph type="subTitle" idx="1"/>
          </p:nvPr>
        </p:nvSpPr>
        <p:spPr bwMode="auto">
          <a:xfrm>
            <a:off x="1434170" y="3496202"/>
            <a:ext cx="9144000" cy="2776827"/>
          </a:xfrm>
        </p:spPr>
        <p:txBody>
          <a:bodyPr vertOverflow="overflow" horzOverflow="overflow" vert="horz" wrap="square" lIns="91440" tIns="45720" rIns="91440" bIns="45720" numCol="1" spcCol="0" rtlCol="0" fromWordArt="0" anchor="t" anchorCtr="0" forceAA="0" compatLnSpc="0">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371994" indent="-371994" algn="l">
              <a:buFont typeface="Arial"/>
              <a:buChar char="–"/>
              <a:defRPr/>
            </a:pPr>
            <a:r>
              <a:rPr sz="3600" b="1"/>
              <a:t>Affectation des </a:t>
            </a:r>
            <a:r>
              <a:rPr lang="fr-FR" sz="3600" b="1"/>
              <a:t>résultats 2025</a:t>
            </a:r>
            <a:endParaRPr sz="3600" b="1"/>
          </a:p>
          <a:p>
            <a:pPr marL="349965" indent="-349965" algn="l">
              <a:buFont typeface="Arial"/>
              <a:buChar char="–"/>
              <a:defRPr/>
            </a:pPr>
            <a:r>
              <a:rPr sz="3600" b="1"/>
              <a:t>Budget </a:t>
            </a:r>
            <a:r>
              <a:rPr lang="fr-FR" sz="3600" b="1"/>
              <a:t>primitif</a:t>
            </a:r>
            <a:r>
              <a:rPr sz="3600" b="1"/>
              <a:t> 202</a:t>
            </a:r>
            <a:r>
              <a:rPr lang="fr-FR" sz="3600" b="1"/>
              <a:t>6</a:t>
            </a:r>
            <a:endParaRPr sz="3600" b="1"/>
          </a:p>
          <a:p>
            <a:pPr marL="349965" indent="-349965" algn="l">
              <a:buFont typeface="Arial"/>
              <a:buChar char="–"/>
              <a:defRPr/>
            </a:pPr>
            <a:r>
              <a:rPr lang="fr-FR" sz="3600" b="1"/>
              <a:t>Fongibilité des crédits</a:t>
            </a:r>
            <a:endParaRPr sz="3600"/>
          </a:p>
          <a:p>
            <a:pPr marL="349965" indent="-349965">
              <a:buFont typeface="Arial"/>
              <a:buChar char="–"/>
              <a:defRPr/>
            </a:pPr>
            <a:endParaRPr sz="3600"/>
          </a:p>
        </p:txBody>
      </p:sp>
      <p:pic>
        <p:nvPicPr>
          <p:cNvPr id="76009264" name="Image 5"/>
          <p:cNvPicPr>
            <a:picLocks noChangeAspect="1"/>
          </p:cNvPicPr>
          <p:nvPr/>
        </p:nvPicPr>
        <p:blipFill rotWithShape="1">
          <a:blip r:embed="rId3"/>
          <a:stretch/>
        </p:blipFill>
        <p:spPr bwMode="auto">
          <a:xfrm>
            <a:off x="445401" y="217237"/>
            <a:ext cx="988768" cy="1106802"/>
          </a:xfrm>
          <a:prstGeom prst="rect">
            <a:avLst/>
          </a:prstGeom>
          <a:solidFill>
            <a:srgbClr val="C00000"/>
          </a:solidFill>
        </p:spPr>
      </p:pic>
      <p:sp>
        <p:nvSpPr>
          <p:cNvPr id="91580832" name="ZoneTexte 1011473946"/>
          <p:cNvSpPr txBox="1"/>
          <p:nvPr/>
        </p:nvSpPr>
        <p:spPr bwMode="auto">
          <a:xfrm>
            <a:off x="1752044" y="2241741"/>
            <a:ext cx="9534620" cy="365794"/>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a:p>
        </p:txBody>
      </p:sp>
      <p:sp>
        <p:nvSpPr>
          <p:cNvPr id="988109636" name="ZoneTexte 1410060647"/>
          <p:cNvSpPr txBox="1"/>
          <p:nvPr/>
        </p:nvSpPr>
        <p:spPr bwMode="auto">
          <a:xfrm>
            <a:off x="445401" y="1568256"/>
            <a:ext cx="11411039" cy="155451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ctr">
              <a:defRPr/>
            </a:pPr>
            <a:r>
              <a:rPr lang="fr-FR" sz="4800" b="1" i="0" u="none" strike="noStrike" cap="none" spc="0">
                <a:solidFill>
                  <a:schemeClr val="tx1"/>
                </a:solidFill>
                <a:latin typeface="Calibri"/>
                <a:ea typeface="Arial"/>
                <a:cs typeface="Arial"/>
              </a:rPr>
              <a:t>Budget Annexe </a:t>
            </a:r>
            <a:r>
              <a:rPr lang="fr-FR" sz="4800" b="1" i="0" u="none" strike="noStrike" cap="none" spc="0">
                <a:solidFill>
                  <a:srgbClr val="C00000"/>
                </a:solidFill>
                <a:latin typeface="Calibri"/>
                <a:ea typeface="Arial"/>
                <a:cs typeface="Arial"/>
              </a:rPr>
              <a:t>CINEMA</a:t>
            </a:r>
            <a:r>
              <a:rPr lang="fr-FR" sz="4800" b="1" i="0" u="none" strike="noStrike" cap="none" spc="0">
                <a:solidFill>
                  <a:schemeClr val="tx1"/>
                </a:solidFill>
                <a:latin typeface="Calibri"/>
                <a:ea typeface="Arial"/>
                <a:cs typeface="Arial"/>
              </a:rPr>
              <a:t> </a:t>
            </a:r>
            <a:endParaRPr lang="fr-FR" sz="4800" b="1" i="0" u="none" strike="noStrike" cap="none" spc="0">
              <a:solidFill>
                <a:schemeClr val="tx1"/>
              </a:solidFill>
              <a:latin typeface="Times New Roman"/>
              <a:cs typeface="Times New Roman"/>
            </a:endParaRPr>
          </a:p>
          <a:p>
            <a:pPr algn="ctr">
              <a:defRPr/>
            </a:pPr>
            <a:endParaRPr sz="4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4320233" name="ZoneTexte 5"/>
          <p:cNvSpPr txBox="1"/>
          <p:nvPr/>
        </p:nvSpPr>
        <p:spPr bwMode="auto">
          <a:xfrm>
            <a:off x="469774" y="316638"/>
            <a:ext cx="11503287" cy="1200329"/>
          </a:xfrm>
          <a:prstGeom prst="rect">
            <a:avLst/>
          </a:prstGeom>
          <a:noFill/>
        </p:spPr>
        <p:txBody>
          <a:bodyPr wrap="square" rtlCol="0">
            <a:spAutoFit/>
          </a:bodyPr>
          <a:lstStyle/>
          <a:p>
            <a:pPr>
              <a:defRPr/>
            </a:pPr>
            <a:r>
              <a:rPr lang="fr-FR" sz="3600" b="1">
                <a:solidFill>
                  <a:srgbClr val="C00000"/>
                </a:solidFill>
              </a:rPr>
              <a:t>1) </a:t>
            </a:r>
            <a:r>
              <a:rPr lang="fr-FR" sz="3600" b="1" u="sng">
                <a:solidFill>
                  <a:srgbClr val="C00000"/>
                </a:solidFill>
              </a:rPr>
              <a:t>Budget Annexe CINEMA</a:t>
            </a:r>
            <a:r>
              <a:rPr lang="fr-FR" sz="3600" b="1">
                <a:solidFill>
                  <a:srgbClr val="C00000"/>
                </a:solidFill>
              </a:rPr>
              <a:t> : Affectation des résultats 2025 au BP 2026</a:t>
            </a:r>
            <a:endParaRPr/>
          </a:p>
        </p:txBody>
      </p:sp>
      <p:sp>
        <p:nvSpPr>
          <p:cNvPr id="1904238676" name="Espace réservé du numéro de diapositive 2"/>
          <p:cNvSpPr>
            <a:spLocks noGrp="1"/>
          </p:cNvSpPr>
          <p:nvPr>
            <p:ph type="sldNum" sz="quarter" idx="12"/>
          </p:nvPr>
        </p:nvSpPr>
        <p:spPr bwMode="auto">
          <a:xfrm>
            <a:off x="11408938" y="274088"/>
            <a:ext cx="357239" cy="365124"/>
          </a:xfrm>
        </p:spPr>
        <p:txBody>
          <a:bodyPr/>
          <a:lstStyle/>
          <a:p>
            <a:pPr>
              <a:defRPr/>
            </a:pPr>
            <a:fld id="{C21BCBCA-4D0A-8BD4-389D-4D47C7BAFADF}" type="slidenum">
              <a:rPr lang="fr-FR"/>
              <a:t>76</a:t>
            </a:fld>
            <a:endParaRPr lang="fr-FR"/>
          </a:p>
        </p:txBody>
      </p:sp>
      <p:sp>
        <p:nvSpPr>
          <p:cNvPr id="1761225239" name="ZoneTexte 2058145176"/>
          <p:cNvSpPr txBox="1"/>
          <p:nvPr/>
        </p:nvSpPr>
        <p:spPr bwMode="auto">
          <a:xfrm>
            <a:off x="633889" y="1196752"/>
            <a:ext cx="10742053" cy="4224811"/>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lgn="l">
              <a:defRPr/>
            </a:pPr>
            <a:endParaRPr sz="2400"/>
          </a:p>
          <a:p>
            <a:pPr algn="l">
              <a:defRPr/>
            </a:pPr>
            <a:r>
              <a:rPr lang="fr-FR" sz="2400" b="1"/>
              <a:t>- EN FONCTIONNEMENT :</a:t>
            </a:r>
            <a:endParaRPr sz="2400" b="1"/>
          </a:p>
          <a:p>
            <a:pPr algn="l">
              <a:defRPr/>
            </a:pPr>
            <a:r>
              <a:rPr lang="fr-FR" sz="2400"/>
              <a:t>	* Virement en section Recettes d’investissement (1068) : </a:t>
            </a:r>
            <a:r>
              <a:rPr lang="fr-FR" sz="2400" b="1">
                <a:solidFill>
                  <a:srgbClr val="C00000"/>
                </a:solidFill>
              </a:rPr>
              <a:t>120 649,65 €</a:t>
            </a:r>
            <a:endParaRPr sz="2400" b="1">
              <a:solidFill>
                <a:srgbClr val="C00000"/>
              </a:solidFill>
            </a:endParaRPr>
          </a:p>
          <a:p>
            <a:pPr algn="l">
              <a:defRPr/>
            </a:pPr>
            <a:r>
              <a:rPr lang="fr-FR" sz="2400"/>
              <a:t>	</a:t>
            </a:r>
            <a:endParaRPr sz="2400"/>
          </a:p>
          <a:p>
            <a:pPr algn="l">
              <a:defRPr/>
            </a:pPr>
            <a:r>
              <a:rPr lang="fr-FR" sz="2400" b="1"/>
              <a:t>- EN INVESTISSEMENT :</a:t>
            </a:r>
            <a:endParaRPr sz="2400" b="1"/>
          </a:p>
          <a:p>
            <a:pPr algn="l">
              <a:defRPr/>
            </a:pPr>
            <a:r>
              <a:rPr lang="fr-FR" sz="2400"/>
              <a:t>	** Report en section d’investissement en recettes (001) : </a:t>
            </a:r>
            <a:r>
              <a:rPr lang="fr-FR" sz="2400" b="1">
                <a:solidFill>
                  <a:srgbClr val="C00000"/>
                </a:solidFill>
              </a:rPr>
              <a:t> 53 485,97 €</a:t>
            </a:r>
            <a:endParaRPr sz="2400" b="1">
              <a:solidFill>
                <a:srgbClr val="C00000"/>
              </a:solidFill>
            </a:endParaRPr>
          </a:p>
          <a:p>
            <a:pPr algn="l">
              <a:defRPr/>
            </a:pPr>
            <a:endParaRPr sz="2400"/>
          </a:p>
          <a:p>
            <a:pPr marL="349965" indent="-349965" algn="l">
              <a:buFont typeface="Arial"/>
              <a:buChar char="–"/>
              <a:defRPr/>
            </a:pPr>
            <a:r>
              <a:rPr lang="fr-FR" sz="2400" b="1"/>
              <a:t>RAR :</a:t>
            </a:r>
            <a:r>
              <a:rPr lang="fr-FR" sz="2400"/>
              <a:t> Dépenses et recettes d’investissement : </a:t>
            </a:r>
            <a:r>
              <a:rPr lang="fr-FR" sz="2400" b="1">
                <a:solidFill>
                  <a:srgbClr val="C00000"/>
                </a:solidFill>
              </a:rPr>
              <a:t>0,00 €</a:t>
            </a:r>
            <a:endParaRPr/>
          </a:p>
          <a:p>
            <a:pPr lvl="2">
              <a:defRPr/>
            </a:pPr>
            <a:endParaRPr lang="fr-FR" sz="2400" b="1"/>
          </a:p>
          <a:p>
            <a:pPr marL="1264365" lvl="2" indent="-349965">
              <a:buFont typeface="Arial"/>
              <a:buChar char="–"/>
              <a:defRPr/>
            </a:pPr>
            <a:endParaRPr sz="2400" b="1">
              <a:solidFill>
                <a:srgbClr val="C00000"/>
              </a:solidFill>
            </a:endParaRPr>
          </a:p>
          <a:p>
            <a:pPr algn="l">
              <a:defRPr/>
            </a:pPr>
            <a:r>
              <a:rPr lang="fr-FR" sz="2400"/>
              <a:t>	</a:t>
            </a:r>
            <a:endParaRPr sz="2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44004081" name="ZoneTexte 5"/>
          <p:cNvSpPr txBox="1"/>
          <p:nvPr/>
        </p:nvSpPr>
        <p:spPr bwMode="auto">
          <a:xfrm>
            <a:off x="220270" y="319153"/>
            <a:ext cx="11502279" cy="640440"/>
          </a:xfrm>
          <a:prstGeom prst="rect">
            <a:avLst/>
          </a:prstGeom>
          <a:noFill/>
        </p:spPr>
        <p:txBody>
          <a:bodyPr wrap="square" rtlCol="0">
            <a:spAutoFit/>
          </a:bodyPr>
          <a:lstStyle/>
          <a:p>
            <a:pPr>
              <a:defRPr/>
            </a:pPr>
            <a:r>
              <a:rPr lang="fr-FR" sz="3600" b="1">
                <a:solidFill>
                  <a:srgbClr val="C00000"/>
                </a:solidFill>
              </a:rPr>
              <a:t>2) </a:t>
            </a:r>
            <a:r>
              <a:rPr lang="fr-FR" sz="3600" b="1" u="sng">
                <a:solidFill>
                  <a:srgbClr val="C00000"/>
                </a:solidFill>
              </a:rPr>
              <a:t>BUDGET ANNEXE CINEMA</a:t>
            </a:r>
            <a:r>
              <a:rPr lang="fr-FR" sz="3600" b="1">
                <a:solidFill>
                  <a:srgbClr val="C00000"/>
                </a:solidFill>
              </a:rPr>
              <a:t> : BUDGET PRIMITIF 2026</a:t>
            </a:r>
            <a:endParaRPr/>
          </a:p>
        </p:txBody>
      </p:sp>
      <p:sp>
        <p:nvSpPr>
          <p:cNvPr id="232236535" name="Espace réservé du numéro de diapositive 2"/>
          <p:cNvSpPr>
            <a:spLocks noGrp="1"/>
          </p:cNvSpPr>
          <p:nvPr>
            <p:ph type="sldNum" sz="quarter" idx="12"/>
          </p:nvPr>
        </p:nvSpPr>
        <p:spPr bwMode="auto">
          <a:xfrm>
            <a:off x="11408938" y="274088"/>
            <a:ext cx="357239" cy="365124"/>
          </a:xfrm>
        </p:spPr>
        <p:txBody>
          <a:bodyPr/>
          <a:lstStyle/>
          <a:p>
            <a:pPr>
              <a:defRPr/>
            </a:pPr>
            <a:fld id="{B9E35E38-D9B6-06A5-5C52-9BF22A577CAC}" type="slidenum">
              <a:rPr lang="fr-FR"/>
              <a:t>77</a:t>
            </a:fld>
            <a:endParaRPr lang="fr-FR"/>
          </a:p>
        </p:txBody>
      </p:sp>
      <p:graphicFrame>
        <p:nvGraphicFramePr>
          <p:cNvPr id="829403035" name="Tableau 1"/>
          <p:cNvGraphicFramePr>
            <a:graphicFrameLocks xmlns:a="http://schemas.openxmlformats.org/drawingml/2006/main"/>
          </p:cNvGraphicFramePr>
          <p:nvPr/>
        </p:nvGraphicFramePr>
        <p:xfrm rot="0">
          <a:off x="480050" y="1578062"/>
          <a:ext cx="5615949" cy="3973821"/>
        </p:xfrm>
        <a:graphic>
          <a:graphicData uri="http://schemas.openxmlformats.org/drawingml/2006/table">
            <a:tbl>
              <a:tblPr firstRow="1" firstCol="0" lastRow="0" lastCol="0" bandRow="1" bandCol="0">
                <a:tableStyleId>{5F38191A-1F4A-62DC-F0C6-7433694D3598}</a:tableStyleId>
              </a:tblPr>
              <a:tblGrid>
                <a:gridCol w="4238452"/>
                <a:gridCol w="1377497"/>
              </a:tblGrid>
              <a:tr h="389889">
                <a:tc>
                  <a:txBody>
                    <a:bodyPr/>
                    <a:p>
                      <a:pPr algn="ctr">
                        <a:defRPr/>
                      </a:pPr>
                      <a:r>
                        <a:rPr lang="fr-FR" sz="1600">
                          <a:solidFill>
                            <a:srgbClr val="C00000"/>
                          </a:solidFill>
                        </a:rPr>
                        <a:t>DEPENSES DE FONCTIONNEMENT</a:t>
                      </a:r>
                      <a:endParaRPr/>
                    </a:p>
                    <a:p>
                      <a:pPr algn="ctr">
                        <a:defRPr/>
                      </a:pPr>
                      <a:r>
                        <a:rPr lang="fr-FR" sz="1600"/>
                        <a:t>En € </a:t>
                      </a:r>
                      <a:endParaRPr/>
                    </a:p>
                  </a:txBody>
                  <a:tcPr/>
                </a:tc>
                <a:tc>
                  <a:txBody>
                    <a:bodyPr/>
                    <a:p>
                      <a:pPr>
                        <a:defRPr/>
                      </a:pPr>
                      <a:r>
                        <a:rPr lang="fr-FR" sz="1600"/>
                        <a:t>   BP 2026</a:t>
                      </a:r>
                      <a:endParaRPr/>
                    </a:p>
                  </a:txBody>
                  <a:tcPr/>
                </a:tc>
              </a:tr>
              <a:tr h="377189">
                <a:tc>
                  <a:txBody>
                    <a:bodyPr/>
                    <a:p>
                      <a:pPr>
                        <a:defRPr/>
                      </a:pPr>
                      <a:r>
                        <a:rPr lang="fr-FR" sz="1600" b="1"/>
                        <a:t>011 – Charges à caractère général</a:t>
                      </a:r>
                      <a:endParaRPr b="1"/>
                    </a:p>
                  </a:txBody>
                  <a:tcPr/>
                </a:tc>
                <a:tc>
                  <a:txBody>
                    <a:bodyPr/>
                    <a:p>
                      <a:pPr algn="r">
                        <a:defRPr/>
                      </a:pPr>
                      <a:r>
                        <a:rPr/>
                        <a:t>20 300.00</a:t>
                      </a:r>
                      <a:endParaRPr/>
                    </a:p>
                  </a:txBody>
                  <a:tcPr/>
                </a:tc>
              </a:tr>
              <a:tr h="377189">
                <a:tc>
                  <a:txBody>
                    <a:bodyPr/>
                    <a:p>
                      <a:pPr>
                        <a:defRPr/>
                      </a:pPr>
                      <a:r>
                        <a:rPr lang="fr-FR" sz="1600" b="1"/>
                        <a:t>65 – Autres charges de gestion courante</a:t>
                      </a:r>
                      <a:endParaRPr b="1"/>
                    </a:p>
                  </a:txBody>
                  <a:tcPr/>
                </a:tc>
                <a:tc>
                  <a:txBody>
                    <a:bodyPr/>
                    <a:p>
                      <a:pPr algn="r">
                        <a:defRPr/>
                      </a:pPr>
                      <a:r>
                        <a:rPr/>
                        <a:t>160 000.00</a:t>
                      </a:r>
                      <a:endParaRPr/>
                    </a:p>
                  </a:txBody>
                  <a:tcPr/>
                </a:tc>
              </a:tr>
              <a:tr h="377189">
                <a:tc>
                  <a:txBody>
                    <a:bodyPr/>
                    <a:p>
                      <a:pPr>
                        <a:defRPr/>
                      </a:pPr>
                      <a:r>
                        <a:rPr lang="fr-FR" sz="1600" b="1"/>
                        <a:t>CHARGES DE GESTION</a:t>
                      </a:r>
                      <a:endParaRPr/>
                    </a:p>
                  </a:txBody>
                  <a:tcPr/>
                </a:tc>
                <a:tc>
                  <a:txBody>
                    <a:bodyPr/>
                    <a:p>
                      <a:pPr algn="r">
                        <a:defRPr/>
                      </a:pPr>
                      <a:r>
                        <a:rPr b="1"/>
                        <a:t>180 300.00</a:t>
                      </a:r>
                      <a:endParaRPr/>
                    </a:p>
                  </a:txBody>
                  <a:tcPr/>
                </a:tc>
              </a:tr>
              <a:tr h="377189">
                <a:tc>
                  <a:txBody>
                    <a:bodyPr/>
                    <a:p>
                      <a:pPr>
                        <a:defRPr/>
                      </a:pPr>
                      <a:r>
                        <a:rPr lang="fr-FR" sz="1600"/>
                        <a:t>66 – Charges financières</a:t>
                      </a:r>
                      <a:endParaRPr/>
                    </a:p>
                  </a:txBody>
                  <a:tcPr/>
                </a:tc>
                <a:tc>
                  <a:txBody>
                    <a:bodyPr/>
                    <a:p>
                      <a:pPr algn="r">
                        <a:defRPr/>
                      </a:pPr>
                      <a:r>
                        <a:rPr/>
                        <a:t>10 500.00</a:t>
                      </a:r>
                      <a:endParaRPr/>
                    </a:p>
                  </a:txBody>
                  <a:tcPr/>
                </a:tc>
              </a:tr>
              <a:tr h="377189">
                <a:tc>
                  <a:txBody>
                    <a:bodyPr/>
                    <a:p>
                      <a:pPr>
                        <a:defRPr/>
                      </a:pPr>
                      <a:r>
                        <a:rPr lang="fr-FR" sz="1600" b="1"/>
                        <a:t>DEPENSES REELLES DE FONCTIONNEMENT</a:t>
                      </a:r>
                      <a:endParaRPr/>
                    </a:p>
                  </a:txBody>
                  <a:tcPr/>
                </a:tc>
                <a:tc>
                  <a:txBody>
                    <a:bodyPr/>
                    <a:p>
                      <a:pPr algn="r">
                        <a:defRPr/>
                      </a:pPr>
                      <a:r>
                        <a:rPr b="1"/>
                        <a:t>190 800.00</a:t>
                      </a:r>
                      <a:endParaRPr/>
                    </a:p>
                  </a:txBody>
                  <a:tcPr/>
                </a:tc>
              </a:tr>
              <a:tr h="377189">
                <a:tc>
                  <a:txBody>
                    <a:bodyPr/>
                    <a:p>
                      <a:pPr>
                        <a:defRPr/>
                      </a:pPr>
                      <a:r>
                        <a:rPr lang="fr-FR" sz="1600" b="0"/>
                        <a:t>023 – Virement à la section d’investissement</a:t>
                      </a:r>
                      <a:endParaRPr/>
                    </a:p>
                  </a:txBody>
                  <a:tcPr/>
                </a:tc>
                <a:tc>
                  <a:txBody>
                    <a:bodyPr/>
                    <a:p>
                      <a:pPr algn="r">
                        <a:defRPr/>
                      </a:pPr>
                      <a:r>
                        <a:rPr/>
                        <a:t>62 500.00</a:t>
                      </a:r>
                      <a:endParaRPr/>
                    </a:p>
                  </a:txBody>
                  <a:tcPr/>
                </a:tc>
              </a:tr>
              <a:tr h="377189">
                <a:tc>
                  <a:txBody>
                    <a:bodyPr/>
                    <a:p>
                      <a:pPr>
                        <a:defRPr/>
                      </a:pPr>
                      <a:r>
                        <a:rPr lang="fr-FR" sz="1600" b="0"/>
                        <a:t>042 – Op. ordre transf. entre sections</a:t>
                      </a:r>
                      <a:endParaRPr/>
                    </a:p>
                  </a:txBody>
                  <a:tcPr/>
                </a:tc>
                <a:tc>
                  <a:txBody>
                    <a:bodyPr/>
                    <a:p>
                      <a:pPr algn="r">
                        <a:defRPr/>
                      </a:pPr>
                      <a:r>
                        <a:rPr/>
                        <a:t>22 200.00</a:t>
                      </a:r>
                      <a:endParaRPr/>
                    </a:p>
                  </a:txBody>
                  <a:tcPr/>
                </a:tc>
              </a:tr>
              <a:tr h="377189">
                <a:tc>
                  <a:txBody>
                    <a:bodyPr/>
                    <a:p>
                      <a:pPr>
                        <a:defRPr/>
                      </a:pPr>
                      <a:r>
                        <a:rPr lang="fr-FR" sz="1600" b="1"/>
                        <a:t>DEPENSES D’ORDRE DE FONCTIONNEMENT</a:t>
                      </a:r>
                      <a:endParaRPr/>
                    </a:p>
                  </a:txBody>
                  <a:tcPr/>
                </a:tc>
                <a:tc>
                  <a:txBody>
                    <a:bodyPr/>
                    <a:p>
                      <a:pPr algn="r">
                        <a:defRPr/>
                      </a:pPr>
                      <a:r>
                        <a:rPr b="1"/>
                        <a:t>84 700.00</a:t>
                      </a:r>
                      <a:endParaRPr/>
                    </a:p>
                  </a:txBody>
                  <a:tcPr/>
                </a:tc>
              </a:tr>
              <a:tr h="377189">
                <a:tc>
                  <a:txBody>
                    <a:bodyPr/>
                    <a:p>
                      <a:pPr>
                        <a:defRPr/>
                      </a:pPr>
                      <a:r>
                        <a:rPr lang="fr-FR" sz="1600" b="1">
                          <a:solidFill>
                            <a:srgbClr val="C00000"/>
                          </a:solidFill>
                        </a:rPr>
                        <a:t>TOTAL DES DEPENSES DE FONCTIONNEMENT</a:t>
                      </a:r>
                      <a:endParaRPr/>
                    </a:p>
                  </a:txBody>
                  <a:tcPr/>
                </a:tc>
                <a:tc>
                  <a:txBody>
                    <a:bodyPr/>
                    <a:p>
                      <a:pPr algn="r">
                        <a:defRPr/>
                      </a:pPr>
                      <a:r>
                        <a:rPr b="1">
                          <a:solidFill>
                            <a:srgbClr val="C00000"/>
                          </a:solidFill>
                        </a:rPr>
                        <a:t>275 500.00</a:t>
                      </a:r>
                      <a:endParaRPr/>
                    </a:p>
                  </a:txBody>
                  <a:tcPr/>
                </a:tc>
              </a:tr>
            </a:tbl>
          </a:graphicData>
        </a:graphic>
      </p:graphicFrame>
      <p:graphicFrame>
        <p:nvGraphicFramePr>
          <p:cNvPr id="1241209528" name="Tableau 1"/>
          <p:cNvGraphicFramePr>
            <a:graphicFrameLocks xmlns:a="http://schemas.openxmlformats.org/drawingml/2006/main"/>
          </p:cNvGraphicFramePr>
          <p:nvPr/>
        </p:nvGraphicFramePr>
        <p:xfrm rot="0">
          <a:off x="6210882" y="1611047"/>
          <a:ext cx="5646268" cy="3940834"/>
        </p:xfrm>
        <a:graphic>
          <a:graphicData uri="http://schemas.openxmlformats.org/drawingml/2006/table">
            <a:tbl>
              <a:tblPr firstRow="1" firstCol="0" lastRow="0" lastCol="0" bandRow="1" bandCol="0">
                <a:tableStyleId>{5F38191A-1F4A-62DC-F0C6-7433694D3598}</a:tableStyleId>
              </a:tblPr>
              <a:tblGrid>
                <a:gridCol w="4084535"/>
                <a:gridCol w="1561733"/>
              </a:tblGrid>
              <a:tr h="727783">
                <a:tc>
                  <a:txBody>
                    <a:bodyPr/>
                    <a:p>
                      <a:pPr algn="ctr">
                        <a:defRPr/>
                      </a:pPr>
                      <a:r>
                        <a:rPr lang="fr-FR" sz="1600">
                          <a:solidFill>
                            <a:srgbClr val="C00000"/>
                          </a:solidFill>
                        </a:rPr>
                        <a:t>RECETTES  DE FONCTIONNEMENT</a:t>
                      </a:r>
                      <a:endParaRPr/>
                    </a:p>
                    <a:p>
                      <a:pPr algn="ctr">
                        <a:defRPr/>
                      </a:pPr>
                      <a:r>
                        <a:rPr lang="fr-FR" sz="1600"/>
                        <a:t>En € </a:t>
                      </a:r>
                      <a:endParaRPr/>
                    </a:p>
                  </a:txBody>
                  <a:tcPr/>
                </a:tc>
                <a:tc>
                  <a:txBody>
                    <a:bodyPr/>
                    <a:p>
                      <a:pPr>
                        <a:defRPr/>
                      </a:pPr>
                      <a:r>
                        <a:rPr lang="fr-FR" sz="1600"/>
                        <a:t>    BP 2026</a:t>
                      </a:r>
                      <a:endParaRPr/>
                    </a:p>
                  </a:txBody>
                  <a:tcPr/>
                </a:tc>
              </a:tr>
              <a:tr h="713282">
                <a:tc>
                  <a:txBody>
                    <a:bodyPr/>
                    <a:p>
                      <a:pPr>
                        <a:defRPr/>
                      </a:pPr>
                      <a:r>
                        <a:rPr lang="fr-FR" sz="1600"/>
                        <a:t>75 – Autres produits de gestion courante</a:t>
                      </a:r>
                      <a:endParaRPr/>
                    </a:p>
                  </a:txBody>
                  <a:tcPr/>
                </a:tc>
                <a:tc>
                  <a:txBody>
                    <a:bodyPr/>
                    <a:p>
                      <a:pPr algn="r">
                        <a:defRPr/>
                      </a:pPr>
                      <a:r>
                        <a:rPr/>
                        <a:t>256 500.00</a:t>
                      </a:r>
                      <a:endParaRPr/>
                    </a:p>
                  </a:txBody>
                  <a:tcPr/>
                </a:tc>
              </a:tr>
              <a:tr h="459553">
                <a:tc>
                  <a:txBody>
                    <a:bodyPr/>
                    <a:p>
                      <a:pPr>
                        <a:defRPr/>
                      </a:pPr>
                      <a:r>
                        <a:rPr lang="fr-FR" sz="1600" b="1"/>
                        <a:t>RECETTES DE GESTION</a:t>
                      </a:r>
                      <a:endParaRPr/>
                    </a:p>
                  </a:txBody>
                  <a:tcPr/>
                </a:tc>
                <a:tc>
                  <a:txBody>
                    <a:bodyPr/>
                    <a:p>
                      <a:pPr algn="r">
                        <a:defRPr/>
                      </a:pPr>
                      <a:r>
                        <a:rPr b="1"/>
                        <a:t>256 500.00</a:t>
                      </a:r>
                      <a:endParaRPr/>
                    </a:p>
                  </a:txBody>
                  <a:tcPr/>
                </a:tc>
              </a:tr>
              <a:tr h="481638">
                <a:tc>
                  <a:txBody>
                    <a:bodyPr/>
                    <a:p>
                      <a:pPr marL="0" marR="0" lvl="0" indent="0" algn="l" defTabSz="914400">
                        <a:lnSpc>
                          <a:spcPct val="100000"/>
                        </a:lnSpc>
                        <a:spcBef>
                          <a:spcPts val="0"/>
                        </a:spcBef>
                        <a:spcAft>
                          <a:spcPts val="0"/>
                        </a:spcAft>
                        <a:buClrTx/>
                        <a:buSzTx/>
                        <a:buFontTx/>
                        <a:buNone/>
                        <a:defRPr/>
                      </a:pPr>
                      <a:r>
                        <a:rPr lang="fr-FR" sz="1600" b="1"/>
                        <a:t>RECETTES RELLES DE FONCTIONNEMENT</a:t>
                      </a:r>
                      <a:endParaRPr/>
                    </a:p>
                  </a:txBody>
                  <a:tcPr/>
                </a:tc>
                <a:tc>
                  <a:txBody>
                    <a:bodyPr/>
                    <a:p>
                      <a:pPr algn="r">
                        <a:defRPr/>
                      </a:pPr>
                      <a:r>
                        <a:rPr b="1"/>
                        <a:t>256 500.00</a:t>
                      </a:r>
                      <a:endParaRPr/>
                    </a:p>
                  </a:txBody>
                  <a:tcPr/>
                </a:tc>
              </a:tr>
              <a:tr h="453915">
                <a:tc>
                  <a:txBody>
                    <a:bodyPr/>
                    <a:p>
                      <a:pPr marL="0" marR="0" lvl="0" indent="0" algn="l" defTabSz="914400">
                        <a:lnSpc>
                          <a:spcPct val="100000"/>
                        </a:lnSpc>
                        <a:spcBef>
                          <a:spcPts val="0"/>
                        </a:spcBef>
                        <a:spcAft>
                          <a:spcPts val="0"/>
                        </a:spcAft>
                        <a:defRPr/>
                      </a:pPr>
                      <a:r>
                        <a:rPr lang="fr-FR" sz="1800" b="0" i="0" u="none" strike="noStrike" cap="none" spc="0">
                          <a:solidFill>
                            <a:schemeClr val="dk1"/>
                          </a:solidFill>
                          <a:latin typeface="+mn-lt"/>
                          <a:ea typeface="+mn-ea"/>
                          <a:cs typeface="+mn-cs"/>
                        </a:rPr>
                        <a:t>042 – Op. ordre transf. entre sections</a:t>
                      </a:r>
                      <a:endParaRPr lang="fr-FR" sz="1800" b="0" i="0" u="none" strike="noStrike" cap="none" spc="0">
                        <a:solidFill>
                          <a:schemeClr val="dk1"/>
                        </a:solidFill>
                        <a:latin typeface="Calibri"/>
                        <a:cs typeface="Calibri"/>
                      </a:endParaRPr>
                    </a:p>
                  </a:txBody>
                  <a:tcPr/>
                </a:tc>
                <a:tc>
                  <a:txBody>
                    <a:bodyPr/>
                    <a:p>
                      <a:pPr marL="0" marR="0" indent="0" algn="r">
                        <a:lnSpc>
                          <a:spcPct val="100000"/>
                        </a:lnSpc>
                        <a:spcBef>
                          <a:spcPts val="0"/>
                        </a:spcBef>
                        <a:spcAft>
                          <a:spcPts val="0"/>
                        </a:spcAft>
                        <a:defRPr/>
                      </a:pPr>
                      <a:r>
                        <a:rPr lang="fr-FR" sz="1800" b="0" i="0" u="none" strike="noStrike" cap="none" spc="0">
                          <a:solidFill>
                            <a:schemeClr val="dk1"/>
                          </a:solidFill>
                          <a:latin typeface="Calibri"/>
                          <a:ea typeface="Calibri"/>
                          <a:cs typeface="Calibri"/>
                        </a:rPr>
                        <a:t>19 000.00</a:t>
                      </a:r>
                      <a:endParaRPr lang="fr-FR" sz="1800" b="0" i="0" u="none" strike="noStrike" cap="none" spc="0">
                        <a:solidFill>
                          <a:schemeClr val="dk1"/>
                        </a:solidFill>
                        <a:latin typeface="Calibri"/>
                        <a:cs typeface="Calibri"/>
                      </a:endParaRPr>
                    </a:p>
                  </a:txBody>
                  <a:tcPr/>
                </a:tc>
              </a:tr>
              <a:tr h="391381">
                <a:tc>
                  <a:txBody>
                    <a:bodyPr/>
                    <a:p>
                      <a:pPr marL="0" marR="0" lvl="0" indent="0" algn="l" defTabSz="914400">
                        <a:lnSpc>
                          <a:spcPct val="100000"/>
                        </a:lnSpc>
                        <a:spcBef>
                          <a:spcPts val="0"/>
                        </a:spcBef>
                        <a:spcAft>
                          <a:spcPts val="0"/>
                        </a:spcAft>
                        <a:defRPr/>
                      </a:pPr>
                      <a:r>
                        <a:rPr lang="fr-FR" sz="1600" b="1" i="0" u="none" strike="noStrike" cap="none" spc="0">
                          <a:solidFill>
                            <a:schemeClr val="dk1"/>
                          </a:solidFill>
                          <a:latin typeface="Calibri"/>
                          <a:ea typeface="Calibri"/>
                          <a:cs typeface="Calibri"/>
                        </a:rPr>
                        <a:t>RECETTES D’ORDRE DE FONCTIONNEMENT</a:t>
                      </a:r>
                      <a:endParaRPr lang="fr-FR" sz="1800" b="1" i="0" u="none" strike="noStrike" cap="none" spc="0">
                        <a:solidFill>
                          <a:schemeClr val="dk1"/>
                        </a:solidFill>
                        <a:latin typeface="Calibri"/>
                        <a:cs typeface="Calibri"/>
                      </a:endParaRPr>
                    </a:p>
                  </a:txBody>
                  <a:tcPr/>
                </a:tc>
                <a:tc>
                  <a:txBody>
                    <a:bodyPr/>
                    <a:p>
                      <a:pPr marL="0" marR="0" indent="0" algn="r">
                        <a:lnSpc>
                          <a:spcPct val="100000"/>
                        </a:lnSpc>
                        <a:spcBef>
                          <a:spcPts val="0"/>
                        </a:spcBef>
                        <a:spcAft>
                          <a:spcPts val="0"/>
                        </a:spcAft>
                        <a:defRPr/>
                      </a:pPr>
                      <a:r>
                        <a:rPr lang="fr-FR" sz="1800" b="1" i="0" u="none" strike="noStrike" cap="none" spc="0">
                          <a:solidFill>
                            <a:schemeClr val="dk1"/>
                          </a:solidFill>
                          <a:latin typeface="Calibri"/>
                          <a:ea typeface="Calibri"/>
                          <a:cs typeface="Calibri"/>
                        </a:rPr>
                        <a:t>19 000.00</a:t>
                      </a:r>
                      <a:endParaRPr lang="fr-FR" sz="1800" b="1" i="0" u="none" strike="noStrike" cap="none" spc="0">
                        <a:solidFill>
                          <a:schemeClr val="dk1"/>
                        </a:solidFill>
                        <a:latin typeface="Calibri"/>
                        <a:cs typeface="Calibri"/>
                      </a:endParaRPr>
                    </a:p>
                  </a:txBody>
                  <a:tcPr/>
                </a:tc>
              </a:tr>
              <a:tr h="713282">
                <a:tc>
                  <a:txBody>
                    <a:bodyPr/>
                    <a:p>
                      <a:pPr marL="0" marR="0" lvl="0" indent="0" algn="l" defTabSz="914400">
                        <a:lnSpc>
                          <a:spcPct val="100000"/>
                        </a:lnSpc>
                        <a:spcBef>
                          <a:spcPts val="0"/>
                        </a:spcBef>
                        <a:spcAft>
                          <a:spcPts val="0"/>
                        </a:spcAft>
                        <a:buClrTx/>
                        <a:buSzTx/>
                        <a:buFontTx/>
                        <a:buNone/>
                        <a:defRPr/>
                      </a:pPr>
                      <a:r>
                        <a:rPr lang="fr-FR" sz="1600" b="1">
                          <a:solidFill>
                            <a:srgbClr val="C00000"/>
                          </a:solidFill>
                        </a:rPr>
                        <a:t>RECETTES DE FONCTIONNEMENT CUMULEES</a:t>
                      </a:r>
                      <a:endParaRPr/>
                    </a:p>
                  </a:txBody>
                  <a:tcPr/>
                </a:tc>
                <a:tc>
                  <a:txBody>
                    <a:bodyPr/>
                    <a:p>
                      <a:pPr algn="r">
                        <a:defRPr/>
                      </a:pPr>
                      <a:r>
                        <a:rPr b="1">
                          <a:solidFill>
                            <a:srgbClr val="C00000"/>
                          </a:solidFill>
                        </a:rPr>
                        <a:t>275 500.00</a:t>
                      </a:r>
                      <a:endParaRPr/>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37811772" name="ZoneTexte 4"/>
          <p:cNvSpPr txBox="1"/>
          <p:nvPr/>
        </p:nvSpPr>
        <p:spPr bwMode="auto">
          <a:xfrm>
            <a:off x="469780" y="1674780"/>
            <a:ext cx="9278223" cy="646330"/>
          </a:xfrm>
          <a:prstGeom prst="rect">
            <a:avLst/>
          </a:prstGeom>
          <a:noFill/>
        </p:spPr>
        <p:txBody>
          <a:bodyPr wrap="square" rtlCol="0">
            <a:spAutoFit/>
          </a:bodyPr>
          <a:lstStyle/>
          <a:p>
            <a:pPr>
              <a:defRPr/>
            </a:pPr>
            <a:endParaRPr lang="fr-FR"/>
          </a:p>
          <a:p>
            <a:pPr>
              <a:defRPr/>
            </a:pPr>
            <a:endParaRPr lang="fr-FR"/>
          </a:p>
        </p:txBody>
      </p:sp>
      <p:sp>
        <p:nvSpPr>
          <p:cNvPr id="532390759" name="Espace réservé du numéro de diapositive 2"/>
          <p:cNvSpPr>
            <a:spLocks noGrp="1"/>
          </p:cNvSpPr>
          <p:nvPr>
            <p:ph type="sldNum" sz="quarter" idx="12"/>
          </p:nvPr>
        </p:nvSpPr>
        <p:spPr bwMode="auto"/>
        <p:txBody>
          <a:bodyPr/>
          <a:lstStyle/>
          <a:p>
            <a:pPr>
              <a:defRPr/>
            </a:pPr>
            <a:fld id="{5F99F1BF-64F5-4A6D-ABEF-306A649344C4}" type="slidenum">
              <a:rPr lang="fr-FR"/>
              <a:t>78</a:t>
            </a:fld>
            <a:endParaRPr lang="fr-FR"/>
          </a:p>
        </p:txBody>
      </p:sp>
      <p:sp>
        <p:nvSpPr>
          <p:cNvPr id="105280114" name="ZoneTexte 5"/>
          <p:cNvSpPr txBox="1">
            <a:spLocks noGrp="1"/>
          </p:cNvSpPr>
          <p:nvPr>
            <p:ph type="title" idx="4294967295"/>
          </p:nvPr>
        </p:nvSpPr>
        <p:spPr bwMode="auto">
          <a:xfrm>
            <a:off x="0" y="790701"/>
            <a:ext cx="11714062" cy="475848"/>
          </a:xfrm>
          <a:prstGeom prst="rect">
            <a:avLst/>
          </a:prstGeom>
          <a:noFill/>
        </p:spPr>
        <p:txBody>
          <a:bodyPr wrap="square" rtlCol="0">
            <a:spAutoFit/>
          </a:bodyPr>
          <a:lstStyle/>
          <a:p>
            <a:pPr>
              <a:defRPr/>
            </a:pPr>
            <a:r>
              <a:rPr lang="fr-FR" sz="3600" b="1">
                <a:solidFill>
                  <a:srgbClr val="C00000"/>
                </a:solidFill>
              </a:rPr>
              <a:t>	</a:t>
            </a:r>
            <a:r>
              <a:rPr lang="fr-FR" sz="2800" b="1">
                <a:solidFill>
                  <a:srgbClr val="C00000"/>
                </a:solidFill>
                <a:latin typeface="calibri corps"/>
              </a:rPr>
              <a:t>2) </a:t>
            </a:r>
            <a:r>
              <a:rPr lang="fr-FR" sz="2800" b="1" u="sng">
                <a:solidFill>
                  <a:srgbClr val="C00000"/>
                </a:solidFill>
                <a:latin typeface="calibri corps"/>
              </a:rPr>
              <a:t>BUDGET ANNEXE CINEMA</a:t>
            </a:r>
            <a:r>
              <a:rPr lang="fr-FR" sz="2800" b="1">
                <a:solidFill>
                  <a:srgbClr val="C00000"/>
                </a:solidFill>
                <a:latin typeface="calibri corps"/>
              </a:rPr>
              <a:t> : BUDGET PRIMITIF 2026</a:t>
            </a:r>
            <a:endParaRPr sz="2800" b="1">
              <a:solidFill>
                <a:srgbClr val="C00000"/>
              </a:solidFill>
              <a:latin typeface="calibri corps"/>
              <a:ea typeface="Arial"/>
              <a:cs typeface="Arial"/>
            </a:endParaRPr>
          </a:p>
        </p:txBody>
      </p:sp>
      <p:graphicFrame>
        <p:nvGraphicFramePr>
          <p:cNvPr id="775701557" name="Tableau 1"/>
          <p:cNvGraphicFramePr>
            <a:graphicFrameLocks xmlns:a="http://schemas.openxmlformats.org/drawingml/2006/main"/>
          </p:cNvGraphicFramePr>
          <p:nvPr/>
        </p:nvGraphicFramePr>
        <p:xfrm rot="0">
          <a:off x="5547424" y="1518644"/>
          <a:ext cx="6126350" cy="4489043"/>
        </p:xfrm>
        <a:graphic>
          <a:graphicData uri="http://schemas.openxmlformats.org/drawingml/2006/table">
            <a:tbl>
              <a:tblPr firstRow="1" firstCol="0" lastRow="0" lastCol="0" bandRow="1" bandCol="0">
                <a:tableStyleId>{DA2EE8F4-C70D-5240-8D52-E37A190E7F50}</a:tableStyleId>
              </a:tblPr>
              <a:tblGrid>
                <a:gridCol w="4215692"/>
                <a:gridCol w="1910658"/>
              </a:tblGrid>
              <a:tr h="520928">
                <a:tc>
                  <a:txBody>
                    <a:bodyPr/>
                    <a:p>
                      <a:pPr algn="ctr">
                        <a:defRPr/>
                      </a:pPr>
                      <a:r>
                        <a:rPr lang="fr-FR" sz="1600"/>
                        <a:t>RECETTES D’INVESTISSEMENT (En €) </a:t>
                      </a:r>
                      <a:endParaRPr/>
                    </a:p>
                  </a:txBody>
                  <a:tcPr/>
                </a:tc>
                <a:tc>
                  <a:txBody>
                    <a:bodyPr/>
                    <a:p>
                      <a:pPr algn="ctr">
                        <a:defRPr/>
                      </a:pPr>
                      <a:r>
                        <a:rPr lang="fr-FR" sz="1600"/>
                        <a:t>BP 2026</a:t>
                      </a:r>
                      <a:endParaRPr/>
                    </a:p>
                  </a:txBody>
                  <a:tcPr/>
                </a:tc>
              </a:tr>
              <a:tr h="394138">
                <a:tc>
                  <a:txBody>
                    <a:bodyPr/>
                    <a:p>
                      <a:pPr>
                        <a:defRPr/>
                      </a:pPr>
                      <a:r>
                        <a:rPr lang="fr-FR" sz="1600"/>
                        <a:t>1068 – Excédents de fonctionnement capitalisés</a:t>
                      </a:r>
                      <a:endParaRPr/>
                    </a:p>
                  </a:txBody>
                  <a:tcPr/>
                </a:tc>
                <a:tc>
                  <a:txBody>
                    <a:bodyPr/>
                    <a:p>
                      <a:pPr algn="r">
                        <a:defRPr/>
                      </a:pPr>
                      <a:r>
                        <a:rPr/>
                        <a:t>120 649.65</a:t>
                      </a:r>
                      <a:endParaRPr/>
                    </a:p>
                  </a:txBody>
                  <a:tcPr/>
                </a:tc>
              </a:tr>
              <a:tr h="362351">
                <a:tc>
                  <a:txBody>
                    <a:bodyPr/>
                    <a:p>
                      <a:pPr marL="0" marR="0" lvl="0" indent="0" algn="l" defTabSz="914400">
                        <a:lnSpc>
                          <a:spcPct val="100000"/>
                        </a:lnSpc>
                        <a:spcBef>
                          <a:spcPts val="0"/>
                        </a:spcBef>
                        <a:spcAft>
                          <a:spcPts val="0"/>
                        </a:spcAft>
                        <a:buClrTx/>
                        <a:buSzTx/>
                        <a:buFontTx/>
                        <a:buNone/>
                        <a:defRPr/>
                      </a:pPr>
                      <a:r>
                        <a:rPr lang="fr-FR" sz="1600" b="1"/>
                        <a:t>TOTAL DES RECETTES FINANCIERES</a:t>
                      </a:r>
                      <a:endParaRPr/>
                    </a:p>
                  </a:txBody>
                  <a:tcPr/>
                </a:tc>
                <a:tc>
                  <a:txBody>
                    <a:bodyPr/>
                    <a:p>
                      <a:pPr algn="r">
                        <a:defRPr/>
                      </a:pPr>
                      <a:r>
                        <a:rPr b="1"/>
                        <a:t>120 649.65</a:t>
                      </a:r>
                      <a:endParaRPr/>
                    </a:p>
                  </a:txBody>
                  <a:tcPr/>
                </a:tc>
              </a:tr>
              <a:tr h="362351">
                <a:tc>
                  <a:txBody>
                    <a:bodyPr/>
                    <a:p>
                      <a:pPr marL="0" marR="0" lvl="0" indent="0" algn="l" defTabSz="914400">
                        <a:lnSpc>
                          <a:spcPct val="100000"/>
                        </a:lnSpc>
                        <a:spcBef>
                          <a:spcPts val="0"/>
                        </a:spcBef>
                        <a:spcAft>
                          <a:spcPts val="0"/>
                        </a:spcAft>
                        <a:buClrTx/>
                        <a:buSzTx/>
                        <a:buFontTx/>
                        <a:buNone/>
                        <a:defRPr/>
                      </a:pPr>
                      <a:r>
                        <a:rPr lang="fr-FR" sz="1600" b="1"/>
                        <a:t>TOTAL RECETTES REELLES D’INVESTISSEMENT</a:t>
                      </a:r>
                      <a:endParaRPr/>
                    </a:p>
                  </a:txBody>
                  <a:tcPr/>
                </a:tc>
                <a:tc>
                  <a:txBody>
                    <a:bodyPr/>
                    <a:p>
                      <a:pPr algn="r">
                        <a:defRPr/>
                      </a:pPr>
                      <a:r>
                        <a:rPr sz="1800" b="1"/>
                        <a:t>120 649.65</a:t>
                      </a:r>
                      <a:endParaRPr/>
                    </a:p>
                  </a:txBody>
                  <a:tcPr/>
                </a:tc>
              </a:tr>
              <a:tr h="394138">
                <a:tc>
                  <a:txBody>
                    <a:bodyPr/>
                    <a:p>
                      <a:pPr marL="0" marR="0" lvl="0" indent="0" algn="l" defTabSz="914400">
                        <a:lnSpc>
                          <a:spcPct val="100000"/>
                        </a:lnSpc>
                        <a:spcBef>
                          <a:spcPts val="0"/>
                        </a:spcBef>
                        <a:spcAft>
                          <a:spcPts val="0"/>
                        </a:spcAft>
                        <a:buClrTx/>
                        <a:buSzTx/>
                        <a:buFontTx/>
                        <a:buNone/>
                        <a:defRPr/>
                      </a:pPr>
                      <a:r>
                        <a:rPr lang="fr-FR" sz="1600" b="0"/>
                        <a:t>021 – Virement de la section de fonctionnement</a:t>
                      </a:r>
                      <a:endParaRPr/>
                    </a:p>
                  </a:txBody>
                  <a:tcPr/>
                </a:tc>
                <a:tc>
                  <a:txBody>
                    <a:bodyPr/>
                    <a:p>
                      <a:pPr algn="r">
                        <a:defRPr/>
                      </a:pPr>
                      <a:r>
                        <a:rPr/>
                        <a:t>62 500.00</a:t>
                      </a:r>
                      <a:endParaRPr/>
                    </a:p>
                  </a:txBody>
                  <a:tcPr/>
                </a:tc>
              </a:tr>
              <a:tr h="426725">
                <a:tc>
                  <a:txBody>
                    <a:bodyPr/>
                    <a:p>
                      <a:pPr marL="0" marR="0" lvl="0" indent="0" algn="l" defTabSz="914400">
                        <a:lnSpc>
                          <a:spcPct val="100000"/>
                        </a:lnSpc>
                        <a:spcBef>
                          <a:spcPts val="0"/>
                        </a:spcBef>
                        <a:spcAft>
                          <a:spcPts val="0"/>
                        </a:spcAft>
                        <a:buClrTx/>
                        <a:buSzTx/>
                        <a:buFontTx/>
                        <a:buNone/>
                        <a:defRPr/>
                      </a:pPr>
                      <a:r>
                        <a:rPr lang="fr-FR" sz="1600" b="0"/>
                        <a:t>040 – Op.ordre transf.entre sections</a:t>
                      </a:r>
                      <a:endParaRPr sz="1600" b="0"/>
                    </a:p>
                  </a:txBody>
                  <a:tcPr/>
                </a:tc>
                <a:tc>
                  <a:txBody>
                    <a:bodyPr/>
                    <a:p>
                      <a:pPr algn="r">
                        <a:defRPr/>
                      </a:pPr>
                      <a:r>
                        <a:rPr/>
                        <a:t>22 200.00</a:t>
                      </a:r>
                      <a:endParaRPr/>
                    </a:p>
                  </a:txBody>
                  <a:tcPr/>
                </a:tc>
              </a:tr>
              <a:tr h="616659">
                <a:tc>
                  <a:txBody>
                    <a:bodyPr/>
                    <a:p>
                      <a:pPr marL="0" marR="0" lvl="0" indent="0" algn="l" defTabSz="914400">
                        <a:lnSpc>
                          <a:spcPct val="100000"/>
                        </a:lnSpc>
                        <a:spcBef>
                          <a:spcPts val="0"/>
                        </a:spcBef>
                        <a:spcAft>
                          <a:spcPts val="0"/>
                        </a:spcAft>
                        <a:buClrTx/>
                        <a:buSzTx/>
                        <a:buFontTx/>
                        <a:buNone/>
                        <a:defRPr/>
                      </a:pPr>
                      <a:r>
                        <a:rPr lang="fr-FR" sz="1600" b="1"/>
                        <a:t>TOTAL DES RECETTES D’ORDRE D’INVESTISSEMENT</a:t>
                      </a:r>
                      <a:endParaRPr/>
                    </a:p>
                  </a:txBody>
                  <a:tcPr/>
                </a:tc>
                <a:tc>
                  <a:txBody>
                    <a:bodyPr/>
                    <a:p>
                      <a:pPr algn="r">
                        <a:defRPr/>
                      </a:pPr>
                      <a:r>
                        <a:rPr b="1"/>
                        <a:t>84 700.00 </a:t>
                      </a:r>
                      <a:endParaRPr/>
                    </a:p>
                  </a:txBody>
                  <a:tcPr/>
                </a:tc>
              </a:tr>
              <a:tr h="394138">
                <a:tc>
                  <a:txBody>
                    <a:bodyPr/>
                    <a:p>
                      <a:pPr marL="0" marR="0" lvl="0" indent="0" algn="l" defTabSz="914400">
                        <a:lnSpc>
                          <a:spcPct val="100000"/>
                        </a:lnSpc>
                        <a:spcBef>
                          <a:spcPts val="0"/>
                        </a:spcBef>
                        <a:spcAft>
                          <a:spcPts val="0"/>
                        </a:spcAft>
                        <a:buClrTx/>
                        <a:buSzTx/>
                        <a:buFontTx/>
                        <a:buNone/>
                        <a:defRPr/>
                      </a:pPr>
                      <a:r>
                        <a:rPr lang="fr-FR" sz="1600" b="1"/>
                        <a:t>TOTAL DES RECETTES D’INVESTISSEMENT</a:t>
                      </a:r>
                      <a:endParaRPr/>
                    </a:p>
                  </a:txBody>
                  <a:tcPr/>
                </a:tc>
                <a:tc>
                  <a:txBody>
                    <a:bodyPr/>
                    <a:p>
                      <a:pPr algn="r">
                        <a:defRPr/>
                      </a:pPr>
                      <a:r>
                        <a:rPr b="1"/>
                        <a:t>205 349.65</a:t>
                      </a:r>
                      <a:endParaRPr/>
                    </a:p>
                  </a:txBody>
                  <a:tcPr/>
                </a:tc>
              </a:tr>
              <a:tr h="394138">
                <a:tc>
                  <a:txBody>
                    <a:bodyPr/>
                    <a:p>
                      <a:pPr marL="0" marR="0" lvl="0" indent="0" algn="l" defTabSz="914400">
                        <a:lnSpc>
                          <a:spcPct val="100000"/>
                        </a:lnSpc>
                        <a:spcBef>
                          <a:spcPts val="0"/>
                        </a:spcBef>
                        <a:spcAft>
                          <a:spcPts val="0"/>
                        </a:spcAft>
                        <a:buClrTx/>
                        <a:buSzTx/>
                        <a:buFontTx/>
                        <a:buNone/>
                        <a:defRPr/>
                      </a:pPr>
                      <a:r>
                        <a:rPr lang="fr-FR" sz="1600" b="1"/>
                        <a:t>001-Solde d’exécution positif 2025 reporté</a:t>
                      </a:r>
                      <a:endParaRPr/>
                    </a:p>
                  </a:txBody>
                  <a:tcPr/>
                </a:tc>
                <a:tc>
                  <a:txBody>
                    <a:bodyPr/>
                    <a:p>
                      <a:pPr algn="r">
                        <a:defRPr/>
                      </a:pPr>
                      <a:r>
                        <a:rPr b="1"/>
                        <a:t>53 485.97 </a:t>
                      </a:r>
                      <a:endParaRPr/>
                    </a:p>
                  </a:txBody>
                  <a:tcPr/>
                </a:tc>
              </a:tr>
              <a:tr h="616659">
                <a:tc>
                  <a:txBody>
                    <a:bodyPr/>
                    <a:p>
                      <a:pPr marL="0" marR="0" lvl="0" indent="0" algn="l" defTabSz="914400">
                        <a:lnSpc>
                          <a:spcPct val="100000"/>
                        </a:lnSpc>
                        <a:spcBef>
                          <a:spcPts val="0"/>
                        </a:spcBef>
                        <a:spcAft>
                          <a:spcPts val="0"/>
                        </a:spcAft>
                        <a:buClrTx/>
                        <a:buSzTx/>
                        <a:buFontTx/>
                        <a:buNone/>
                        <a:defRPr/>
                      </a:pPr>
                      <a:r>
                        <a:rPr lang="fr-FR" sz="1600" b="1">
                          <a:solidFill>
                            <a:srgbClr val="C00000"/>
                          </a:solidFill>
                        </a:rPr>
                        <a:t>TOTAL DES RECETTES D’INVESTISSEMENT CUMULEES</a:t>
                      </a:r>
                      <a:endParaRPr/>
                    </a:p>
                  </a:txBody>
                  <a:tcPr/>
                </a:tc>
                <a:tc>
                  <a:txBody>
                    <a:bodyPr/>
                    <a:p>
                      <a:pPr algn="r">
                        <a:defRPr/>
                      </a:pPr>
                      <a:r>
                        <a:rPr b="1">
                          <a:solidFill>
                            <a:srgbClr val="C00000"/>
                          </a:solidFill>
                        </a:rPr>
                        <a:t>258 835.62</a:t>
                      </a:r>
                      <a:endParaRPr/>
                    </a:p>
                  </a:txBody>
                  <a:tcPr/>
                </a:tc>
              </a:tr>
            </a:tbl>
          </a:graphicData>
        </a:graphic>
      </p:graphicFrame>
      <p:graphicFrame>
        <p:nvGraphicFramePr>
          <p:cNvPr id="696537703" name="Tableau 1"/>
          <p:cNvGraphicFramePr>
            <a:graphicFrameLocks xmlns:a="http://schemas.openxmlformats.org/drawingml/2006/main"/>
          </p:cNvGraphicFramePr>
          <p:nvPr/>
        </p:nvGraphicFramePr>
        <p:xfrm rot="0">
          <a:off x="310597" y="1531344"/>
          <a:ext cx="4860000" cy="4957313"/>
        </p:xfrm>
        <a:graphic>
          <a:graphicData uri="http://schemas.openxmlformats.org/drawingml/2006/table">
            <a:tbl>
              <a:tblPr firstRow="1" firstCol="0" lastRow="0" lastCol="0" bandRow="1" bandCol="0">
                <a:tableStyleId>{DA2EE8F4-C70D-5240-8D52-E37A190E7F50}</a:tableStyleId>
              </a:tblPr>
              <a:tblGrid>
                <a:gridCol w="3510000"/>
                <a:gridCol w="1350000"/>
              </a:tblGrid>
              <a:tr h="552700">
                <a:tc>
                  <a:txBody>
                    <a:bodyPr/>
                    <a:p>
                      <a:pPr algn="ctr">
                        <a:defRPr/>
                      </a:pPr>
                      <a:r>
                        <a:rPr lang="fr-FR" sz="1600"/>
                        <a:t>DEPENSES D’INVESTISSEMENT (En €)</a:t>
                      </a:r>
                      <a:endParaRPr/>
                    </a:p>
                  </a:txBody>
                  <a:tcPr/>
                </a:tc>
                <a:tc>
                  <a:txBody>
                    <a:bodyPr/>
                    <a:p>
                      <a:pPr algn="ctr">
                        <a:defRPr/>
                      </a:pPr>
                      <a:r>
                        <a:rPr lang="fr-FR" sz="1600"/>
                        <a:t>BP 2026</a:t>
                      </a:r>
                      <a:endParaRPr/>
                    </a:p>
                  </a:txBody>
                  <a:tcPr/>
                </a:tc>
              </a:tr>
              <a:tr h="411733">
                <a:tc>
                  <a:txBody>
                    <a:bodyPr/>
                    <a:p>
                      <a:pPr>
                        <a:defRPr/>
                      </a:pPr>
                      <a:r>
                        <a:rPr lang="fr-FR" sz="1600"/>
                        <a:t>21 – Immobilisations corporelles</a:t>
                      </a:r>
                      <a:endParaRPr/>
                    </a:p>
                  </a:txBody>
                  <a:tcPr/>
                </a:tc>
                <a:tc>
                  <a:txBody>
                    <a:bodyPr/>
                    <a:p>
                      <a:pPr algn="r">
                        <a:defRPr/>
                      </a:pPr>
                      <a:r>
                        <a:rPr/>
                        <a:t>119 835.62</a:t>
                      </a:r>
                      <a:endParaRPr/>
                    </a:p>
                  </a:txBody>
                  <a:tcPr/>
                </a:tc>
              </a:tr>
              <a:tr h="365082">
                <a:tc>
                  <a:txBody>
                    <a:bodyPr/>
                    <a:p>
                      <a:pPr>
                        <a:defRPr/>
                      </a:pPr>
                      <a:r>
                        <a:rPr lang="fr-FR" sz="1600" b="1"/>
                        <a:t>TOTAL DES DEPENSES D’EQUIPEMENT</a:t>
                      </a:r>
                      <a:endParaRPr/>
                    </a:p>
                  </a:txBody>
                  <a:tcPr/>
                </a:tc>
                <a:tc>
                  <a:txBody>
                    <a:bodyPr/>
                    <a:p>
                      <a:pPr algn="r">
                        <a:defRPr/>
                      </a:pPr>
                      <a:r>
                        <a:rPr sz="1800" b="1"/>
                        <a:t>119 835.62</a:t>
                      </a:r>
                      <a:endParaRPr/>
                    </a:p>
                  </a:txBody>
                  <a:tcPr/>
                </a:tc>
              </a:tr>
              <a:tr h="365082">
                <a:tc>
                  <a:txBody>
                    <a:bodyPr/>
                    <a:p>
                      <a:pPr marL="0" marR="0" lvl="0" indent="0" algn="l" defTabSz="914400">
                        <a:lnSpc>
                          <a:spcPct val="100000"/>
                        </a:lnSpc>
                        <a:spcBef>
                          <a:spcPts val="0"/>
                        </a:spcBef>
                        <a:spcAft>
                          <a:spcPts val="0"/>
                        </a:spcAft>
                        <a:buClrTx/>
                        <a:buSzTx/>
                        <a:buFontTx/>
                        <a:buNone/>
                        <a:defRPr/>
                      </a:pPr>
                      <a:r>
                        <a:rPr lang="fr-FR" sz="1600" b="0"/>
                        <a:t>16 – Emprunts et dettes assimilées</a:t>
                      </a:r>
                      <a:endParaRPr lang="fr-FR" sz="1600" b="1"/>
                    </a:p>
                  </a:txBody>
                  <a:tcPr/>
                </a:tc>
                <a:tc>
                  <a:txBody>
                    <a:bodyPr/>
                    <a:p>
                      <a:pPr algn="r">
                        <a:defRPr/>
                      </a:pPr>
                      <a:r>
                        <a:rPr/>
                        <a:t>120 000.00</a:t>
                      </a:r>
                      <a:endParaRPr/>
                    </a:p>
                  </a:txBody>
                  <a:tcPr/>
                </a:tc>
              </a:tr>
              <a:tr h="365082">
                <a:tc>
                  <a:txBody>
                    <a:bodyPr/>
                    <a:p>
                      <a:pPr marL="0" marR="0" lvl="0" indent="0" algn="l" defTabSz="914400">
                        <a:lnSpc>
                          <a:spcPct val="100000"/>
                        </a:lnSpc>
                        <a:spcBef>
                          <a:spcPts val="0"/>
                        </a:spcBef>
                        <a:spcAft>
                          <a:spcPts val="0"/>
                        </a:spcAft>
                        <a:buClrTx/>
                        <a:buSzTx/>
                        <a:buFontTx/>
                        <a:buNone/>
                        <a:defRPr/>
                      </a:pPr>
                      <a:r>
                        <a:rPr lang="fr-FR" sz="1600" b="1"/>
                        <a:t>TOTAL DES DEPENSES FINANCIERES</a:t>
                      </a:r>
                      <a:endParaRPr/>
                    </a:p>
                  </a:txBody>
                  <a:tcPr/>
                </a:tc>
                <a:tc>
                  <a:txBody>
                    <a:bodyPr/>
                    <a:p>
                      <a:pPr algn="r">
                        <a:defRPr/>
                      </a:pPr>
                      <a:r>
                        <a:rPr sz="1800" b="1"/>
                        <a:t>120 000.00</a:t>
                      </a:r>
                      <a:endParaRPr sz="1800"/>
                    </a:p>
                  </a:txBody>
                  <a:tcPr/>
                </a:tc>
              </a:tr>
              <a:tr h="564441">
                <a:tc>
                  <a:txBody>
                    <a:bodyPr/>
                    <a:p>
                      <a:pPr marL="0" marR="0" lvl="0" indent="0" algn="l" defTabSz="914400">
                        <a:lnSpc>
                          <a:spcPct val="100000"/>
                        </a:lnSpc>
                        <a:spcBef>
                          <a:spcPts val="0"/>
                        </a:spcBef>
                        <a:spcAft>
                          <a:spcPts val="0"/>
                        </a:spcAft>
                        <a:buClrTx/>
                        <a:buSzTx/>
                        <a:buFontTx/>
                        <a:buNone/>
                        <a:defRPr/>
                      </a:pPr>
                      <a:r>
                        <a:rPr lang="fr-FR" sz="1600" b="1"/>
                        <a:t>TOTAL DES DEPENSES REELLES D’INVESTISSEMENT</a:t>
                      </a:r>
                      <a:endParaRPr/>
                    </a:p>
                  </a:txBody>
                  <a:tcPr/>
                </a:tc>
                <a:tc>
                  <a:txBody>
                    <a:bodyPr/>
                    <a:p>
                      <a:pPr algn="r">
                        <a:defRPr/>
                      </a:pPr>
                      <a:r>
                        <a:rPr sz="1800" b="1"/>
                        <a:t>239 835.62</a:t>
                      </a:r>
                      <a:endParaRPr sz="1800"/>
                    </a:p>
                  </a:txBody>
                  <a:tcPr/>
                </a:tc>
              </a:tr>
              <a:tr h="564441">
                <a:tc>
                  <a:txBody>
                    <a:bodyPr/>
                    <a:p>
                      <a:pPr marL="0" marR="0" lvl="0" indent="0" algn="l" defTabSz="914400">
                        <a:lnSpc>
                          <a:spcPct val="100000"/>
                        </a:lnSpc>
                        <a:spcBef>
                          <a:spcPts val="0"/>
                        </a:spcBef>
                        <a:spcAft>
                          <a:spcPts val="0"/>
                        </a:spcAft>
                        <a:buClrTx/>
                        <a:buSzTx/>
                        <a:buFontTx/>
                        <a:buNone/>
                        <a:defRPr/>
                      </a:pPr>
                      <a:r>
                        <a:rPr lang="fr-FR" sz="1600" b="0"/>
                        <a:t>13 – Subventions d’investissement (reprise)</a:t>
                      </a:r>
                      <a:endParaRPr lang="fr-FR" sz="1600" b="1"/>
                    </a:p>
                  </a:txBody>
                  <a:tcPr/>
                </a:tc>
                <a:tc>
                  <a:txBody>
                    <a:bodyPr/>
                    <a:p>
                      <a:pPr algn="r">
                        <a:defRPr/>
                      </a:pPr>
                      <a:r>
                        <a:rPr sz="1800"/>
                        <a:t>19 000.00</a:t>
                      </a:r>
                      <a:endParaRPr/>
                    </a:p>
                  </a:txBody>
                  <a:tcPr/>
                </a:tc>
              </a:tr>
              <a:tr h="564441">
                <a:tc>
                  <a:txBody>
                    <a:bodyPr/>
                    <a:p>
                      <a:pPr marL="0" marR="0" lvl="0" indent="0" algn="l" defTabSz="914400">
                        <a:lnSpc>
                          <a:spcPct val="100000"/>
                        </a:lnSpc>
                        <a:spcBef>
                          <a:spcPts val="0"/>
                        </a:spcBef>
                        <a:spcAft>
                          <a:spcPts val="0"/>
                        </a:spcAft>
                        <a:buClrTx/>
                        <a:buSzTx/>
                        <a:buFontTx/>
                        <a:buNone/>
                        <a:defRPr/>
                      </a:pPr>
                      <a:r>
                        <a:rPr lang="fr-FR" sz="1600" b="1"/>
                        <a:t>TOTAL DES DEPENSES D’ORDRE D’INVESTISSEMENT</a:t>
                      </a:r>
                      <a:endParaRPr/>
                    </a:p>
                  </a:txBody>
                  <a:tcPr/>
                </a:tc>
                <a:tc>
                  <a:txBody>
                    <a:bodyPr/>
                    <a:p>
                      <a:pPr algn="r">
                        <a:defRPr/>
                      </a:pPr>
                      <a:r>
                        <a:rPr sz="1800" b="1"/>
                        <a:t>19 000.00</a:t>
                      </a:r>
                      <a:endParaRPr/>
                    </a:p>
                  </a:txBody>
                  <a:tcPr/>
                </a:tc>
              </a:tr>
              <a:tr h="564441">
                <a:tc>
                  <a:txBody>
                    <a:bodyPr/>
                    <a:p>
                      <a:pPr marL="0" marR="0" lvl="0" indent="0" algn="l" defTabSz="914400">
                        <a:lnSpc>
                          <a:spcPct val="100000"/>
                        </a:lnSpc>
                        <a:spcBef>
                          <a:spcPts val="0"/>
                        </a:spcBef>
                        <a:spcAft>
                          <a:spcPts val="0"/>
                        </a:spcAft>
                        <a:buClrTx/>
                        <a:buSzTx/>
                        <a:buFontTx/>
                        <a:buNone/>
                        <a:defRPr/>
                      </a:pPr>
                      <a:r>
                        <a:rPr lang="fr-FR" sz="1600" b="1"/>
                        <a:t>TOTAL DES DEPENSES D’INVESTISSEMENT</a:t>
                      </a:r>
                      <a:endParaRPr/>
                    </a:p>
                  </a:txBody>
                  <a:tcPr/>
                </a:tc>
                <a:tc>
                  <a:txBody>
                    <a:bodyPr/>
                    <a:p>
                      <a:pPr algn="r">
                        <a:defRPr/>
                      </a:pPr>
                      <a:r>
                        <a:rPr sz="1800" b="1"/>
                        <a:t>258 835.62</a:t>
                      </a:r>
                      <a:endParaRPr sz="1800"/>
                    </a:p>
                  </a:txBody>
                  <a:tcPr/>
                </a:tc>
              </a:tr>
              <a:tr h="564441">
                <a:tc>
                  <a:txBody>
                    <a:bodyPr/>
                    <a:p>
                      <a:pPr marL="0" marR="0" lvl="0" indent="0" algn="l" defTabSz="914400">
                        <a:lnSpc>
                          <a:spcPct val="100000"/>
                        </a:lnSpc>
                        <a:spcBef>
                          <a:spcPts val="0"/>
                        </a:spcBef>
                        <a:spcAft>
                          <a:spcPts val="0"/>
                        </a:spcAft>
                        <a:buClrTx/>
                        <a:buSzTx/>
                        <a:buFontTx/>
                        <a:buNone/>
                        <a:defRPr/>
                      </a:pPr>
                      <a:r>
                        <a:rPr lang="fr-FR" sz="1600" b="1">
                          <a:solidFill>
                            <a:srgbClr val="C00000"/>
                          </a:solidFill>
                        </a:rPr>
                        <a:t>TOTAL DES DEPENSES D’INVESTISSEMENT CUMULEES</a:t>
                      </a:r>
                      <a:endParaRPr/>
                    </a:p>
                  </a:txBody>
                  <a:tcPr/>
                </a:tc>
                <a:tc>
                  <a:txBody>
                    <a:bodyPr/>
                    <a:p>
                      <a:pPr algn="r">
                        <a:defRPr/>
                      </a:pPr>
                      <a:r>
                        <a:rPr sz="1800" b="1">
                          <a:solidFill>
                            <a:srgbClr val="C00000"/>
                          </a:solidFill>
                        </a:rPr>
                        <a:t>258 835.62</a:t>
                      </a:r>
                      <a:endParaRPr sz="1800" b="1"/>
                    </a:p>
                  </a:txBody>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52303902" name="ZoneTexte 5"/>
          <p:cNvSpPr txBox="1"/>
          <p:nvPr/>
        </p:nvSpPr>
        <p:spPr bwMode="auto">
          <a:xfrm>
            <a:off x="469774" y="316638"/>
            <a:ext cx="11505627" cy="646331"/>
          </a:xfrm>
          <a:prstGeom prst="rect">
            <a:avLst/>
          </a:prstGeom>
          <a:noFill/>
        </p:spPr>
        <p:txBody>
          <a:bodyPr wrap="square" rtlCol="0">
            <a:spAutoFit/>
          </a:bodyPr>
          <a:lstStyle/>
          <a:p>
            <a:pPr>
              <a:defRPr/>
            </a:pPr>
            <a:r>
              <a:rPr lang="fr-FR" sz="3600" b="1">
                <a:solidFill>
                  <a:srgbClr val="C00000"/>
                </a:solidFill>
              </a:rPr>
              <a:t>03) </a:t>
            </a:r>
            <a:r>
              <a:rPr lang="fr-FR" sz="3600" b="1" u="sng">
                <a:solidFill>
                  <a:srgbClr val="C00000"/>
                </a:solidFill>
              </a:rPr>
              <a:t>BUDGET ANNEXE CINEMA 2026</a:t>
            </a:r>
            <a:r>
              <a:rPr lang="fr-FR" sz="3600" b="1">
                <a:solidFill>
                  <a:srgbClr val="C00000"/>
                </a:solidFill>
              </a:rPr>
              <a:t> : Fongibilité des crédits</a:t>
            </a:r>
            <a:endParaRPr/>
          </a:p>
        </p:txBody>
      </p:sp>
      <p:sp>
        <p:nvSpPr>
          <p:cNvPr id="1448689270" name="ZoneTexte 4"/>
          <p:cNvSpPr txBox="1"/>
          <p:nvPr/>
        </p:nvSpPr>
        <p:spPr bwMode="auto">
          <a:xfrm>
            <a:off x="659747" y="1093959"/>
            <a:ext cx="11357525" cy="365794"/>
          </a:xfrm>
          <a:prstGeom prst="rect">
            <a:avLst/>
          </a:prstGeom>
          <a:noFill/>
        </p:spPr>
        <p:txBody>
          <a:bodyPr wrap="square" rtlCol="0">
            <a:spAutoFit/>
          </a:bodyPr>
          <a:lstStyle/>
          <a:p>
            <a:pPr>
              <a:defRPr/>
            </a:pPr>
            <a:r>
              <a:rPr lang="fr-FR"/>
              <a:t>	</a:t>
            </a:r>
            <a:endParaRPr/>
          </a:p>
        </p:txBody>
      </p:sp>
      <p:sp>
        <p:nvSpPr>
          <p:cNvPr id="1578972885" name="Espace réservé du numéro de diapositive 2"/>
          <p:cNvSpPr>
            <a:spLocks noGrp="1"/>
          </p:cNvSpPr>
          <p:nvPr>
            <p:ph type="sldNum" sz="quarter" idx="12"/>
          </p:nvPr>
        </p:nvSpPr>
        <p:spPr bwMode="auto">
          <a:xfrm>
            <a:off x="11408938" y="274087"/>
            <a:ext cx="357238" cy="365123"/>
          </a:xfrm>
        </p:spPr>
        <p:txBody>
          <a:bodyPr/>
          <a:lstStyle/>
          <a:p>
            <a:pPr>
              <a:defRPr/>
            </a:pPr>
            <a:fld id="{5BFFCA99-3EFF-3C60-9DE3-C570DD869FE8}" type="slidenum">
              <a:rPr lang="fr-FR"/>
              <a:t>79</a:t>
            </a:fld>
            <a:endParaRPr lang="fr-FR"/>
          </a:p>
        </p:txBody>
      </p:sp>
      <p:sp>
        <p:nvSpPr>
          <p:cNvPr id="976491370" name="ZoneTexte 1542758219"/>
          <p:cNvSpPr txBox="1"/>
          <p:nvPr/>
        </p:nvSpPr>
        <p:spPr bwMode="auto">
          <a:xfrm>
            <a:off x="828407" y="1327726"/>
            <a:ext cx="10009038" cy="178318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fr-FR"/>
              <a:t>Autorisation donnée au Maire de procéder à des virements de crédits de chapitre à chapitre (ou opération), à l’exclusion des crédits relatifs aux dépenses de personnel, dans la limite de 7,5 % des dépenses réelles de chaque section.</a:t>
            </a:r>
            <a:endParaRPr/>
          </a:p>
          <a:p>
            <a:pPr>
              <a:defRPr/>
            </a:pPr>
            <a:endParaRPr lang="fr-FR"/>
          </a:p>
          <a:p>
            <a:pPr>
              <a:defRPr/>
            </a:pPr>
            <a:r>
              <a:rPr lang="fr-FR"/>
              <a:t>Ce principe sera rappelé dans la délibération relative au vote du budget primitif.</a:t>
            </a:r>
            <a:endParaRPr/>
          </a:p>
          <a:p>
            <a:pP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2635244" name="Titre 1"/>
          <p:cNvSpPr>
            <a:spLocks noGrp="1"/>
          </p:cNvSpPr>
          <p:nvPr>
            <p:ph type="ctrTitle"/>
          </p:nvPr>
        </p:nvSpPr>
        <p:spPr bwMode="auto">
          <a:xfrm>
            <a:off x="1524000" y="2533475"/>
            <a:ext cx="9144000" cy="964734"/>
          </a:xfrm>
        </p:spPr>
        <p:txBody>
          <a:bodyPr>
            <a:normAutofit/>
          </a:bodyPr>
          <a:lstStyle/>
          <a:p>
            <a:pPr>
              <a:defRPr/>
            </a:pPr>
            <a:r>
              <a:rPr lang="fr-FR" b="1">
                <a:solidFill>
                  <a:srgbClr val="C00000"/>
                </a:solidFill>
              </a:rPr>
              <a:t>Merci de votre attention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Override1.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xmlns:r="http://schemas.openxmlformats.org/officeDocument/2006/relationships" xmlns:p="http://schemas.openxmlformats.org/presentation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0</Words>
  <Application>onlyoffice/9.1.0.167</Application>
  <DocSecurity>0</DocSecurity>
  <PresentationFormat>On-screen Show (4:3)</PresentationFormat>
  <Paragraphs>0</Paragraphs>
  <Slides>80</Slides>
  <Notes>80</Notes>
  <HiddenSlides>0</HiddenSlides>
  <MMClips>2</MMClips>
  <ScaleCrop>0</ScaleCrop>
  <HeadingPairs>
    <vt:vector size="4" baseType="variant">
      <vt:variant>
        <vt:lpstr>Theme</vt:lpstr>
      </vt:variant>
      <vt:variant>
        <vt:i4>1</vt:i4>
      </vt:variant>
      <vt:variant>
        <vt:lpstr>Slide Titles</vt:lpstr>
      </vt:variant>
      <vt:variant>
        <vt:i4>80</vt:i4>
      </vt:variant>
    </vt:vector>
  </HeadingPairs>
  <TitlesOfParts>
    <vt:vector size="8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RUMILLY</dc:title>
  <dc:subject/>
  <dc:creator>Pierre-françois Verdier</dc:creator>
  <cp:keywords/>
  <dc:description/>
  <dc:identifier/>
  <dc:language/>
  <cp:lastModifiedBy>Sandrine Favre</cp:lastModifiedBy>
  <cp:revision>2035</cp:revision>
  <dcterms:created xsi:type="dcterms:W3CDTF">2021-06-17T13:25:35Z</dcterms:created>
  <dcterms:modified xsi:type="dcterms:W3CDTF">2026-04-17T06:13:19Z</dcterms:modified>
  <cp:category/>
  <cp:contentStatus/>
  <cp:version/>
</cp:coreProperties>
</file>